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9527" autoAdjust="0"/>
  </p:normalViewPr>
  <p:slideViewPr>
    <p:cSldViewPr>
      <p:cViewPr varScale="1">
        <p:scale>
          <a:sx n="105" d="100"/>
          <a:sy n="105" d="100"/>
        </p:scale>
        <p:origin x="249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249E-F9B4-45C6-BCEC-BB1C1D00B823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D8889-DDBC-4C30-B2FF-2BA381027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249E-F9B4-45C6-BCEC-BB1C1D00B823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D8889-DDBC-4C30-B2FF-2BA381027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472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249E-F9B4-45C6-BCEC-BB1C1D00B823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D8889-DDBC-4C30-B2FF-2BA381027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870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249E-F9B4-45C6-BCEC-BB1C1D00B823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D8889-DDBC-4C30-B2FF-2BA381027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674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249E-F9B4-45C6-BCEC-BB1C1D00B823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D8889-DDBC-4C30-B2FF-2BA381027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406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249E-F9B4-45C6-BCEC-BB1C1D00B823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D8889-DDBC-4C30-B2FF-2BA381027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700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249E-F9B4-45C6-BCEC-BB1C1D00B823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D8889-DDBC-4C30-B2FF-2BA381027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130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249E-F9B4-45C6-BCEC-BB1C1D00B823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D8889-DDBC-4C30-B2FF-2BA381027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304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249E-F9B4-45C6-BCEC-BB1C1D00B823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D8889-DDBC-4C30-B2FF-2BA381027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252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249E-F9B4-45C6-BCEC-BB1C1D00B823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D8889-DDBC-4C30-B2FF-2BA381027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706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249E-F9B4-45C6-BCEC-BB1C1D00B823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D8889-DDBC-4C30-B2FF-2BA381027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42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1249E-F9B4-45C6-BCEC-BB1C1D00B823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D8889-DDBC-4C30-B2FF-2BA381027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180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oleObject" Target="../embeddings/oleObject1.bin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image" Target="../media/image2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3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2.bin"/><Relationship Id="rId1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7" name="Picture 2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0" y="954446"/>
            <a:ext cx="9153848" cy="590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833" y="18342"/>
            <a:ext cx="9181047" cy="936104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17" tIns="43608" rIns="87217" bIns="43608" anchor="ctr"/>
          <a:lstStyle>
            <a:lvl1pPr defTabSz="1330325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30325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30325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30325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30325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30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30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30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30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ПЛАН ДЕЙСТВИЙ ПРИ ЛИКВИДАЦИИ ЧРЕЗВЫЧАЙНЫХ СИТУАЦИЙ</a:t>
            </a:r>
          </a:p>
          <a:p>
            <a:pPr algn="ctr"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ОБЪЕКТАХ ЖЕЛЕЗНОДОРОЖНОГО ТРАНСПОРТА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1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6" name="AutoShape 343"/>
          <p:cNvSpPr>
            <a:spLocks noChangeAspect="1" noChangeArrowheads="1" noTextEdit="1"/>
          </p:cNvSpPr>
          <p:nvPr/>
        </p:nvSpPr>
        <p:spPr bwMode="auto">
          <a:xfrm>
            <a:off x="7481589" y="3783467"/>
            <a:ext cx="1677092" cy="2651427"/>
          </a:xfrm>
          <a:prstGeom prst="rect">
            <a:avLst/>
          </a:prstGeom>
          <a:solidFill>
            <a:srgbClr val="FF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348" name="Text Box 654"/>
          <p:cNvSpPr txBox="1">
            <a:spLocks noChangeArrowheads="1"/>
          </p:cNvSpPr>
          <p:nvPr/>
        </p:nvSpPr>
        <p:spPr bwMode="auto">
          <a:xfrm>
            <a:off x="7963585" y="3882046"/>
            <a:ext cx="1176972" cy="18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600" b="0" dirty="0" smtClean="0">
                <a:latin typeface="Times New Roman" pitchFamily="18" charset="0"/>
              </a:rPr>
              <a:t>Место происшествия</a:t>
            </a:r>
            <a:endParaRPr lang="ru-RU" sz="600" b="0" dirty="0">
              <a:latin typeface="Times New Roman" pitchFamily="18" charset="0"/>
            </a:endParaRPr>
          </a:p>
        </p:txBody>
      </p:sp>
      <p:sp>
        <p:nvSpPr>
          <p:cNvPr id="351" name="Text Box 654"/>
          <p:cNvSpPr txBox="1">
            <a:spLocks noChangeArrowheads="1"/>
          </p:cNvSpPr>
          <p:nvPr/>
        </p:nvSpPr>
        <p:spPr bwMode="auto">
          <a:xfrm>
            <a:off x="8069130" y="4048921"/>
            <a:ext cx="777718" cy="27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600" b="0" dirty="0" smtClean="0">
                <a:latin typeface="Times New Roman" pitchFamily="18" charset="0"/>
              </a:rPr>
              <a:t>Медицинское учреждение</a:t>
            </a:r>
            <a:endParaRPr lang="ru-RU" sz="600" b="0" dirty="0">
              <a:latin typeface="Times New Roman" pitchFamily="18" charset="0"/>
            </a:endParaRPr>
          </a:p>
        </p:txBody>
      </p:sp>
      <p:sp>
        <p:nvSpPr>
          <p:cNvPr id="394" name="Rectangle 54"/>
          <p:cNvSpPr>
            <a:spLocks noChangeArrowheads="1"/>
          </p:cNvSpPr>
          <p:nvPr/>
        </p:nvSpPr>
        <p:spPr bwMode="auto">
          <a:xfrm>
            <a:off x="7829669" y="4110470"/>
            <a:ext cx="25575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0" tIns="9040" rIns="9040" bIns="9040"/>
          <a:lstStyle/>
          <a:p>
            <a:pPr algn="ctr" defTabSz="652463"/>
            <a:r>
              <a:rPr lang="ru-RU" sz="600" dirty="0" smtClean="0">
                <a:cs typeface="Arial" charset="0"/>
              </a:rPr>
              <a:t>ОЦГБ</a:t>
            </a:r>
            <a:endParaRPr lang="ru-RU" sz="600" b="0" dirty="0">
              <a:cs typeface="Arial" charset="0"/>
            </a:endParaRPr>
          </a:p>
          <a:p>
            <a:pPr algn="ctr" defTabSz="652463"/>
            <a:r>
              <a:rPr lang="ru-RU" sz="600" b="0" dirty="0" smtClean="0">
                <a:cs typeface="Arial" charset="0"/>
              </a:rPr>
              <a:t>96</a:t>
            </a:r>
            <a:endParaRPr lang="ru-RU" sz="600" b="0" dirty="0">
              <a:cs typeface="Arial" charset="0"/>
            </a:endParaRPr>
          </a:p>
        </p:txBody>
      </p:sp>
      <p:grpSp>
        <p:nvGrpSpPr>
          <p:cNvPr id="395" name="Group 56"/>
          <p:cNvGrpSpPr>
            <a:grpSpLocks/>
          </p:cNvGrpSpPr>
          <p:nvPr/>
        </p:nvGrpSpPr>
        <p:grpSpPr bwMode="auto">
          <a:xfrm>
            <a:off x="7549798" y="4106361"/>
            <a:ext cx="227972" cy="156315"/>
            <a:chOff x="0" y="1"/>
            <a:chExt cx="20000" cy="19999"/>
          </a:xfrm>
        </p:grpSpPr>
        <p:sp>
          <p:nvSpPr>
            <p:cNvPr id="396" name="Rectangle 57"/>
            <p:cNvSpPr>
              <a:spLocks noChangeArrowheads="1"/>
            </p:cNvSpPr>
            <p:nvPr/>
          </p:nvSpPr>
          <p:spPr bwMode="auto">
            <a:xfrm>
              <a:off x="0" y="7756"/>
              <a:ext cx="20000" cy="12244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5064" tIns="32532" rIns="65064" bIns="32532"/>
            <a:lstStyle/>
            <a:p>
              <a:pPr algn="ctr" defTabSz="652463"/>
              <a:endParaRPr lang="ru-RU" sz="1500" b="0">
                <a:cs typeface="Arial" charset="0"/>
              </a:endParaRPr>
            </a:p>
          </p:txBody>
        </p:sp>
        <p:sp>
          <p:nvSpPr>
            <p:cNvPr id="397" name="Line 58"/>
            <p:cNvSpPr>
              <a:spLocks noChangeShapeType="1"/>
            </p:cNvSpPr>
            <p:nvPr/>
          </p:nvSpPr>
          <p:spPr bwMode="auto">
            <a:xfrm flipV="1">
              <a:off x="161" y="1"/>
              <a:ext cx="10170" cy="7779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8" name="Line 59"/>
            <p:cNvSpPr>
              <a:spLocks noChangeShapeType="1"/>
            </p:cNvSpPr>
            <p:nvPr/>
          </p:nvSpPr>
          <p:spPr bwMode="auto">
            <a:xfrm>
              <a:off x="10475" y="1"/>
              <a:ext cx="9364" cy="7309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399" name="Group 60"/>
            <p:cNvGrpSpPr>
              <a:grpSpLocks/>
            </p:cNvGrpSpPr>
            <p:nvPr/>
          </p:nvGrpSpPr>
          <p:grpSpPr bwMode="auto">
            <a:xfrm>
              <a:off x="8961" y="3009"/>
              <a:ext cx="2336" cy="3408"/>
              <a:chOff x="-1" y="0"/>
              <a:chExt cx="20002" cy="20000"/>
            </a:xfrm>
          </p:grpSpPr>
          <p:sp>
            <p:nvSpPr>
              <p:cNvPr id="400" name="Line 61"/>
              <p:cNvSpPr>
                <a:spLocks noChangeShapeType="1"/>
              </p:cNvSpPr>
              <p:nvPr/>
            </p:nvSpPr>
            <p:spPr bwMode="auto">
              <a:xfrm>
                <a:off x="9649" y="0"/>
                <a:ext cx="137" cy="2000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1" name="Line 62"/>
              <p:cNvSpPr>
                <a:spLocks noChangeShapeType="1"/>
              </p:cNvSpPr>
              <p:nvPr/>
            </p:nvSpPr>
            <p:spPr bwMode="auto">
              <a:xfrm>
                <a:off x="-1" y="11585"/>
                <a:ext cx="20002" cy="14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05" name="Group 80"/>
          <p:cNvGrpSpPr>
            <a:grpSpLocks/>
          </p:cNvGrpSpPr>
          <p:nvPr/>
        </p:nvGrpSpPr>
        <p:grpSpPr bwMode="auto">
          <a:xfrm>
            <a:off x="-10652" y="1064906"/>
            <a:ext cx="766762" cy="712789"/>
            <a:chOff x="5878" y="906"/>
            <a:chExt cx="545" cy="537"/>
          </a:xfrm>
        </p:grpSpPr>
        <p:sp>
          <p:nvSpPr>
            <p:cNvPr id="406" name="Freeform 81"/>
            <p:cNvSpPr>
              <a:spLocks/>
            </p:cNvSpPr>
            <p:nvPr/>
          </p:nvSpPr>
          <p:spPr bwMode="auto">
            <a:xfrm>
              <a:off x="5971" y="994"/>
              <a:ext cx="366" cy="334"/>
            </a:xfrm>
            <a:custGeom>
              <a:avLst/>
              <a:gdLst>
                <a:gd name="T0" fmla="*/ 0 w 1488"/>
                <a:gd name="T1" fmla="*/ 0 h 1489"/>
                <a:gd name="T2" fmla="*/ 0 w 1488"/>
                <a:gd name="T3" fmla="*/ 0 h 1489"/>
                <a:gd name="T4" fmla="*/ 0 w 1488"/>
                <a:gd name="T5" fmla="*/ 0 h 1489"/>
                <a:gd name="T6" fmla="*/ 0 w 1488"/>
                <a:gd name="T7" fmla="*/ 0 h 1489"/>
                <a:gd name="T8" fmla="*/ 0 w 1488"/>
                <a:gd name="T9" fmla="*/ 0 h 1489"/>
                <a:gd name="T10" fmla="*/ 0 w 1488"/>
                <a:gd name="T11" fmla="*/ 0 h 1489"/>
                <a:gd name="T12" fmla="*/ 0 w 1488"/>
                <a:gd name="T13" fmla="*/ 0 h 1489"/>
                <a:gd name="T14" fmla="*/ 0 w 1488"/>
                <a:gd name="T15" fmla="*/ 0 h 1489"/>
                <a:gd name="T16" fmla="*/ 0 w 1488"/>
                <a:gd name="T17" fmla="*/ 0 h 1489"/>
                <a:gd name="T18" fmla="*/ 0 w 1488"/>
                <a:gd name="T19" fmla="*/ 0 h 1489"/>
                <a:gd name="T20" fmla="*/ 0 w 1488"/>
                <a:gd name="T21" fmla="*/ 0 h 1489"/>
                <a:gd name="T22" fmla="*/ 0 w 1488"/>
                <a:gd name="T23" fmla="*/ 0 h 1489"/>
                <a:gd name="T24" fmla="*/ 0 w 1488"/>
                <a:gd name="T25" fmla="*/ 0 h 1489"/>
                <a:gd name="T26" fmla="*/ 0 w 1488"/>
                <a:gd name="T27" fmla="*/ 0 h 1489"/>
                <a:gd name="T28" fmla="*/ 0 w 1488"/>
                <a:gd name="T29" fmla="*/ 0 h 1489"/>
                <a:gd name="T30" fmla="*/ 0 w 1488"/>
                <a:gd name="T31" fmla="*/ 0 h 1489"/>
                <a:gd name="T32" fmla="*/ 0 w 1488"/>
                <a:gd name="T33" fmla="*/ 0 h 14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88"/>
                <a:gd name="T52" fmla="*/ 0 h 1489"/>
                <a:gd name="T53" fmla="*/ 1488 w 1488"/>
                <a:gd name="T54" fmla="*/ 1489 h 14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88" h="1489">
                  <a:moveTo>
                    <a:pt x="0" y="744"/>
                  </a:moveTo>
                  <a:lnTo>
                    <a:pt x="492" y="618"/>
                  </a:lnTo>
                  <a:lnTo>
                    <a:pt x="372" y="372"/>
                  </a:lnTo>
                  <a:lnTo>
                    <a:pt x="618" y="492"/>
                  </a:lnTo>
                  <a:lnTo>
                    <a:pt x="744" y="0"/>
                  </a:lnTo>
                  <a:lnTo>
                    <a:pt x="870" y="492"/>
                  </a:lnTo>
                  <a:lnTo>
                    <a:pt x="1116" y="372"/>
                  </a:lnTo>
                  <a:lnTo>
                    <a:pt x="990" y="618"/>
                  </a:lnTo>
                  <a:lnTo>
                    <a:pt x="1488" y="744"/>
                  </a:lnTo>
                  <a:lnTo>
                    <a:pt x="990" y="870"/>
                  </a:lnTo>
                  <a:lnTo>
                    <a:pt x="1116" y="1116"/>
                  </a:lnTo>
                  <a:lnTo>
                    <a:pt x="870" y="990"/>
                  </a:lnTo>
                  <a:lnTo>
                    <a:pt x="744" y="1489"/>
                  </a:lnTo>
                  <a:lnTo>
                    <a:pt x="618" y="990"/>
                  </a:lnTo>
                  <a:lnTo>
                    <a:pt x="372" y="1116"/>
                  </a:lnTo>
                  <a:lnTo>
                    <a:pt x="492" y="870"/>
                  </a:lnTo>
                  <a:lnTo>
                    <a:pt x="0" y="74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07" name="Freeform 82"/>
            <p:cNvSpPr>
              <a:spLocks/>
            </p:cNvSpPr>
            <p:nvPr/>
          </p:nvSpPr>
          <p:spPr bwMode="auto">
            <a:xfrm>
              <a:off x="6154" y="994"/>
              <a:ext cx="31" cy="167"/>
            </a:xfrm>
            <a:custGeom>
              <a:avLst/>
              <a:gdLst>
                <a:gd name="T0" fmla="*/ 0 w 126"/>
                <a:gd name="T1" fmla="*/ 0 h 744"/>
                <a:gd name="T2" fmla="*/ 0 w 126"/>
                <a:gd name="T3" fmla="*/ 0 h 744"/>
                <a:gd name="T4" fmla="*/ 0 w 126"/>
                <a:gd name="T5" fmla="*/ 0 h 744"/>
                <a:gd name="T6" fmla="*/ 0 w 126"/>
                <a:gd name="T7" fmla="*/ 0 h 7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6"/>
                <a:gd name="T13" fmla="*/ 0 h 744"/>
                <a:gd name="T14" fmla="*/ 126 w 126"/>
                <a:gd name="T15" fmla="*/ 744 h 7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6" h="744">
                  <a:moveTo>
                    <a:pt x="0" y="0"/>
                  </a:moveTo>
                  <a:lnTo>
                    <a:pt x="0" y="744"/>
                  </a:lnTo>
                  <a:lnTo>
                    <a:pt x="126" y="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08" name="Freeform 83"/>
            <p:cNvSpPr>
              <a:spLocks/>
            </p:cNvSpPr>
            <p:nvPr/>
          </p:nvSpPr>
          <p:spPr bwMode="auto">
            <a:xfrm>
              <a:off x="6154" y="1161"/>
              <a:ext cx="183" cy="28"/>
            </a:xfrm>
            <a:custGeom>
              <a:avLst/>
              <a:gdLst>
                <a:gd name="T0" fmla="*/ 0 w 744"/>
                <a:gd name="T1" fmla="*/ 0 h 126"/>
                <a:gd name="T2" fmla="*/ 0 w 744"/>
                <a:gd name="T3" fmla="*/ 0 h 126"/>
                <a:gd name="T4" fmla="*/ 0 w 744"/>
                <a:gd name="T5" fmla="*/ 0 h 126"/>
                <a:gd name="T6" fmla="*/ 0 w 744"/>
                <a:gd name="T7" fmla="*/ 0 h 1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4"/>
                <a:gd name="T13" fmla="*/ 0 h 126"/>
                <a:gd name="T14" fmla="*/ 744 w 744"/>
                <a:gd name="T15" fmla="*/ 126 h 1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4" h="126">
                  <a:moveTo>
                    <a:pt x="0" y="0"/>
                  </a:moveTo>
                  <a:lnTo>
                    <a:pt x="744" y="0"/>
                  </a:lnTo>
                  <a:lnTo>
                    <a:pt x="246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09" name="Freeform 84"/>
            <p:cNvSpPr>
              <a:spLocks/>
            </p:cNvSpPr>
            <p:nvPr/>
          </p:nvSpPr>
          <p:spPr bwMode="auto">
            <a:xfrm>
              <a:off x="6123" y="1161"/>
              <a:ext cx="31" cy="167"/>
            </a:xfrm>
            <a:custGeom>
              <a:avLst/>
              <a:gdLst>
                <a:gd name="T0" fmla="*/ 0 w 126"/>
                <a:gd name="T1" fmla="*/ 0 h 745"/>
                <a:gd name="T2" fmla="*/ 0 w 126"/>
                <a:gd name="T3" fmla="*/ 0 h 745"/>
                <a:gd name="T4" fmla="*/ 0 w 126"/>
                <a:gd name="T5" fmla="*/ 0 h 745"/>
                <a:gd name="T6" fmla="*/ 0 w 126"/>
                <a:gd name="T7" fmla="*/ 0 h 7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6"/>
                <a:gd name="T13" fmla="*/ 0 h 745"/>
                <a:gd name="T14" fmla="*/ 126 w 126"/>
                <a:gd name="T15" fmla="*/ 745 h 7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6" h="745">
                  <a:moveTo>
                    <a:pt x="126" y="0"/>
                  </a:moveTo>
                  <a:lnTo>
                    <a:pt x="126" y="745"/>
                  </a:lnTo>
                  <a:lnTo>
                    <a:pt x="0" y="24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0" name="Freeform 85"/>
            <p:cNvSpPr>
              <a:spLocks/>
            </p:cNvSpPr>
            <p:nvPr/>
          </p:nvSpPr>
          <p:spPr bwMode="auto">
            <a:xfrm>
              <a:off x="5971" y="1133"/>
              <a:ext cx="183" cy="28"/>
            </a:xfrm>
            <a:custGeom>
              <a:avLst/>
              <a:gdLst>
                <a:gd name="T0" fmla="*/ 0 w 744"/>
                <a:gd name="T1" fmla="*/ 0 h 126"/>
                <a:gd name="T2" fmla="*/ 0 w 744"/>
                <a:gd name="T3" fmla="*/ 0 h 126"/>
                <a:gd name="T4" fmla="*/ 0 w 744"/>
                <a:gd name="T5" fmla="*/ 0 h 126"/>
                <a:gd name="T6" fmla="*/ 0 w 744"/>
                <a:gd name="T7" fmla="*/ 0 h 1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4"/>
                <a:gd name="T13" fmla="*/ 0 h 126"/>
                <a:gd name="T14" fmla="*/ 744 w 744"/>
                <a:gd name="T15" fmla="*/ 126 h 1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4" h="126">
                  <a:moveTo>
                    <a:pt x="744" y="126"/>
                  </a:moveTo>
                  <a:lnTo>
                    <a:pt x="0" y="126"/>
                  </a:lnTo>
                  <a:lnTo>
                    <a:pt x="492" y="0"/>
                  </a:lnTo>
                  <a:lnTo>
                    <a:pt x="744" y="1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1" name="Freeform 86"/>
            <p:cNvSpPr>
              <a:spLocks/>
            </p:cNvSpPr>
            <p:nvPr/>
          </p:nvSpPr>
          <p:spPr bwMode="auto">
            <a:xfrm>
              <a:off x="6154" y="1078"/>
              <a:ext cx="92" cy="83"/>
            </a:xfrm>
            <a:custGeom>
              <a:avLst/>
              <a:gdLst>
                <a:gd name="T0" fmla="*/ 0 w 372"/>
                <a:gd name="T1" fmla="*/ 0 h 372"/>
                <a:gd name="T2" fmla="*/ 0 w 372"/>
                <a:gd name="T3" fmla="*/ 0 h 372"/>
                <a:gd name="T4" fmla="*/ 0 w 372"/>
                <a:gd name="T5" fmla="*/ 0 h 372"/>
                <a:gd name="T6" fmla="*/ 0 w 372"/>
                <a:gd name="T7" fmla="*/ 0 h 3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2"/>
                <a:gd name="T13" fmla="*/ 0 h 372"/>
                <a:gd name="T14" fmla="*/ 372 w 372"/>
                <a:gd name="T15" fmla="*/ 372 h 3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2" h="372">
                  <a:moveTo>
                    <a:pt x="0" y="372"/>
                  </a:moveTo>
                  <a:lnTo>
                    <a:pt x="372" y="0"/>
                  </a:lnTo>
                  <a:lnTo>
                    <a:pt x="246" y="246"/>
                  </a:lnTo>
                  <a:lnTo>
                    <a:pt x="0" y="3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2" name="Freeform 87"/>
            <p:cNvSpPr>
              <a:spLocks/>
            </p:cNvSpPr>
            <p:nvPr/>
          </p:nvSpPr>
          <p:spPr bwMode="auto">
            <a:xfrm>
              <a:off x="6135" y="1161"/>
              <a:ext cx="111" cy="98"/>
            </a:xfrm>
            <a:custGeom>
              <a:avLst/>
              <a:gdLst>
                <a:gd name="T0" fmla="*/ 0 w 372"/>
                <a:gd name="T1" fmla="*/ 0 h 372"/>
                <a:gd name="T2" fmla="*/ 0 w 372"/>
                <a:gd name="T3" fmla="*/ 0 h 372"/>
                <a:gd name="T4" fmla="*/ 0 w 372"/>
                <a:gd name="T5" fmla="*/ 0 h 372"/>
                <a:gd name="T6" fmla="*/ 0 w 372"/>
                <a:gd name="T7" fmla="*/ 0 h 3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2"/>
                <a:gd name="T13" fmla="*/ 0 h 372"/>
                <a:gd name="T14" fmla="*/ 372 w 372"/>
                <a:gd name="T15" fmla="*/ 372 h 3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2" h="372">
                  <a:moveTo>
                    <a:pt x="0" y="0"/>
                  </a:moveTo>
                  <a:lnTo>
                    <a:pt x="372" y="372"/>
                  </a:lnTo>
                  <a:lnTo>
                    <a:pt x="126" y="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3" name="Freeform 88"/>
            <p:cNvSpPr>
              <a:spLocks/>
            </p:cNvSpPr>
            <p:nvPr/>
          </p:nvSpPr>
          <p:spPr bwMode="auto">
            <a:xfrm>
              <a:off x="6063" y="1161"/>
              <a:ext cx="91" cy="84"/>
            </a:xfrm>
            <a:custGeom>
              <a:avLst/>
              <a:gdLst>
                <a:gd name="T0" fmla="*/ 0 w 372"/>
                <a:gd name="T1" fmla="*/ 0 h 372"/>
                <a:gd name="T2" fmla="*/ 0 w 372"/>
                <a:gd name="T3" fmla="*/ 0 h 372"/>
                <a:gd name="T4" fmla="*/ 0 w 372"/>
                <a:gd name="T5" fmla="*/ 0 h 372"/>
                <a:gd name="T6" fmla="*/ 0 w 372"/>
                <a:gd name="T7" fmla="*/ 0 h 3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2"/>
                <a:gd name="T13" fmla="*/ 0 h 372"/>
                <a:gd name="T14" fmla="*/ 372 w 372"/>
                <a:gd name="T15" fmla="*/ 372 h 3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2" h="372">
                  <a:moveTo>
                    <a:pt x="372" y="0"/>
                  </a:moveTo>
                  <a:lnTo>
                    <a:pt x="0" y="372"/>
                  </a:lnTo>
                  <a:lnTo>
                    <a:pt x="120" y="126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4" name="Freeform 89"/>
            <p:cNvSpPr>
              <a:spLocks/>
            </p:cNvSpPr>
            <p:nvPr/>
          </p:nvSpPr>
          <p:spPr bwMode="auto">
            <a:xfrm>
              <a:off x="6063" y="1080"/>
              <a:ext cx="91" cy="83"/>
            </a:xfrm>
            <a:custGeom>
              <a:avLst/>
              <a:gdLst>
                <a:gd name="T0" fmla="*/ 0 w 372"/>
                <a:gd name="T1" fmla="*/ 0 h 372"/>
                <a:gd name="T2" fmla="*/ 0 w 372"/>
                <a:gd name="T3" fmla="*/ 0 h 372"/>
                <a:gd name="T4" fmla="*/ 0 w 372"/>
                <a:gd name="T5" fmla="*/ 0 h 372"/>
                <a:gd name="T6" fmla="*/ 0 w 372"/>
                <a:gd name="T7" fmla="*/ 0 h 3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2"/>
                <a:gd name="T13" fmla="*/ 0 h 372"/>
                <a:gd name="T14" fmla="*/ 372 w 372"/>
                <a:gd name="T15" fmla="*/ 372 h 3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2" h="372">
                  <a:moveTo>
                    <a:pt x="372" y="372"/>
                  </a:moveTo>
                  <a:lnTo>
                    <a:pt x="0" y="0"/>
                  </a:lnTo>
                  <a:lnTo>
                    <a:pt x="246" y="120"/>
                  </a:lnTo>
                  <a:lnTo>
                    <a:pt x="372" y="3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5" name="Rectangle 90"/>
            <p:cNvSpPr>
              <a:spLocks noChangeArrowheads="1"/>
            </p:cNvSpPr>
            <p:nvPr/>
          </p:nvSpPr>
          <p:spPr bwMode="auto">
            <a:xfrm>
              <a:off x="6125" y="906"/>
              <a:ext cx="43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ru-RU" sz="1000" b="1">
                  <a:solidFill>
                    <a:srgbClr val="000000"/>
                  </a:solidFill>
                </a:rPr>
                <a:t>С</a:t>
              </a:r>
              <a:endParaRPr lang="ru-RU" sz="2100">
                <a:solidFill>
                  <a:srgbClr val="000000"/>
                </a:solidFill>
              </a:endParaRPr>
            </a:p>
          </p:txBody>
        </p:sp>
        <p:sp>
          <p:nvSpPr>
            <p:cNvPr id="416" name="Rectangle 91"/>
            <p:cNvSpPr>
              <a:spLocks noChangeArrowheads="1"/>
            </p:cNvSpPr>
            <p:nvPr/>
          </p:nvSpPr>
          <p:spPr bwMode="auto">
            <a:xfrm>
              <a:off x="6369" y="1137"/>
              <a:ext cx="5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7" name="Rectangle 92"/>
            <p:cNvSpPr>
              <a:spLocks noChangeArrowheads="1"/>
            </p:cNvSpPr>
            <p:nvPr/>
          </p:nvSpPr>
          <p:spPr bwMode="auto">
            <a:xfrm>
              <a:off x="6368" y="1143"/>
              <a:ext cx="40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ru-RU" sz="1000" b="1">
                  <a:solidFill>
                    <a:srgbClr val="000000"/>
                  </a:solidFill>
                </a:rPr>
                <a:t>В</a:t>
              </a:r>
              <a:endParaRPr lang="ru-RU" sz="2100">
                <a:solidFill>
                  <a:srgbClr val="000000"/>
                </a:solidFill>
              </a:endParaRPr>
            </a:p>
          </p:txBody>
        </p:sp>
        <p:sp>
          <p:nvSpPr>
            <p:cNvPr id="418" name="Rectangle 93"/>
            <p:cNvSpPr>
              <a:spLocks noChangeArrowheads="1"/>
            </p:cNvSpPr>
            <p:nvPr/>
          </p:nvSpPr>
          <p:spPr bwMode="auto">
            <a:xfrm>
              <a:off x="5878" y="1137"/>
              <a:ext cx="8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9" name="Rectangle 94"/>
            <p:cNvSpPr>
              <a:spLocks noChangeArrowheads="1"/>
            </p:cNvSpPr>
            <p:nvPr/>
          </p:nvSpPr>
          <p:spPr bwMode="auto">
            <a:xfrm>
              <a:off x="5878" y="1143"/>
              <a:ext cx="31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ru-RU" sz="1000" b="1">
                  <a:solidFill>
                    <a:srgbClr val="000000"/>
                  </a:solidFill>
                </a:rPr>
                <a:t>З</a:t>
              </a:r>
              <a:endParaRPr lang="ru-RU" sz="2100">
                <a:solidFill>
                  <a:srgbClr val="000000"/>
                </a:solidFill>
              </a:endParaRPr>
            </a:p>
          </p:txBody>
        </p:sp>
        <p:sp>
          <p:nvSpPr>
            <p:cNvPr id="420" name="Rectangle 95"/>
            <p:cNvSpPr>
              <a:spLocks noChangeArrowheads="1"/>
            </p:cNvSpPr>
            <p:nvPr/>
          </p:nvSpPr>
          <p:spPr bwMode="auto">
            <a:xfrm>
              <a:off x="6132" y="1346"/>
              <a:ext cx="5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21" name="Rectangle 96"/>
            <p:cNvSpPr>
              <a:spLocks noChangeArrowheads="1"/>
            </p:cNvSpPr>
            <p:nvPr/>
          </p:nvSpPr>
          <p:spPr bwMode="auto">
            <a:xfrm>
              <a:off x="6133" y="1352"/>
              <a:ext cx="66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ru-RU" sz="1000" b="1">
                  <a:solidFill>
                    <a:srgbClr val="000000"/>
                  </a:solidFill>
                </a:rPr>
                <a:t>Ю</a:t>
              </a:r>
              <a:endParaRPr lang="ru-RU" sz="2100">
                <a:solidFill>
                  <a:srgbClr val="000000"/>
                </a:solidFill>
              </a:endParaRPr>
            </a:p>
          </p:txBody>
        </p:sp>
      </p:grpSp>
      <p:pic>
        <p:nvPicPr>
          <p:cNvPr id="422" name="Picture 29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072" y="2853367"/>
            <a:ext cx="268511" cy="16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4" name="Picture 287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370" y="4524032"/>
            <a:ext cx="311938" cy="1320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799995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5" name="Picture 29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293" y="4321728"/>
            <a:ext cx="326546" cy="1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6" name="Text Box 654"/>
          <p:cNvSpPr txBox="1">
            <a:spLocks noChangeArrowheads="1"/>
          </p:cNvSpPr>
          <p:nvPr/>
        </p:nvSpPr>
        <p:spPr bwMode="auto">
          <a:xfrm>
            <a:off x="8034566" y="4308129"/>
            <a:ext cx="423423" cy="18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600" b="0" dirty="0" smtClean="0">
                <a:latin typeface="Times New Roman" pitchFamily="18" charset="0"/>
              </a:rPr>
              <a:t>ПСЧ</a:t>
            </a:r>
            <a:endParaRPr lang="ru-RU" sz="600" b="0" dirty="0">
              <a:latin typeface="Times New Roman" pitchFamily="18" charset="0"/>
            </a:endParaRPr>
          </a:p>
        </p:txBody>
      </p:sp>
      <p:sp>
        <p:nvSpPr>
          <p:cNvPr id="427" name="Text Box 654"/>
          <p:cNvSpPr txBox="1">
            <a:spLocks noChangeArrowheads="1"/>
          </p:cNvSpPr>
          <p:nvPr/>
        </p:nvSpPr>
        <p:spPr bwMode="auto">
          <a:xfrm>
            <a:off x="8019560" y="4513269"/>
            <a:ext cx="761114" cy="18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600" b="0" dirty="0" smtClean="0">
                <a:latin typeface="Times New Roman" pitchFamily="18" charset="0"/>
              </a:rPr>
              <a:t>БСМП</a:t>
            </a:r>
            <a:endParaRPr lang="ru-RU" sz="600" b="0" dirty="0">
              <a:latin typeface="Times New Roman" pitchFamily="18" charset="0"/>
            </a:endParaRPr>
          </a:p>
        </p:txBody>
      </p:sp>
      <p:pic>
        <p:nvPicPr>
          <p:cNvPr id="428" name="Picture 288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412" y="3448286"/>
            <a:ext cx="244289" cy="178172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9" name="Picture 288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417" y="4696463"/>
            <a:ext cx="274463" cy="171612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" name="Text Box 654"/>
          <p:cNvSpPr txBox="1">
            <a:spLocks noChangeArrowheads="1"/>
          </p:cNvSpPr>
          <p:nvPr/>
        </p:nvSpPr>
        <p:spPr bwMode="auto">
          <a:xfrm>
            <a:off x="8031379" y="4665482"/>
            <a:ext cx="761114" cy="18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600" b="0" dirty="0" smtClean="0">
                <a:latin typeface="Times New Roman" pitchFamily="18" charset="0"/>
              </a:rPr>
              <a:t>О МВД </a:t>
            </a:r>
            <a:endParaRPr lang="ru-RU" sz="600" b="0" dirty="0">
              <a:latin typeface="Times New Roman" pitchFamily="18" charset="0"/>
            </a:endParaRPr>
          </a:p>
        </p:txBody>
      </p:sp>
      <p:graphicFrame>
        <p:nvGraphicFramePr>
          <p:cNvPr id="2071" name="Объект 207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2617372"/>
              </p:ext>
            </p:extLst>
          </p:nvPr>
        </p:nvGraphicFramePr>
        <p:xfrm>
          <a:off x="2480117" y="3254561"/>
          <a:ext cx="263326" cy="100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7" name="Фотография Photo Editor" r:id="rId7" imgW="7552381" imgH="3858164" progId="MSPhotoEd.3">
                  <p:embed/>
                </p:oleObj>
              </mc:Choice>
              <mc:Fallback>
                <p:oleObj name="Фотография Photo Editor" r:id="rId7" imgW="7552381" imgH="3858164" progId="MSPhotoEd.3">
                  <p:embed/>
                  <p:pic>
                    <p:nvPicPr>
                      <p:cNvPr id="0" name="Object 126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0117" y="3254561"/>
                        <a:ext cx="263326" cy="1009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2" name="Объект 207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7607843"/>
              </p:ext>
            </p:extLst>
          </p:nvPr>
        </p:nvGraphicFramePr>
        <p:xfrm>
          <a:off x="7590419" y="4894872"/>
          <a:ext cx="310980" cy="125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8" name="Фотография Photo Editor" r:id="rId9" imgW="7552381" imgH="3858164" progId="MSPhotoEd.3">
                  <p:embed/>
                </p:oleObj>
              </mc:Choice>
              <mc:Fallback>
                <p:oleObj name="Фотография Photo Editor" r:id="rId9" imgW="7552381" imgH="3858164" progId="MSPhotoEd.3">
                  <p:embed/>
                  <p:pic>
                    <p:nvPicPr>
                      <p:cNvPr id="0" name="Объект 2070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0419" y="4894872"/>
                        <a:ext cx="310980" cy="1252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3" name="Text Box 654"/>
          <p:cNvSpPr txBox="1">
            <a:spLocks noChangeArrowheads="1"/>
          </p:cNvSpPr>
          <p:nvPr/>
        </p:nvSpPr>
        <p:spPr bwMode="auto">
          <a:xfrm>
            <a:off x="8012068" y="4854332"/>
            <a:ext cx="761114" cy="18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600" b="0" dirty="0" smtClean="0">
                <a:latin typeface="Times New Roman" pitchFamily="18" charset="0"/>
              </a:rPr>
              <a:t>ОГ КЧС и ОПБ</a:t>
            </a:r>
            <a:endParaRPr lang="ru-RU" sz="600" b="0" dirty="0">
              <a:latin typeface="Times New Roman" pitchFamily="18" charset="0"/>
            </a:endParaRPr>
          </a:p>
        </p:txBody>
      </p:sp>
      <p:grpSp>
        <p:nvGrpSpPr>
          <p:cNvPr id="434" name="Group 449"/>
          <p:cNvGrpSpPr>
            <a:grpSpLocks/>
          </p:cNvGrpSpPr>
          <p:nvPr/>
        </p:nvGrpSpPr>
        <p:grpSpPr bwMode="auto">
          <a:xfrm>
            <a:off x="5344056" y="4197107"/>
            <a:ext cx="288925" cy="242888"/>
            <a:chOff x="4727" y="2506"/>
            <a:chExt cx="706" cy="1172"/>
          </a:xfrm>
        </p:grpSpPr>
        <p:sp>
          <p:nvSpPr>
            <p:cNvPr id="435" name="Freeform 450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84 h 135"/>
                <a:gd name="T2" fmla="*/ 0 w 139"/>
                <a:gd name="T3" fmla="*/ 58 h 135"/>
                <a:gd name="T4" fmla="*/ 1 w 139"/>
                <a:gd name="T5" fmla="*/ 58 h 135"/>
                <a:gd name="T6" fmla="*/ 1 w 139"/>
                <a:gd name="T7" fmla="*/ 29 h 135"/>
                <a:gd name="T8" fmla="*/ 1 w 139"/>
                <a:gd name="T9" fmla="*/ 29 h 135"/>
                <a:gd name="T10" fmla="*/ 1 w 139"/>
                <a:gd name="T11" fmla="*/ 0 h 135"/>
                <a:gd name="T12" fmla="*/ 2 w 139"/>
                <a:gd name="T13" fmla="*/ 0 h 135"/>
                <a:gd name="T14" fmla="*/ 2 w 139"/>
                <a:gd name="T15" fmla="*/ 84 h 135"/>
                <a:gd name="T16" fmla="*/ 0 w 139"/>
                <a:gd name="T17" fmla="*/ 84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436" name="Freeform 451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737 h 1278"/>
                <a:gd name="T2" fmla="*/ 0 w 1946"/>
                <a:gd name="T3" fmla="*/ 59 h 1278"/>
                <a:gd name="T4" fmla="*/ 9 w 1946"/>
                <a:gd name="T5" fmla="*/ 59 h 1278"/>
                <a:gd name="T6" fmla="*/ 9 w 1946"/>
                <a:gd name="T7" fmla="*/ 54 h 1278"/>
                <a:gd name="T8" fmla="*/ 9 w 1946"/>
                <a:gd name="T9" fmla="*/ 47 h 1278"/>
                <a:gd name="T10" fmla="*/ 9 w 1946"/>
                <a:gd name="T11" fmla="*/ 42 h 1278"/>
                <a:gd name="T12" fmla="*/ 9 w 1946"/>
                <a:gd name="T13" fmla="*/ 37 h 1278"/>
                <a:gd name="T14" fmla="*/ 10 w 1946"/>
                <a:gd name="T15" fmla="*/ 32 h 1278"/>
                <a:gd name="T16" fmla="*/ 10 w 1946"/>
                <a:gd name="T17" fmla="*/ 27 h 1278"/>
                <a:gd name="T18" fmla="*/ 10 w 1946"/>
                <a:gd name="T19" fmla="*/ 22 h 1278"/>
                <a:gd name="T20" fmla="*/ 10 w 1946"/>
                <a:gd name="T21" fmla="*/ 17 h 1278"/>
                <a:gd name="T22" fmla="*/ 10 w 1946"/>
                <a:gd name="T23" fmla="*/ 14 h 1278"/>
                <a:gd name="T24" fmla="*/ 10 w 1946"/>
                <a:gd name="T25" fmla="*/ 10 h 1278"/>
                <a:gd name="T26" fmla="*/ 11 w 1946"/>
                <a:gd name="T27" fmla="*/ 8 h 1278"/>
                <a:gd name="T28" fmla="*/ 11 w 1946"/>
                <a:gd name="T29" fmla="*/ 4 h 1278"/>
                <a:gd name="T30" fmla="*/ 11 w 1946"/>
                <a:gd name="T31" fmla="*/ 3 h 1278"/>
                <a:gd name="T32" fmla="*/ 11 w 1946"/>
                <a:gd name="T33" fmla="*/ 3 h 1278"/>
                <a:gd name="T34" fmla="*/ 12 w 1946"/>
                <a:gd name="T35" fmla="*/ 0 h 1278"/>
                <a:gd name="T36" fmla="*/ 12 w 1946"/>
                <a:gd name="T37" fmla="*/ 0 h 1278"/>
                <a:gd name="T38" fmla="*/ 12 w 1946"/>
                <a:gd name="T39" fmla="*/ 0 h 1278"/>
                <a:gd name="T40" fmla="*/ 13 w 1946"/>
                <a:gd name="T41" fmla="*/ 3 h 1278"/>
                <a:gd name="T42" fmla="*/ 13 w 1946"/>
                <a:gd name="T43" fmla="*/ 3 h 1278"/>
                <a:gd name="T44" fmla="*/ 13 w 1946"/>
                <a:gd name="T45" fmla="*/ 4 h 1278"/>
                <a:gd name="T46" fmla="*/ 13 w 1946"/>
                <a:gd name="T47" fmla="*/ 8 h 1278"/>
                <a:gd name="T48" fmla="*/ 14 w 1946"/>
                <a:gd name="T49" fmla="*/ 10 h 1278"/>
                <a:gd name="T50" fmla="*/ 14 w 1946"/>
                <a:gd name="T51" fmla="*/ 14 h 1278"/>
                <a:gd name="T52" fmla="*/ 14 w 1946"/>
                <a:gd name="T53" fmla="*/ 17 h 1278"/>
                <a:gd name="T54" fmla="*/ 14 w 1946"/>
                <a:gd name="T55" fmla="*/ 22 h 1278"/>
                <a:gd name="T56" fmla="*/ 14 w 1946"/>
                <a:gd name="T57" fmla="*/ 27 h 1278"/>
                <a:gd name="T58" fmla="*/ 14 w 1946"/>
                <a:gd name="T59" fmla="*/ 32 h 1278"/>
                <a:gd name="T60" fmla="*/ 14 w 1946"/>
                <a:gd name="T61" fmla="*/ 37 h 1278"/>
                <a:gd name="T62" fmla="*/ 15 w 1946"/>
                <a:gd name="T63" fmla="*/ 42 h 1278"/>
                <a:gd name="T64" fmla="*/ 15 w 1946"/>
                <a:gd name="T65" fmla="*/ 47 h 1278"/>
                <a:gd name="T66" fmla="*/ 15 w 1946"/>
                <a:gd name="T67" fmla="*/ 54 h 1278"/>
                <a:gd name="T68" fmla="*/ 15 w 1946"/>
                <a:gd name="T69" fmla="*/ 59 h 1278"/>
                <a:gd name="T70" fmla="*/ 24 w 1946"/>
                <a:gd name="T71" fmla="*/ 59 h 1278"/>
                <a:gd name="T72" fmla="*/ 24 w 1946"/>
                <a:gd name="T73" fmla="*/ 737 h 1278"/>
                <a:gd name="T74" fmla="*/ 0 w 1946"/>
                <a:gd name="T75" fmla="*/ 737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437" name="Rectangle 452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38" name="Rectangle 453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39" name="Rectangle 454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40" name="Rectangle 455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41" name="Rectangle 456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42" name="Rectangle 457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43" name="Rectangle 458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44" name="Rectangle 459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45" name="Rectangle 460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46" name="Rectangle 461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47" name="Rectangle 462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48" name="Rectangle 463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49" name="Rectangle 464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50" name="Rectangle 465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51" name="Rectangle 466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52" name="Freeform 467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5 w 440"/>
                <a:gd name="T1" fmla="*/ 59 h 102"/>
                <a:gd name="T2" fmla="*/ 5 w 440"/>
                <a:gd name="T3" fmla="*/ 53 h 102"/>
                <a:gd name="T4" fmla="*/ 5 w 440"/>
                <a:gd name="T5" fmla="*/ 48 h 102"/>
                <a:gd name="T6" fmla="*/ 5 w 440"/>
                <a:gd name="T7" fmla="*/ 42 h 102"/>
                <a:gd name="T8" fmla="*/ 5 w 440"/>
                <a:gd name="T9" fmla="*/ 38 h 102"/>
                <a:gd name="T10" fmla="*/ 5 w 440"/>
                <a:gd name="T11" fmla="*/ 32 h 102"/>
                <a:gd name="T12" fmla="*/ 5 w 440"/>
                <a:gd name="T13" fmla="*/ 27 h 102"/>
                <a:gd name="T14" fmla="*/ 5 w 440"/>
                <a:gd name="T15" fmla="*/ 22 h 102"/>
                <a:gd name="T16" fmla="*/ 5 w 440"/>
                <a:gd name="T17" fmla="*/ 17 h 102"/>
                <a:gd name="T18" fmla="*/ 4 w 440"/>
                <a:gd name="T19" fmla="*/ 14 h 102"/>
                <a:gd name="T20" fmla="*/ 4 w 440"/>
                <a:gd name="T21" fmla="*/ 10 h 102"/>
                <a:gd name="T22" fmla="*/ 4 w 440"/>
                <a:gd name="T23" fmla="*/ 8 h 102"/>
                <a:gd name="T24" fmla="*/ 4 w 440"/>
                <a:gd name="T25" fmla="*/ 4 h 102"/>
                <a:gd name="T26" fmla="*/ 4 w 440"/>
                <a:gd name="T27" fmla="*/ 3 h 102"/>
                <a:gd name="T28" fmla="*/ 3 w 440"/>
                <a:gd name="T29" fmla="*/ 3 h 102"/>
                <a:gd name="T30" fmla="*/ 3 w 440"/>
                <a:gd name="T31" fmla="*/ 0 h 102"/>
                <a:gd name="T32" fmla="*/ 3 w 440"/>
                <a:gd name="T33" fmla="*/ 0 h 102"/>
                <a:gd name="T34" fmla="*/ 2 w 440"/>
                <a:gd name="T35" fmla="*/ 0 h 102"/>
                <a:gd name="T36" fmla="*/ 2 w 440"/>
                <a:gd name="T37" fmla="*/ 3 h 102"/>
                <a:gd name="T38" fmla="*/ 2 w 440"/>
                <a:gd name="T39" fmla="*/ 3 h 102"/>
                <a:gd name="T40" fmla="*/ 2 w 440"/>
                <a:gd name="T41" fmla="*/ 4 h 102"/>
                <a:gd name="T42" fmla="*/ 1 w 440"/>
                <a:gd name="T43" fmla="*/ 8 h 102"/>
                <a:gd name="T44" fmla="*/ 1 w 440"/>
                <a:gd name="T45" fmla="*/ 10 h 102"/>
                <a:gd name="T46" fmla="*/ 1 w 440"/>
                <a:gd name="T47" fmla="*/ 14 h 102"/>
                <a:gd name="T48" fmla="*/ 1 w 440"/>
                <a:gd name="T49" fmla="*/ 17 h 102"/>
                <a:gd name="T50" fmla="*/ 1 w 440"/>
                <a:gd name="T51" fmla="*/ 22 h 102"/>
                <a:gd name="T52" fmla="*/ 0 w 440"/>
                <a:gd name="T53" fmla="*/ 27 h 102"/>
                <a:gd name="T54" fmla="*/ 0 w 440"/>
                <a:gd name="T55" fmla="*/ 32 h 102"/>
                <a:gd name="T56" fmla="*/ 0 w 440"/>
                <a:gd name="T57" fmla="*/ 38 h 102"/>
                <a:gd name="T58" fmla="*/ 0 w 440"/>
                <a:gd name="T59" fmla="*/ 42 h 102"/>
                <a:gd name="T60" fmla="*/ 0 w 440"/>
                <a:gd name="T61" fmla="*/ 48 h 102"/>
                <a:gd name="T62" fmla="*/ 0 w 440"/>
                <a:gd name="T63" fmla="*/ 53 h 102"/>
                <a:gd name="T64" fmla="*/ 0 w 440"/>
                <a:gd name="T65" fmla="*/ 59 h 102"/>
                <a:gd name="T66" fmla="*/ 5 w 440"/>
                <a:gd name="T67" fmla="*/ 5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453" name="Freeform 468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11 w 1847"/>
                <a:gd name="T1" fmla="*/ 39 h 168"/>
                <a:gd name="T2" fmla="*/ 11 w 1847"/>
                <a:gd name="T3" fmla="*/ 40 h 168"/>
                <a:gd name="T4" fmla="*/ 10 w 1847"/>
                <a:gd name="T5" fmla="*/ 46 h 168"/>
                <a:gd name="T6" fmla="*/ 10 w 1847"/>
                <a:gd name="T7" fmla="*/ 53 h 168"/>
                <a:gd name="T8" fmla="*/ 9 w 1847"/>
                <a:gd name="T9" fmla="*/ 60 h 168"/>
                <a:gd name="T10" fmla="*/ 9 w 1847"/>
                <a:gd name="T11" fmla="*/ 71 h 168"/>
                <a:gd name="T12" fmla="*/ 9 w 1847"/>
                <a:gd name="T13" fmla="*/ 81 h 168"/>
                <a:gd name="T14" fmla="*/ 9 w 1847"/>
                <a:gd name="T15" fmla="*/ 93 h 168"/>
                <a:gd name="T16" fmla="*/ 0 w 1847"/>
                <a:gd name="T17" fmla="*/ 99 h 168"/>
                <a:gd name="T18" fmla="*/ 0 w 1847"/>
                <a:gd name="T19" fmla="*/ 67 h 168"/>
                <a:gd name="T20" fmla="*/ 1 w 1847"/>
                <a:gd name="T21" fmla="*/ 67 h 168"/>
                <a:gd name="T22" fmla="*/ 2 w 1847"/>
                <a:gd name="T23" fmla="*/ 67 h 168"/>
                <a:gd name="T24" fmla="*/ 3 w 1847"/>
                <a:gd name="T25" fmla="*/ 67 h 168"/>
                <a:gd name="T26" fmla="*/ 5 w 1847"/>
                <a:gd name="T27" fmla="*/ 67 h 168"/>
                <a:gd name="T28" fmla="*/ 6 w 1847"/>
                <a:gd name="T29" fmla="*/ 67 h 168"/>
                <a:gd name="T30" fmla="*/ 7 w 1847"/>
                <a:gd name="T31" fmla="*/ 67 h 168"/>
                <a:gd name="T32" fmla="*/ 8 w 1847"/>
                <a:gd name="T33" fmla="*/ 67 h 168"/>
                <a:gd name="T34" fmla="*/ 8 w 1847"/>
                <a:gd name="T35" fmla="*/ 61 h 168"/>
                <a:gd name="T36" fmla="*/ 8 w 1847"/>
                <a:gd name="T37" fmla="*/ 49 h 168"/>
                <a:gd name="T38" fmla="*/ 9 w 1847"/>
                <a:gd name="T39" fmla="*/ 36 h 168"/>
                <a:gd name="T40" fmla="*/ 9 w 1847"/>
                <a:gd name="T41" fmla="*/ 25 h 168"/>
                <a:gd name="T42" fmla="*/ 10 w 1847"/>
                <a:gd name="T43" fmla="*/ 16 h 168"/>
                <a:gd name="T44" fmla="*/ 10 w 1847"/>
                <a:gd name="T45" fmla="*/ 8 h 168"/>
                <a:gd name="T46" fmla="*/ 11 w 1847"/>
                <a:gd name="T47" fmla="*/ 4 h 168"/>
                <a:gd name="T48" fmla="*/ 11 w 1847"/>
                <a:gd name="T49" fmla="*/ 1 h 168"/>
                <a:gd name="T50" fmla="*/ 12 w 1847"/>
                <a:gd name="T51" fmla="*/ 1 h 168"/>
                <a:gd name="T52" fmla="*/ 12 w 1847"/>
                <a:gd name="T53" fmla="*/ 4 h 168"/>
                <a:gd name="T54" fmla="*/ 13 w 1847"/>
                <a:gd name="T55" fmla="*/ 8 h 168"/>
                <a:gd name="T56" fmla="*/ 13 w 1847"/>
                <a:gd name="T57" fmla="*/ 16 h 168"/>
                <a:gd name="T58" fmla="*/ 14 w 1847"/>
                <a:gd name="T59" fmla="*/ 25 h 168"/>
                <a:gd name="T60" fmla="*/ 14 w 1847"/>
                <a:gd name="T61" fmla="*/ 36 h 168"/>
                <a:gd name="T62" fmla="*/ 14 w 1847"/>
                <a:gd name="T63" fmla="*/ 49 h 168"/>
                <a:gd name="T64" fmla="*/ 15 w 1847"/>
                <a:gd name="T65" fmla="*/ 61 h 168"/>
                <a:gd name="T66" fmla="*/ 15 w 1847"/>
                <a:gd name="T67" fmla="*/ 67 h 168"/>
                <a:gd name="T68" fmla="*/ 16 w 1847"/>
                <a:gd name="T69" fmla="*/ 67 h 168"/>
                <a:gd name="T70" fmla="*/ 17 w 1847"/>
                <a:gd name="T71" fmla="*/ 67 h 168"/>
                <a:gd name="T72" fmla="*/ 18 w 1847"/>
                <a:gd name="T73" fmla="*/ 67 h 168"/>
                <a:gd name="T74" fmla="*/ 20 w 1847"/>
                <a:gd name="T75" fmla="*/ 67 h 168"/>
                <a:gd name="T76" fmla="*/ 21 w 1847"/>
                <a:gd name="T77" fmla="*/ 67 h 168"/>
                <a:gd name="T78" fmla="*/ 22 w 1847"/>
                <a:gd name="T79" fmla="*/ 67 h 168"/>
                <a:gd name="T80" fmla="*/ 23 w 1847"/>
                <a:gd name="T81" fmla="*/ 67 h 168"/>
                <a:gd name="T82" fmla="*/ 23 w 1847"/>
                <a:gd name="T83" fmla="*/ 99 h 168"/>
                <a:gd name="T84" fmla="*/ 14 w 1847"/>
                <a:gd name="T85" fmla="*/ 93 h 168"/>
                <a:gd name="T86" fmla="*/ 14 w 1847"/>
                <a:gd name="T87" fmla="*/ 81 h 168"/>
                <a:gd name="T88" fmla="*/ 14 w 1847"/>
                <a:gd name="T89" fmla="*/ 71 h 168"/>
                <a:gd name="T90" fmla="*/ 13 w 1847"/>
                <a:gd name="T91" fmla="*/ 60 h 168"/>
                <a:gd name="T92" fmla="*/ 13 w 1847"/>
                <a:gd name="T93" fmla="*/ 53 h 168"/>
                <a:gd name="T94" fmla="*/ 13 w 1847"/>
                <a:gd name="T95" fmla="*/ 46 h 168"/>
                <a:gd name="T96" fmla="*/ 12 w 1847"/>
                <a:gd name="T97" fmla="*/ 40 h 168"/>
                <a:gd name="T98" fmla="*/ 12 w 1847"/>
                <a:gd name="T99" fmla="*/ 39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454" name="Rectangle 469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55" name="Rectangle 470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56" name="Rectangle 471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57" name="Rectangle 472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58" name="Rectangle 473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59" name="Rectangle 474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60" name="Rectangle 475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61" name="Rectangle 476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62" name="Rectangle 477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63" name="Rectangle 478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64" name="Rectangle 479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65" name="Rectangle 480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66" name="Rectangle 481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67" name="Rectangle 482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68" name="Rectangle 483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69" name="Rectangle 484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70" name="Rectangle 485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71" name="Rectangle 486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72" name="Rectangle 487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73" name="Rectangle 488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74" name="Rectangle 489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75" name="Rectangle 490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76" name="Rectangle 491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77" name="Rectangle 492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78" name="Rectangle 493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79" name="Rectangle 494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80" name="Rectangle 495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81" name="Rectangle 496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82" name="Rectangle 497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83" name="Rectangle 498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84" name="Rectangle 499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85" name="Rectangle 500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86" name="Rectangle 501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487" name="Freeform 502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2 w 217"/>
                <a:gd name="T1" fmla="*/ 123 h 373"/>
                <a:gd name="T2" fmla="*/ 0 w 217"/>
                <a:gd name="T3" fmla="*/ 123 h 373"/>
                <a:gd name="T4" fmla="*/ 0 w 217"/>
                <a:gd name="T5" fmla="*/ 196 h 373"/>
                <a:gd name="T6" fmla="*/ 2 w 217"/>
                <a:gd name="T7" fmla="*/ 196 h 373"/>
                <a:gd name="T8" fmla="*/ 3 w 217"/>
                <a:gd name="T9" fmla="*/ 212 h 373"/>
                <a:gd name="T10" fmla="*/ 0 w 217"/>
                <a:gd name="T11" fmla="*/ 212 h 373"/>
                <a:gd name="T12" fmla="*/ 0 w 217"/>
                <a:gd name="T13" fmla="*/ 0 h 373"/>
                <a:gd name="T14" fmla="*/ 3 w 217"/>
                <a:gd name="T15" fmla="*/ 0 h 373"/>
                <a:gd name="T16" fmla="*/ 2 w 217"/>
                <a:gd name="T17" fmla="*/ 17 h 373"/>
                <a:gd name="T18" fmla="*/ 0 w 217"/>
                <a:gd name="T19" fmla="*/ 17 h 373"/>
                <a:gd name="T20" fmla="*/ 0 w 217"/>
                <a:gd name="T21" fmla="*/ 97 h 373"/>
                <a:gd name="T22" fmla="*/ 2 w 217"/>
                <a:gd name="T23" fmla="*/ 97 h 373"/>
                <a:gd name="T24" fmla="*/ 2 w 217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488" name="Freeform 503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489" name="Freeform 504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2 w 216"/>
                <a:gd name="T1" fmla="*/ 123 h 373"/>
                <a:gd name="T2" fmla="*/ 0 w 216"/>
                <a:gd name="T3" fmla="*/ 123 h 373"/>
                <a:gd name="T4" fmla="*/ 0 w 216"/>
                <a:gd name="T5" fmla="*/ 196 h 373"/>
                <a:gd name="T6" fmla="*/ 2 w 216"/>
                <a:gd name="T7" fmla="*/ 196 h 373"/>
                <a:gd name="T8" fmla="*/ 3 w 216"/>
                <a:gd name="T9" fmla="*/ 212 h 373"/>
                <a:gd name="T10" fmla="*/ 0 w 216"/>
                <a:gd name="T11" fmla="*/ 212 h 373"/>
                <a:gd name="T12" fmla="*/ 0 w 216"/>
                <a:gd name="T13" fmla="*/ 0 h 373"/>
                <a:gd name="T14" fmla="*/ 3 w 216"/>
                <a:gd name="T15" fmla="*/ 0 h 373"/>
                <a:gd name="T16" fmla="*/ 2 w 216"/>
                <a:gd name="T17" fmla="*/ 17 h 373"/>
                <a:gd name="T18" fmla="*/ 0 w 216"/>
                <a:gd name="T19" fmla="*/ 17 h 373"/>
                <a:gd name="T20" fmla="*/ 0 w 216"/>
                <a:gd name="T21" fmla="*/ 97 h 373"/>
                <a:gd name="T22" fmla="*/ 2 w 216"/>
                <a:gd name="T23" fmla="*/ 97 h 373"/>
                <a:gd name="T24" fmla="*/ 2 w 216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490" name="Freeform 505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491" name="Freeform 506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2 w 217"/>
                <a:gd name="T1" fmla="*/ 123 h 373"/>
                <a:gd name="T2" fmla="*/ 0 w 217"/>
                <a:gd name="T3" fmla="*/ 123 h 373"/>
                <a:gd name="T4" fmla="*/ 0 w 217"/>
                <a:gd name="T5" fmla="*/ 196 h 373"/>
                <a:gd name="T6" fmla="*/ 2 w 217"/>
                <a:gd name="T7" fmla="*/ 196 h 373"/>
                <a:gd name="T8" fmla="*/ 3 w 217"/>
                <a:gd name="T9" fmla="*/ 212 h 373"/>
                <a:gd name="T10" fmla="*/ 0 w 217"/>
                <a:gd name="T11" fmla="*/ 212 h 373"/>
                <a:gd name="T12" fmla="*/ 0 w 217"/>
                <a:gd name="T13" fmla="*/ 0 h 373"/>
                <a:gd name="T14" fmla="*/ 3 w 217"/>
                <a:gd name="T15" fmla="*/ 0 h 373"/>
                <a:gd name="T16" fmla="*/ 2 w 217"/>
                <a:gd name="T17" fmla="*/ 17 h 373"/>
                <a:gd name="T18" fmla="*/ 0 w 217"/>
                <a:gd name="T19" fmla="*/ 17 h 373"/>
                <a:gd name="T20" fmla="*/ 0 w 217"/>
                <a:gd name="T21" fmla="*/ 97 h 373"/>
                <a:gd name="T22" fmla="*/ 2 w 217"/>
                <a:gd name="T23" fmla="*/ 97 h 373"/>
                <a:gd name="T24" fmla="*/ 2 w 217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492" name="Freeform 507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493" name="Freeform 508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2 w 216"/>
                <a:gd name="T1" fmla="*/ 125 h 372"/>
                <a:gd name="T2" fmla="*/ 0 w 216"/>
                <a:gd name="T3" fmla="*/ 125 h 372"/>
                <a:gd name="T4" fmla="*/ 0 w 216"/>
                <a:gd name="T5" fmla="*/ 197 h 372"/>
                <a:gd name="T6" fmla="*/ 2 w 216"/>
                <a:gd name="T7" fmla="*/ 197 h 372"/>
                <a:gd name="T8" fmla="*/ 3 w 216"/>
                <a:gd name="T9" fmla="*/ 214 h 372"/>
                <a:gd name="T10" fmla="*/ 0 w 216"/>
                <a:gd name="T11" fmla="*/ 214 h 372"/>
                <a:gd name="T12" fmla="*/ 0 w 216"/>
                <a:gd name="T13" fmla="*/ 0 h 372"/>
                <a:gd name="T14" fmla="*/ 3 w 216"/>
                <a:gd name="T15" fmla="*/ 0 h 372"/>
                <a:gd name="T16" fmla="*/ 2 w 216"/>
                <a:gd name="T17" fmla="*/ 16 h 372"/>
                <a:gd name="T18" fmla="*/ 0 w 216"/>
                <a:gd name="T19" fmla="*/ 16 h 372"/>
                <a:gd name="T20" fmla="*/ 0 w 216"/>
                <a:gd name="T21" fmla="*/ 98 h 372"/>
                <a:gd name="T22" fmla="*/ 2 w 216"/>
                <a:gd name="T23" fmla="*/ 98 h 372"/>
                <a:gd name="T24" fmla="*/ 2 w 216"/>
                <a:gd name="T25" fmla="*/ 12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494" name="Freeform 509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16 h 372"/>
                <a:gd name="T2" fmla="*/ 0 w 29"/>
                <a:gd name="T3" fmla="*/ 197 h 372"/>
                <a:gd name="T4" fmla="*/ 0 w 29"/>
                <a:gd name="T5" fmla="*/ 214 h 372"/>
                <a:gd name="T6" fmla="*/ 0 w 29"/>
                <a:gd name="T7" fmla="*/ 0 h 372"/>
                <a:gd name="T8" fmla="*/ 0 w 29"/>
                <a:gd name="T9" fmla="*/ 16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495" name="Freeform 510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2 w 217"/>
                <a:gd name="T1" fmla="*/ 125 h 372"/>
                <a:gd name="T2" fmla="*/ 0 w 217"/>
                <a:gd name="T3" fmla="*/ 125 h 372"/>
                <a:gd name="T4" fmla="*/ 0 w 217"/>
                <a:gd name="T5" fmla="*/ 197 h 372"/>
                <a:gd name="T6" fmla="*/ 2 w 217"/>
                <a:gd name="T7" fmla="*/ 197 h 372"/>
                <a:gd name="T8" fmla="*/ 3 w 217"/>
                <a:gd name="T9" fmla="*/ 214 h 372"/>
                <a:gd name="T10" fmla="*/ 0 w 217"/>
                <a:gd name="T11" fmla="*/ 214 h 372"/>
                <a:gd name="T12" fmla="*/ 0 w 217"/>
                <a:gd name="T13" fmla="*/ 0 h 372"/>
                <a:gd name="T14" fmla="*/ 3 w 217"/>
                <a:gd name="T15" fmla="*/ 0 h 372"/>
                <a:gd name="T16" fmla="*/ 2 w 217"/>
                <a:gd name="T17" fmla="*/ 16 h 372"/>
                <a:gd name="T18" fmla="*/ 0 w 217"/>
                <a:gd name="T19" fmla="*/ 16 h 372"/>
                <a:gd name="T20" fmla="*/ 0 w 217"/>
                <a:gd name="T21" fmla="*/ 98 h 372"/>
                <a:gd name="T22" fmla="*/ 2 w 217"/>
                <a:gd name="T23" fmla="*/ 98 h 372"/>
                <a:gd name="T24" fmla="*/ 2 w 217"/>
                <a:gd name="T25" fmla="*/ 12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496" name="Freeform 511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16 h 372"/>
                <a:gd name="T2" fmla="*/ 0 w 29"/>
                <a:gd name="T3" fmla="*/ 197 h 372"/>
                <a:gd name="T4" fmla="*/ 0 w 29"/>
                <a:gd name="T5" fmla="*/ 214 h 372"/>
                <a:gd name="T6" fmla="*/ 0 w 29"/>
                <a:gd name="T7" fmla="*/ 0 h 372"/>
                <a:gd name="T8" fmla="*/ 0 w 29"/>
                <a:gd name="T9" fmla="*/ 16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497" name="Freeform 512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23 h 373"/>
                <a:gd name="T2" fmla="*/ 2 w 215"/>
                <a:gd name="T3" fmla="*/ 123 h 373"/>
                <a:gd name="T4" fmla="*/ 2 w 215"/>
                <a:gd name="T5" fmla="*/ 196 h 373"/>
                <a:gd name="T6" fmla="*/ 0 w 215"/>
                <a:gd name="T7" fmla="*/ 196 h 373"/>
                <a:gd name="T8" fmla="*/ 0 w 215"/>
                <a:gd name="T9" fmla="*/ 212 h 373"/>
                <a:gd name="T10" fmla="*/ 3 w 215"/>
                <a:gd name="T11" fmla="*/ 212 h 373"/>
                <a:gd name="T12" fmla="*/ 3 w 215"/>
                <a:gd name="T13" fmla="*/ 0 h 373"/>
                <a:gd name="T14" fmla="*/ 0 w 215"/>
                <a:gd name="T15" fmla="*/ 0 h 373"/>
                <a:gd name="T16" fmla="*/ 0 w 215"/>
                <a:gd name="T17" fmla="*/ 17 h 373"/>
                <a:gd name="T18" fmla="*/ 2 w 215"/>
                <a:gd name="T19" fmla="*/ 17 h 373"/>
                <a:gd name="T20" fmla="*/ 2 w 215"/>
                <a:gd name="T21" fmla="*/ 97 h 373"/>
                <a:gd name="T22" fmla="*/ 0 w 215"/>
                <a:gd name="T23" fmla="*/ 97 h 373"/>
                <a:gd name="T24" fmla="*/ 0 w 215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498" name="Freeform 513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499" name="Freeform 514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23 h 373"/>
                <a:gd name="T2" fmla="*/ 2 w 216"/>
                <a:gd name="T3" fmla="*/ 123 h 373"/>
                <a:gd name="T4" fmla="*/ 2 w 216"/>
                <a:gd name="T5" fmla="*/ 196 h 373"/>
                <a:gd name="T6" fmla="*/ 0 w 216"/>
                <a:gd name="T7" fmla="*/ 196 h 373"/>
                <a:gd name="T8" fmla="*/ 0 w 216"/>
                <a:gd name="T9" fmla="*/ 212 h 373"/>
                <a:gd name="T10" fmla="*/ 3 w 216"/>
                <a:gd name="T11" fmla="*/ 212 h 373"/>
                <a:gd name="T12" fmla="*/ 3 w 216"/>
                <a:gd name="T13" fmla="*/ 0 h 373"/>
                <a:gd name="T14" fmla="*/ 0 w 216"/>
                <a:gd name="T15" fmla="*/ 0 h 373"/>
                <a:gd name="T16" fmla="*/ 0 w 216"/>
                <a:gd name="T17" fmla="*/ 17 h 373"/>
                <a:gd name="T18" fmla="*/ 2 w 216"/>
                <a:gd name="T19" fmla="*/ 17 h 373"/>
                <a:gd name="T20" fmla="*/ 2 w 216"/>
                <a:gd name="T21" fmla="*/ 97 h 373"/>
                <a:gd name="T22" fmla="*/ 0 w 216"/>
                <a:gd name="T23" fmla="*/ 97 h 373"/>
                <a:gd name="T24" fmla="*/ 0 w 216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00" name="Freeform 515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01" name="Freeform 516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23 h 373"/>
                <a:gd name="T2" fmla="*/ 2 w 215"/>
                <a:gd name="T3" fmla="*/ 123 h 373"/>
                <a:gd name="T4" fmla="*/ 2 w 215"/>
                <a:gd name="T5" fmla="*/ 196 h 373"/>
                <a:gd name="T6" fmla="*/ 0 w 215"/>
                <a:gd name="T7" fmla="*/ 196 h 373"/>
                <a:gd name="T8" fmla="*/ 0 w 215"/>
                <a:gd name="T9" fmla="*/ 212 h 373"/>
                <a:gd name="T10" fmla="*/ 3 w 215"/>
                <a:gd name="T11" fmla="*/ 212 h 373"/>
                <a:gd name="T12" fmla="*/ 3 w 215"/>
                <a:gd name="T13" fmla="*/ 0 h 373"/>
                <a:gd name="T14" fmla="*/ 0 w 215"/>
                <a:gd name="T15" fmla="*/ 0 h 373"/>
                <a:gd name="T16" fmla="*/ 0 w 215"/>
                <a:gd name="T17" fmla="*/ 17 h 373"/>
                <a:gd name="T18" fmla="*/ 2 w 215"/>
                <a:gd name="T19" fmla="*/ 17 h 373"/>
                <a:gd name="T20" fmla="*/ 2 w 215"/>
                <a:gd name="T21" fmla="*/ 97 h 373"/>
                <a:gd name="T22" fmla="*/ 0 w 215"/>
                <a:gd name="T23" fmla="*/ 97 h 373"/>
                <a:gd name="T24" fmla="*/ 0 w 215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02" name="Freeform 517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03" name="Freeform 518"/>
            <p:cNvSpPr>
              <a:spLocks/>
            </p:cNvSpPr>
            <p:nvPr/>
          </p:nvSpPr>
          <p:spPr bwMode="auto">
            <a:xfrm>
              <a:off x="4903" y="3139"/>
              <a:ext cx="71" cy="324"/>
            </a:xfrm>
            <a:custGeom>
              <a:avLst/>
              <a:gdLst>
                <a:gd name="T0" fmla="*/ 0 w 216"/>
                <a:gd name="T1" fmla="*/ 125 h 372"/>
                <a:gd name="T2" fmla="*/ 2 w 216"/>
                <a:gd name="T3" fmla="*/ 125 h 372"/>
                <a:gd name="T4" fmla="*/ 2 w 216"/>
                <a:gd name="T5" fmla="*/ 197 h 372"/>
                <a:gd name="T6" fmla="*/ 0 w 216"/>
                <a:gd name="T7" fmla="*/ 197 h 372"/>
                <a:gd name="T8" fmla="*/ 0 w 216"/>
                <a:gd name="T9" fmla="*/ 214 h 372"/>
                <a:gd name="T10" fmla="*/ 3 w 216"/>
                <a:gd name="T11" fmla="*/ 214 h 372"/>
                <a:gd name="T12" fmla="*/ 3 w 216"/>
                <a:gd name="T13" fmla="*/ 0 h 372"/>
                <a:gd name="T14" fmla="*/ 0 w 216"/>
                <a:gd name="T15" fmla="*/ 0 h 372"/>
                <a:gd name="T16" fmla="*/ 0 w 216"/>
                <a:gd name="T17" fmla="*/ 16 h 372"/>
                <a:gd name="T18" fmla="*/ 2 w 216"/>
                <a:gd name="T19" fmla="*/ 16 h 372"/>
                <a:gd name="T20" fmla="*/ 2 w 216"/>
                <a:gd name="T21" fmla="*/ 98 h 372"/>
                <a:gd name="T22" fmla="*/ 0 w 216"/>
                <a:gd name="T23" fmla="*/ 98 h 372"/>
                <a:gd name="T24" fmla="*/ 0 w 216"/>
                <a:gd name="T25" fmla="*/ 12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04" name="Freeform 519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16 h 372"/>
                <a:gd name="T2" fmla="*/ 0 w 29"/>
                <a:gd name="T3" fmla="*/ 197 h 372"/>
                <a:gd name="T4" fmla="*/ 0 w 29"/>
                <a:gd name="T5" fmla="*/ 214 h 372"/>
                <a:gd name="T6" fmla="*/ 0 w 29"/>
                <a:gd name="T7" fmla="*/ 0 h 372"/>
                <a:gd name="T8" fmla="*/ 0 w 29"/>
                <a:gd name="T9" fmla="*/ 16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05" name="Freeform 520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25 h 372"/>
                <a:gd name="T2" fmla="*/ 2 w 215"/>
                <a:gd name="T3" fmla="*/ 125 h 372"/>
                <a:gd name="T4" fmla="*/ 2 w 215"/>
                <a:gd name="T5" fmla="*/ 197 h 372"/>
                <a:gd name="T6" fmla="*/ 0 w 215"/>
                <a:gd name="T7" fmla="*/ 197 h 372"/>
                <a:gd name="T8" fmla="*/ 0 w 215"/>
                <a:gd name="T9" fmla="*/ 214 h 372"/>
                <a:gd name="T10" fmla="*/ 3 w 215"/>
                <a:gd name="T11" fmla="*/ 214 h 372"/>
                <a:gd name="T12" fmla="*/ 3 w 215"/>
                <a:gd name="T13" fmla="*/ 0 h 372"/>
                <a:gd name="T14" fmla="*/ 0 w 215"/>
                <a:gd name="T15" fmla="*/ 0 h 372"/>
                <a:gd name="T16" fmla="*/ 0 w 215"/>
                <a:gd name="T17" fmla="*/ 16 h 372"/>
                <a:gd name="T18" fmla="*/ 2 w 215"/>
                <a:gd name="T19" fmla="*/ 16 h 372"/>
                <a:gd name="T20" fmla="*/ 2 w 215"/>
                <a:gd name="T21" fmla="*/ 98 h 372"/>
                <a:gd name="T22" fmla="*/ 0 w 215"/>
                <a:gd name="T23" fmla="*/ 98 h 372"/>
                <a:gd name="T24" fmla="*/ 0 w 215"/>
                <a:gd name="T25" fmla="*/ 12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06" name="Freeform 521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16 h 372"/>
                <a:gd name="T2" fmla="*/ 0 w 29"/>
                <a:gd name="T3" fmla="*/ 197 h 372"/>
                <a:gd name="T4" fmla="*/ 0 w 29"/>
                <a:gd name="T5" fmla="*/ 214 h 372"/>
                <a:gd name="T6" fmla="*/ 0 w 29"/>
                <a:gd name="T7" fmla="*/ 0 h 372"/>
                <a:gd name="T8" fmla="*/ 0 w 29"/>
                <a:gd name="T9" fmla="*/ 16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07" name="Rectangle 522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08" name="Rectangle 523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09" name="Rectangle 524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10" name="Rectangle 525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11" name="Rectangle 526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12" name="Rectangle 527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13" name="Freeform 528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34 h 38"/>
                <a:gd name="T2" fmla="*/ 0 w 37"/>
                <a:gd name="T3" fmla="*/ 32 h 38"/>
                <a:gd name="T4" fmla="*/ 0 w 37"/>
                <a:gd name="T5" fmla="*/ 28 h 38"/>
                <a:gd name="T6" fmla="*/ 0 w 37"/>
                <a:gd name="T7" fmla="*/ 21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21 h 38"/>
                <a:gd name="T28" fmla="*/ 0 w 37"/>
                <a:gd name="T29" fmla="*/ 28 h 38"/>
                <a:gd name="T30" fmla="*/ 0 w 37"/>
                <a:gd name="T31" fmla="*/ 32 h 38"/>
                <a:gd name="T32" fmla="*/ 0 w 37"/>
                <a:gd name="T33" fmla="*/ 3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</p:grpSp>
      <p:grpSp>
        <p:nvGrpSpPr>
          <p:cNvPr id="514" name="Group 449"/>
          <p:cNvGrpSpPr>
            <a:grpSpLocks/>
          </p:cNvGrpSpPr>
          <p:nvPr/>
        </p:nvGrpSpPr>
        <p:grpSpPr bwMode="auto">
          <a:xfrm>
            <a:off x="7657536" y="5464743"/>
            <a:ext cx="142314" cy="136659"/>
            <a:chOff x="4727" y="2506"/>
            <a:chExt cx="706" cy="1172"/>
          </a:xfrm>
        </p:grpSpPr>
        <p:sp>
          <p:nvSpPr>
            <p:cNvPr id="515" name="Freeform 450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84 h 135"/>
                <a:gd name="T2" fmla="*/ 0 w 139"/>
                <a:gd name="T3" fmla="*/ 58 h 135"/>
                <a:gd name="T4" fmla="*/ 1 w 139"/>
                <a:gd name="T5" fmla="*/ 58 h 135"/>
                <a:gd name="T6" fmla="*/ 1 w 139"/>
                <a:gd name="T7" fmla="*/ 29 h 135"/>
                <a:gd name="T8" fmla="*/ 1 w 139"/>
                <a:gd name="T9" fmla="*/ 29 h 135"/>
                <a:gd name="T10" fmla="*/ 1 w 139"/>
                <a:gd name="T11" fmla="*/ 0 h 135"/>
                <a:gd name="T12" fmla="*/ 2 w 139"/>
                <a:gd name="T13" fmla="*/ 0 h 135"/>
                <a:gd name="T14" fmla="*/ 2 w 139"/>
                <a:gd name="T15" fmla="*/ 84 h 135"/>
                <a:gd name="T16" fmla="*/ 0 w 139"/>
                <a:gd name="T17" fmla="*/ 84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16" name="Freeform 451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737 h 1278"/>
                <a:gd name="T2" fmla="*/ 0 w 1946"/>
                <a:gd name="T3" fmla="*/ 59 h 1278"/>
                <a:gd name="T4" fmla="*/ 9 w 1946"/>
                <a:gd name="T5" fmla="*/ 59 h 1278"/>
                <a:gd name="T6" fmla="*/ 9 w 1946"/>
                <a:gd name="T7" fmla="*/ 54 h 1278"/>
                <a:gd name="T8" fmla="*/ 9 w 1946"/>
                <a:gd name="T9" fmla="*/ 47 h 1278"/>
                <a:gd name="T10" fmla="*/ 9 w 1946"/>
                <a:gd name="T11" fmla="*/ 42 h 1278"/>
                <a:gd name="T12" fmla="*/ 9 w 1946"/>
                <a:gd name="T13" fmla="*/ 37 h 1278"/>
                <a:gd name="T14" fmla="*/ 10 w 1946"/>
                <a:gd name="T15" fmla="*/ 32 h 1278"/>
                <a:gd name="T16" fmla="*/ 10 w 1946"/>
                <a:gd name="T17" fmla="*/ 27 h 1278"/>
                <a:gd name="T18" fmla="*/ 10 w 1946"/>
                <a:gd name="T19" fmla="*/ 22 h 1278"/>
                <a:gd name="T20" fmla="*/ 10 w 1946"/>
                <a:gd name="T21" fmla="*/ 17 h 1278"/>
                <a:gd name="T22" fmla="*/ 10 w 1946"/>
                <a:gd name="T23" fmla="*/ 14 h 1278"/>
                <a:gd name="T24" fmla="*/ 10 w 1946"/>
                <a:gd name="T25" fmla="*/ 10 h 1278"/>
                <a:gd name="T26" fmla="*/ 11 w 1946"/>
                <a:gd name="T27" fmla="*/ 8 h 1278"/>
                <a:gd name="T28" fmla="*/ 11 w 1946"/>
                <a:gd name="T29" fmla="*/ 4 h 1278"/>
                <a:gd name="T30" fmla="*/ 11 w 1946"/>
                <a:gd name="T31" fmla="*/ 3 h 1278"/>
                <a:gd name="T32" fmla="*/ 11 w 1946"/>
                <a:gd name="T33" fmla="*/ 3 h 1278"/>
                <a:gd name="T34" fmla="*/ 12 w 1946"/>
                <a:gd name="T35" fmla="*/ 0 h 1278"/>
                <a:gd name="T36" fmla="*/ 12 w 1946"/>
                <a:gd name="T37" fmla="*/ 0 h 1278"/>
                <a:gd name="T38" fmla="*/ 12 w 1946"/>
                <a:gd name="T39" fmla="*/ 0 h 1278"/>
                <a:gd name="T40" fmla="*/ 13 w 1946"/>
                <a:gd name="T41" fmla="*/ 3 h 1278"/>
                <a:gd name="T42" fmla="*/ 13 w 1946"/>
                <a:gd name="T43" fmla="*/ 3 h 1278"/>
                <a:gd name="T44" fmla="*/ 13 w 1946"/>
                <a:gd name="T45" fmla="*/ 4 h 1278"/>
                <a:gd name="T46" fmla="*/ 13 w 1946"/>
                <a:gd name="T47" fmla="*/ 8 h 1278"/>
                <a:gd name="T48" fmla="*/ 14 w 1946"/>
                <a:gd name="T49" fmla="*/ 10 h 1278"/>
                <a:gd name="T50" fmla="*/ 14 w 1946"/>
                <a:gd name="T51" fmla="*/ 14 h 1278"/>
                <a:gd name="T52" fmla="*/ 14 w 1946"/>
                <a:gd name="T53" fmla="*/ 17 h 1278"/>
                <a:gd name="T54" fmla="*/ 14 w 1946"/>
                <a:gd name="T55" fmla="*/ 22 h 1278"/>
                <a:gd name="T56" fmla="*/ 14 w 1946"/>
                <a:gd name="T57" fmla="*/ 27 h 1278"/>
                <a:gd name="T58" fmla="*/ 14 w 1946"/>
                <a:gd name="T59" fmla="*/ 32 h 1278"/>
                <a:gd name="T60" fmla="*/ 14 w 1946"/>
                <a:gd name="T61" fmla="*/ 37 h 1278"/>
                <a:gd name="T62" fmla="*/ 15 w 1946"/>
                <a:gd name="T63" fmla="*/ 42 h 1278"/>
                <a:gd name="T64" fmla="*/ 15 w 1946"/>
                <a:gd name="T65" fmla="*/ 47 h 1278"/>
                <a:gd name="T66" fmla="*/ 15 w 1946"/>
                <a:gd name="T67" fmla="*/ 54 h 1278"/>
                <a:gd name="T68" fmla="*/ 15 w 1946"/>
                <a:gd name="T69" fmla="*/ 59 h 1278"/>
                <a:gd name="T70" fmla="*/ 24 w 1946"/>
                <a:gd name="T71" fmla="*/ 59 h 1278"/>
                <a:gd name="T72" fmla="*/ 24 w 1946"/>
                <a:gd name="T73" fmla="*/ 737 h 1278"/>
                <a:gd name="T74" fmla="*/ 0 w 1946"/>
                <a:gd name="T75" fmla="*/ 737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17" name="Rectangle 452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18" name="Rectangle 453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19" name="Rectangle 454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20" name="Rectangle 455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21" name="Rectangle 456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22" name="Rectangle 457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23" name="Rectangle 458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24" name="Rectangle 459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25" name="Rectangle 460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26" name="Rectangle 461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27" name="Rectangle 462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28" name="Rectangle 463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29" name="Rectangle 464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30" name="Rectangle 465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31" name="Rectangle 466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32" name="Freeform 467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5 w 440"/>
                <a:gd name="T1" fmla="*/ 59 h 102"/>
                <a:gd name="T2" fmla="*/ 5 w 440"/>
                <a:gd name="T3" fmla="*/ 53 h 102"/>
                <a:gd name="T4" fmla="*/ 5 w 440"/>
                <a:gd name="T5" fmla="*/ 48 h 102"/>
                <a:gd name="T6" fmla="*/ 5 w 440"/>
                <a:gd name="T7" fmla="*/ 42 h 102"/>
                <a:gd name="T8" fmla="*/ 5 w 440"/>
                <a:gd name="T9" fmla="*/ 38 h 102"/>
                <a:gd name="T10" fmla="*/ 5 w 440"/>
                <a:gd name="T11" fmla="*/ 32 h 102"/>
                <a:gd name="T12" fmla="*/ 5 w 440"/>
                <a:gd name="T13" fmla="*/ 27 h 102"/>
                <a:gd name="T14" fmla="*/ 5 w 440"/>
                <a:gd name="T15" fmla="*/ 22 h 102"/>
                <a:gd name="T16" fmla="*/ 5 w 440"/>
                <a:gd name="T17" fmla="*/ 17 h 102"/>
                <a:gd name="T18" fmla="*/ 4 w 440"/>
                <a:gd name="T19" fmla="*/ 14 h 102"/>
                <a:gd name="T20" fmla="*/ 4 w 440"/>
                <a:gd name="T21" fmla="*/ 10 h 102"/>
                <a:gd name="T22" fmla="*/ 4 w 440"/>
                <a:gd name="T23" fmla="*/ 8 h 102"/>
                <a:gd name="T24" fmla="*/ 4 w 440"/>
                <a:gd name="T25" fmla="*/ 4 h 102"/>
                <a:gd name="T26" fmla="*/ 4 w 440"/>
                <a:gd name="T27" fmla="*/ 3 h 102"/>
                <a:gd name="T28" fmla="*/ 3 w 440"/>
                <a:gd name="T29" fmla="*/ 3 h 102"/>
                <a:gd name="T30" fmla="*/ 3 w 440"/>
                <a:gd name="T31" fmla="*/ 0 h 102"/>
                <a:gd name="T32" fmla="*/ 3 w 440"/>
                <a:gd name="T33" fmla="*/ 0 h 102"/>
                <a:gd name="T34" fmla="*/ 2 w 440"/>
                <a:gd name="T35" fmla="*/ 0 h 102"/>
                <a:gd name="T36" fmla="*/ 2 w 440"/>
                <a:gd name="T37" fmla="*/ 3 h 102"/>
                <a:gd name="T38" fmla="*/ 2 w 440"/>
                <a:gd name="T39" fmla="*/ 3 h 102"/>
                <a:gd name="T40" fmla="*/ 2 w 440"/>
                <a:gd name="T41" fmla="*/ 4 h 102"/>
                <a:gd name="T42" fmla="*/ 1 w 440"/>
                <a:gd name="T43" fmla="*/ 8 h 102"/>
                <a:gd name="T44" fmla="*/ 1 w 440"/>
                <a:gd name="T45" fmla="*/ 10 h 102"/>
                <a:gd name="T46" fmla="*/ 1 w 440"/>
                <a:gd name="T47" fmla="*/ 14 h 102"/>
                <a:gd name="T48" fmla="*/ 1 w 440"/>
                <a:gd name="T49" fmla="*/ 17 h 102"/>
                <a:gd name="T50" fmla="*/ 1 w 440"/>
                <a:gd name="T51" fmla="*/ 22 h 102"/>
                <a:gd name="T52" fmla="*/ 0 w 440"/>
                <a:gd name="T53" fmla="*/ 27 h 102"/>
                <a:gd name="T54" fmla="*/ 0 w 440"/>
                <a:gd name="T55" fmla="*/ 32 h 102"/>
                <a:gd name="T56" fmla="*/ 0 w 440"/>
                <a:gd name="T57" fmla="*/ 38 h 102"/>
                <a:gd name="T58" fmla="*/ 0 w 440"/>
                <a:gd name="T59" fmla="*/ 42 h 102"/>
                <a:gd name="T60" fmla="*/ 0 w 440"/>
                <a:gd name="T61" fmla="*/ 48 h 102"/>
                <a:gd name="T62" fmla="*/ 0 w 440"/>
                <a:gd name="T63" fmla="*/ 53 h 102"/>
                <a:gd name="T64" fmla="*/ 0 w 440"/>
                <a:gd name="T65" fmla="*/ 59 h 102"/>
                <a:gd name="T66" fmla="*/ 5 w 440"/>
                <a:gd name="T67" fmla="*/ 5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33" name="Freeform 468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11 w 1847"/>
                <a:gd name="T1" fmla="*/ 39 h 168"/>
                <a:gd name="T2" fmla="*/ 11 w 1847"/>
                <a:gd name="T3" fmla="*/ 40 h 168"/>
                <a:gd name="T4" fmla="*/ 10 w 1847"/>
                <a:gd name="T5" fmla="*/ 46 h 168"/>
                <a:gd name="T6" fmla="*/ 10 w 1847"/>
                <a:gd name="T7" fmla="*/ 53 h 168"/>
                <a:gd name="T8" fmla="*/ 9 w 1847"/>
                <a:gd name="T9" fmla="*/ 60 h 168"/>
                <a:gd name="T10" fmla="*/ 9 w 1847"/>
                <a:gd name="T11" fmla="*/ 71 h 168"/>
                <a:gd name="T12" fmla="*/ 9 w 1847"/>
                <a:gd name="T13" fmla="*/ 81 h 168"/>
                <a:gd name="T14" fmla="*/ 9 w 1847"/>
                <a:gd name="T15" fmla="*/ 93 h 168"/>
                <a:gd name="T16" fmla="*/ 0 w 1847"/>
                <a:gd name="T17" fmla="*/ 99 h 168"/>
                <a:gd name="T18" fmla="*/ 0 w 1847"/>
                <a:gd name="T19" fmla="*/ 67 h 168"/>
                <a:gd name="T20" fmla="*/ 1 w 1847"/>
                <a:gd name="T21" fmla="*/ 67 h 168"/>
                <a:gd name="T22" fmla="*/ 2 w 1847"/>
                <a:gd name="T23" fmla="*/ 67 h 168"/>
                <a:gd name="T24" fmla="*/ 3 w 1847"/>
                <a:gd name="T25" fmla="*/ 67 h 168"/>
                <a:gd name="T26" fmla="*/ 5 w 1847"/>
                <a:gd name="T27" fmla="*/ 67 h 168"/>
                <a:gd name="T28" fmla="*/ 6 w 1847"/>
                <a:gd name="T29" fmla="*/ 67 h 168"/>
                <a:gd name="T30" fmla="*/ 7 w 1847"/>
                <a:gd name="T31" fmla="*/ 67 h 168"/>
                <a:gd name="T32" fmla="*/ 8 w 1847"/>
                <a:gd name="T33" fmla="*/ 67 h 168"/>
                <a:gd name="T34" fmla="*/ 8 w 1847"/>
                <a:gd name="T35" fmla="*/ 61 h 168"/>
                <a:gd name="T36" fmla="*/ 8 w 1847"/>
                <a:gd name="T37" fmla="*/ 49 h 168"/>
                <a:gd name="T38" fmla="*/ 9 w 1847"/>
                <a:gd name="T39" fmla="*/ 36 h 168"/>
                <a:gd name="T40" fmla="*/ 9 w 1847"/>
                <a:gd name="T41" fmla="*/ 25 h 168"/>
                <a:gd name="T42" fmla="*/ 10 w 1847"/>
                <a:gd name="T43" fmla="*/ 16 h 168"/>
                <a:gd name="T44" fmla="*/ 10 w 1847"/>
                <a:gd name="T45" fmla="*/ 8 h 168"/>
                <a:gd name="T46" fmla="*/ 11 w 1847"/>
                <a:gd name="T47" fmla="*/ 4 h 168"/>
                <a:gd name="T48" fmla="*/ 11 w 1847"/>
                <a:gd name="T49" fmla="*/ 1 h 168"/>
                <a:gd name="T50" fmla="*/ 12 w 1847"/>
                <a:gd name="T51" fmla="*/ 1 h 168"/>
                <a:gd name="T52" fmla="*/ 12 w 1847"/>
                <a:gd name="T53" fmla="*/ 4 h 168"/>
                <a:gd name="T54" fmla="*/ 13 w 1847"/>
                <a:gd name="T55" fmla="*/ 8 h 168"/>
                <a:gd name="T56" fmla="*/ 13 w 1847"/>
                <a:gd name="T57" fmla="*/ 16 h 168"/>
                <a:gd name="T58" fmla="*/ 14 w 1847"/>
                <a:gd name="T59" fmla="*/ 25 h 168"/>
                <a:gd name="T60" fmla="*/ 14 w 1847"/>
                <a:gd name="T61" fmla="*/ 36 h 168"/>
                <a:gd name="T62" fmla="*/ 14 w 1847"/>
                <a:gd name="T63" fmla="*/ 49 h 168"/>
                <a:gd name="T64" fmla="*/ 15 w 1847"/>
                <a:gd name="T65" fmla="*/ 61 h 168"/>
                <a:gd name="T66" fmla="*/ 15 w 1847"/>
                <a:gd name="T67" fmla="*/ 67 h 168"/>
                <a:gd name="T68" fmla="*/ 16 w 1847"/>
                <a:gd name="T69" fmla="*/ 67 h 168"/>
                <a:gd name="T70" fmla="*/ 17 w 1847"/>
                <a:gd name="T71" fmla="*/ 67 h 168"/>
                <a:gd name="T72" fmla="*/ 18 w 1847"/>
                <a:gd name="T73" fmla="*/ 67 h 168"/>
                <a:gd name="T74" fmla="*/ 20 w 1847"/>
                <a:gd name="T75" fmla="*/ 67 h 168"/>
                <a:gd name="T76" fmla="*/ 21 w 1847"/>
                <a:gd name="T77" fmla="*/ 67 h 168"/>
                <a:gd name="T78" fmla="*/ 22 w 1847"/>
                <a:gd name="T79" fmla="*/ 67 h 168"/>
                <a:gd name="T80" fmla="*/ 23 w 1847"/>
                <a:gd name="T81" fmla="*/ 67 h 168"/>
                <a:gd name="T82" fmla="*/ 23 w 1847"/>
                <a:gd name="T83" fmla="*/ 99 h 168"/>
                <a:gd name="T84" fmla="*/ 14 w 1847"/>
                <a:gd name="T85" fmla="*/ 93 h 168"/>
                <a:gd name="T86" fmla="*/ 14 w 1847"/>
                <a:gd name="T87" fmla="*/ 81 h 168"/>
                <a:gd name="T88" fmla="*/ 14 w 1847"/>
                <a:gd name="T89" fmla="*/ 71 h 168"/>
                <a:gd name="T90" fmla="*/ 13 w 1847"/>
                <a:gd name="T91" fmla="*/ 60 h 168"/>
                <a:gd name="T92" fmla="*/ 13 w 1847"/>
                <a:gd name="T93" fmla="*/ 53 h 168"/>
                <a:gd name="T94" fmla="*/ 13 w 1847"/>
                <a:gd name="T95" fmla="*/ 46 h 168"/>
                <a:gd name="T96" fmla="*/ 12 w 1847"/>
                <a:gd name="T97" fmla="*/ 40 h 168"/>
                <a:gd name="T98" fmla="*/ 12 w 1847"/>
                <a:gd name="T99" fmla="*/ 39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34" name="Rectangle 469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35" name="Rectangle 470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36" name="Rectangle 471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37" name="Rectangle 472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38" name="Rectangle 473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39" name="Rectangle 474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40" name="Rectangle 475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41" name="Rectangle 476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42" name="Rectangle 477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43" name="Rectangle 478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44" name="Rectangle 479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45" name="Rectangle 480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46" name="Rectangle 481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47" name="Rectangle 482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48" name="Rectangle 483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49" name="Rectangle 484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50" name="Rectangle 485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51" name="Rectangle 486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52" name="Rectangle 487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53" name="Rectangle 488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54" name="Rectangle 489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55" name="Rectangle 490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56" name="Rectangle 491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57" name="Rectangle 492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58" name="Rectangle 493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59" name="Rectangle 494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60" name="Rectangle 495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61" name="Rectangle 496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62" name="Rectangle 497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63" name="Rectangle 498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64" name="Rectangle 499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65" name="Rectangle 500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66" name="Rectangle 501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67" name="Freeform 502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2 w 217"/>
                <a:gd name="T1" fmla="*/ 123 h 373"/>
                <a:gd name="T2" fmla="*/ 0 w 217"/>
                <a:gd name="T3" fmla="*/ 123 h 373"/>
                <a:gd name="T4" fmla="*/ 0 w 217"/>
                <a:gd name="T5" fmla="*/ 196 h 373"/>
                <a:gd name="T6" fmla="*/ 2 w 217"/>
                <a:gd name="T7" fmla="*/ 196 h 373"/>
                <a:gd name="T8" fmla="*/ 3 w 217"/>
                <a:gd name="T9" fmla="*/ 212 h 373"/>
                <a:gd name="T10" fmla="*/ 0 w 217"/>
                <a:gd name="T11" fmla="*/ 212 h 373"/>
                <a:gd name="T12" fmla="*/ 0 w 217"/>
                <a:gd name="T13" fmla="*/ 0 h 373"/>
                <a:gd name="T14" fmla="*/ 3 w 217"/>
                <a:gd name="T15" fmla="*/ 0 h 373"/>
                <a:gd name="T16" fmla="*/ 2 w 217"/>
                <a:gd name="T17" fmla="*/ 17 h 373"/>
                <a:gd name="T18" fmla="*/ 0 w 217"/>
                <a:gd name="T19" fmla="*/ 17 h 373"/>
                <a:gd name="T20" fmla="*/ 0 w 217"/>
                <a:gd name="T21" fmla="*/ 97 h 373"/>
                <a:gd name="T22" fmla="*/ 2 w 217"/>
                <a:gd name="T23" fmla="*/ 97 h 373"/>
                <a:gd name="T24" fmla="*/ 2 w 217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68" name="Freeform 503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69" name="Freeform 504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2 w 216"/>
                <a:gd name="T1" fmla="*/ 123 h 373"/>
                <a:gd name="T2" fmla="*/ 0 w 216"/>
                <a:gd name="T3" fmla="*/ 123 h 373"/>
                <a:gd name="T4" fmla="*/ 0 w 216"/>
                <a:gd name="T5" fmla="*/ 196 h 373"/>
                <a:gd name="T6" fmla="*/ 2 w 216"/>
                <a:gd name="T7" fmla="*/ 196 h 373"/>
                <a:gd name="T8" fmla="*/ 3 w 216"/>
                <a:gd name="T9" fmla="*/ 212 h 373"/>
                <a:gd name="T10" fmla="*/ 0 w 216"/>
                <a:gd name="T11" fmla="*/ 212 h 373"/>
                <a:gd name="T12" fmla="*/ 0 w 216"/>
                <a:gd name="T13" fmla="*/ 0 h 373"/>
                <a:gd name="T14" fmla="*/ 3 w 216"/>
                <a:gd name="T15" fmla="*/ 0 h 373"/>
                <a:gd name="T16" fmla="*/ 2 w 216"/>
                <a:gd name="T17" fmla="*/ 17 h 373"/>
                <a:gd name="T18" fmla="*/ 0 w 216"/>
                <a:gd name="T19" fmla="*/ 17 h 373"/>
                <a:gd name="T20" fmla="*/ 0 w 216"/>
                <a:gd name="T21" fmla="*/ 97 h 373"/>
                <a:gd name="T22" fmla="*/ 2 w 216"/>
                <a:gd name="T23" fmla="*/ 97 h 373"/>
                <a:gd name="T24" fmla="*/ 2 w 216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70" name="Freeform 505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71" name="Freeform 506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2 w 217"/>
                <a:gd name="T1" fmla="*/ 123 h 373"/>
                <a:gd name="T2" fmla="*/ 0 w 217"/>
                <a:gd name="T3" fmla="*/ 123 h 373"/>
                <a:gd name="T4" fmla="*/ 0 w 217"/>
                <a:gd name="T5" fmla="*/ 196 h 373"/>
                <a:gd name="T6" fmla="*/ 2 w 217"/>
                <a:gd name="T7" fmla="*/ 196 h 373"/>
                <a:gd name="T8" fmla="*/ 3 w 217"/>
                <a:gd name="T9" fmla="*/ 212 h 373"/>
                <a:gd name="T10" fmla="*/ 0 w 217"/>
                <a:gd name="T11" fmla="*/ 212 h 373"/>
                <a:gd name="T12" fmla="*/ 0 w 217"/>
                <a:gd name="T13" fmla="*/ 0 h 373"/>
                <a:gd name="T14" fmla="*/ 3 w 217"/>
                <a:gd name="T15" fmla="*/ 0 h 373"/>
                <a:gd name="T16" fmla="*/ 2 w 217"/>
                <a:gd name="T17" fmla="*/ 17 h 373"/>
                <a:gd name="T18" fmla="*/ 0 w 217"/>
                <a:gd name="T19" fmla="*/ 17 h 373"/>
                <a:gd name="T20" fmla="*/ 0 w 217"/>
                <a:gd name="T21" fmla="*/ 97 h 373"/>
                <a:gd name="T22" fmla="*/ 2 w 217"/>
                <a:gd name="T23" fmla="*/ 97 h 373"/>
                <a:gd name="T24" fmla="*/ 2 w 217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72" name="Freeform 507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73" name="Freeform 508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2 w 216"/>
                <a:gd name="T1" fmla="*/ 125 h 372"/>
                <a:gd name="T2" fmla="*/ 0 w 216"/>
                <a:gd name="T3" fmla="*/ 125 h 372"/>
                <a:gd name="T4" fmla="*/ 0 w 216"/>
                <a:gd name="T5" fmla="*/ 197 h 372"/>
                <a:gd name="T6" fmla="*/ 2 w 216"/>
                <a:gd name="T7" fmla="*/ 197 h 372"/>
                <a:gd name="T8" fmla="*/ 3 w 216"/>
                <a:gd name="T9" fmla="*/ 214 h 372"/>
                <a:gd name="T10" fmla="*/ 0 w 216"/>
                <a:gd name="T11" fmla="*/ 214 h 372"/>
                <a:gd name="T12" fmla="*/ 0 w 216"/>
                <a:gd name="T13" fmla="*/ 0 h 372"/>
                <a:gd name="T14" fmla="*/ 3 w 216"/>
                <a:gd name="T15" fmla="*/ 0 h 372"/>
                <a:gd name="T16" fmla="*/ 2 w 216"/>
                <a:gd name="T17" fmla="*/ 16 h 372"/>
                <a:gd name="T18" fmla="*/ 0 w 216"/>
                <a:gd name="T19" fmla="*/ 16 h 372"/>
                <a:gd name="T20" fmla="*/ 0 w 216"/>
                <a:gd name="T21" fmla="*/ 98 h 372"/>
                <a:gd name="T22" fmla="*/ 2 w 216"/>
                <a:gd name="T23" fmla="*/ 98 h 372"/>
                <a:gd name="T24" fmla="*/ 2 w 216"/>
                <a:gd name="T25" fmla="*/ 12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74" name="Freeform 509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16 h 372"/>
                <a:gd name="T2" fmla="*/ 0 w 29"/>
                <a:gd name="T3" fmla="*/ 197 h 372"/>
                <a:gd name="T4" fmla="*/ 0 w 29"/>
                <a:gd name="T5" fmla="*/ 214 h 372"/>
                <a:gd name="T6" fmla="*/ 0 w 29"/>
                <a:gd name="T7" fmla="*/ 0 h 372"/>
                <a:gd name="T8" fmla="*/ 0 w 29"/>
                <a:gd name="T9" fmla="*/ 16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75" name="Freeform 510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2 w 217"/>
                <a:gd name="T1" fmla="*/ 125 h 372"/>
                <a:gd name="T2" fmla="*/ 0 w 217"/>
                <a:gd name="T3" fmla="*/ 125 h 372"/>
                <a:gd name="T4" fmla="*/ 0 w 217"/>
                <a:gd name="T5" fmla="*/ 197 h 372"/>
                <a:gd name="T6" fmla="*/ 2 w 217"/>
                <a:gd name="T7" fmla="*/ 197 h 372"/>
                <a:gd name="T8" fmla="*/ 3 w 217"/>
                <a:gd name="T9" fmla="*/ 214 h 372"/>
                <a:gd name="T10" fmla="*/ 0 w 217"/>
                <a:gd name="T11" fmla="*/ 214 h 372"/>
                <a:gd name="T12" fmla="*/ 0 w 217"/>
                <a:gd name="T13" fmla="*/ 0 h 372"/>
                <a:gd name="T14" fmla="*/ 3 w 217"/>
                <a:gd name="T15" fmla="*/ 0 h 372"/>
                <a:gd name="T16" fmla="*/ 2 w 217"/>
                <a:gd name="T17" fmla="*/ 16 h 372"/>
                <a:gd name="T18" fmla="*/ 0 w 217"/>
                <a:gd name="T19" fmla="*/ 16 h 372"/>
                <a:gd name="T20" fmla="*/ 0 w 217"/>
                <a:gd name="T21" fmla="*/ 98 h 372"/>
                <a:gd name="T22" fmla="*/ 2 w 217"/>
                <a:gd name="T23" fmla="*/ 98 h 372"/>
                <a:gd name="T24" fmla="*/ 2 w 217"/>
                <a:gd name="T25" fmla="*/ 12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76" name="Freeform 511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16 h 372"/>
                <a:gd name="T2" fmla="*/ 0 w 29"/>
                <a:gd name="T3" fmla="*/ 197 h 372"/>
                <a:gd name="T4" fmla="*/ 0 w 29"/>
                <a:gd name="T5" fmla="*/ 214 h 372"/>
                <a:gd name="T6" fmla="*/ 0 w 29"/>
                <a:gd name="T7" fmla="*/ 0 h 372"/>
                <a:gd name="T8" fmla="*/ 0 w 29"/>
                <a:gd name="T9" fmla="*/ 16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77" name="Freeform 512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23 h 373"/>
                <a:gd name="T2" fmla="*/ 2 w 215"/>
                <a:gd name="T3" fmla="*/ 123 h 373"/>
                <a:gd name="T4" fmla="*/ 2 w 215"/>
                <a:gd name="T5" fmla="*/ 196 h 373"/>
                <a:gd name="T6" fmla="*/ 0 w 215"/>
                <a:gd name="T7" fmla="*/ 196 h 373"/>
                <a:gd name="T8" fmla="*/ 0 w 215"/>
                <a:gd name="T9" fmla="*/ 212 h 373"/>
                <a:gd name="T10" fmla="*/ 3 w 215"/>
                <a:gd name="T11" fmla="*/ 212 h 373"/>
                <a:gd name="T12" fmla="*/ 3 w 215"/>
                <a:gd name="T13" fmla="*/ 0 h 373"/>
                <a:gd name="T14" fmla="*/ 0 w 215"/>
                <a:gd name="T15" fmla="*/ 0 h 373"/>
                <a:gd name="T16" fmla="*/ 0 w 215"/>
                <a:gd name="T17" fmla="*/ 17 h 373"/>
                <a:gd name="T18" fmla="*/ 2 w 215"/>
                <a:gd name="T19" fmla="*/ 17 h 373"/>
                <a:gd name="T20" fmla="*/ 2 w 215"/>
                <a:gd name="T21" fmla="*/ 97 h 373"/>
                <a:gd name="T22" fmla="*/ 0 w 215"/>
                <a:gd name="T23" fmla="*/ 97 h 373"/>
                <a:gd name="T24" fmla="*/ 0 w 215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78" name="Freeform 513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79" name="Freeform 514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23 h 373"/>
                <a:gd name="T2" fmla="*/ 2 w 216"/>
                <a:gd name="T3" fmla="*/ 123 h 373"/>
                <a:gd name="T4" fmla="*/ 2 w 216"/>
                <a:gd name="T5" fmla="*/ 196 h 373"/>
                <a:gd name="T6" fmla="*/ 0 w 216"/>
                <a:gd name="T7" fmla="*/ 196 h 373"/>
                <a:gd name="T8" fmla="*/ 0 w 216"/>
                <a:gd name="T9" fmla="*/ 212 h 373"/>
                <a:gd name="T10" fmla="*/ 3 w 216"/>
                <a:gd name="T11" fmla="*/ 212 h 373"/>
                <a:gd name="T12" fmla="*/ 3 w 216"/>
                <a:gd name="T13" fmla="*/ 0 h 373"/>
                <a:gd name="T14" fmla="*/ 0 w 216"/>
                <a:gd name="T15" fmla="*/ 0 h 373"/>
                <a:gd name="T16" fmla="*/ 0 w 216"/>
                <a:gd name="T17" fmla="*/ 17 h 373"/>
                <a:gd name="T18" fmla="*/ 2 w 216"/>
                <a:gd name="T19" fmla="*/ 17 h 373"/>
                <a:gd name="T20" fmla="*/ 2 w 216"/>
                <a:gd name="T21" fmla="*/ 97 h 373"/>
                <a:gd name="T22" fmla="*/ 0 w 216"/>
                <a:gd name="T23" fmla="*/ 97 h 373"/>
                <a:gd name="T24" fmla="*/ 0 w 216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80" name="Freeform 515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81" name="Freeform 516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23 h 373"/>
                <a:gd name="T2" fmla="*/ 2 w 215"/>
                <a:gd name="T3" fmla="*/ 123 h 373"/>
                <a:gd name="T4" fmla="*/ 2 w 215"/>
                <a:gd name="T5" fmla="*/ 196 h 373"/>
                <a:gd name="T6" fmla="*/ 0 w 215"/>
                <a:gd name="T7" fmla="*/ 196 h 373"/>
                <a:gd name="T8" fmla="*/ 0 w 215"/>
                <a:gd name="T9" fmla="*/ 212 h 373"/>
                <a:gd name="T10" fmla="*/ 3 w 215"/>
                <a:gd name="T11" fmla="*/ 212 h 373"/>
                <a:gd name="T12" fmla="*/ 3 w 215"/>
                <a:gd name="T13" fmla="*/ 0 h 373"/>
                <a:gd name="T14" fmla="*/ 0 w 215"/>
                <a:gd name="T15" fmla="*/ 0 h 373"/>
                <a:gd name="T16" fmla="*/ 0 w 215"/>
                <a:gd name="T17" fmla="*/ 17 h 373"/>
                <a:gd name="T18" fmla="*/ 2 w 215"/>
                <a:gd name="T19" fmla="*/ 17 h 373"/>
                <a:gd name="T20" fmla="*/ 2 w 215"/>
                <a:gd name="T21" fmla="*/ 97 h 373"/>
                <a:gd name="T22" fmla="*/ 0 w 215"/>
                <a:gd name="T23" fmla="*/ 97 h 373"/>
                <a:gd name="T24" fmla="*/ 0 w 215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82" name="Freeform 517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83" name="Freeform 518"/>
            <p:cNvSpPr>
              <a:spLocks/>
            </p:cNvSpPr>
            <p:nvPr/>
          </p:nvSpPr>
          <p:spPr bwMode="auto">
            <a:xfrm>
              <a:off x="4903" y="3139"/>
              <a:ext cx="71" cy="324"/>
            </a:xfrm>
            <a:custGeom>
              <a:avLst/>
              <a:gdLst>
                <a:gd name="T0" fmla="*/ 0 w 216"/>
                <a:gd name="T1" fmla="*/ 125 h 372"/>
                <a:gd name="T2" fmla="*/ 2 w 216"/>
                <a:gd name="T3" fmla="*/ 125 h 372"/>
                <a:gd name="T4" fmla="*/ 2 w 216"/>
                <a:gd name="T5" fmla="*/ 197 h 372"/>
                <a:gd name="T6" fmla="*/ 0 w 216"/>
                <a:gd name="T7" fmla="*/ 197 h 372"/>
                <a:gd name="T8" fmla="*/ 0 w 216"/>
                <a:gd name="T9" fmla="*/ 214 h 372"/>
                <a:gd name="T10" fmla="*/ 3 w 216"/>
                <a:gd name="T11" fmla="*/ 214 h 372"/>
                <a:gd name="T12" fmla="*/ 3 w 216"/>
                <a:gd name="T13" fmla="*/ 0 h 372"/>
                <a:gd name="T14" fmla="*/ 0 w 216"/>
                <a:gd name="T15" fmla="*/ 0 h 372"/>
                <a:gd name="T16" fmla="*/ 0 w 216"/>
                <a:gd name="T17" fmla="*/ 16 h 372"/>
                <a:gd name="T18" fmla="*/ 2 w 216"/>
                <a:gd name="T19" fmla="*/ 16 h 372"/>
                <a:gd name="T20" fmla="*/ 2 w 216"/>
                <a:gd name="T21" fmla="*/ 98 h 372"/>
                <a:gd name="T22" fmla="*/ 0 w 216"/>
                <a:gd name="T23" fmla="*/ 98 h 372"/>
                <a:gd name="T24" fmla="*/ 0 w 216"/>
                <a:gd name="T25" fmla="*/ 12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84" name="Freeform 519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16 h 372"/>
                <a:gd name="T2" fmla="*/ 0 w 29"/>
                <a:gd name="T3" fmla="*/ 197 h 372"/>
                <a:gd name="T4" fmla="*/ 0 w 29"/>
                <a:gd name="T5" fmla="*/ 214 h 372"/>
                <a:gd name="T6" fmla="*/ 0 w 29"/>
                <a:gd name="T7" fmla="*/ 0 h 372"/>
                <a:gd name="T8" fmla="*/ 0 w 29"/>
                <a:gd name="T9" fmla="*/ 16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85" name="Freeform 520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25 h 372"/>
                <a:gd name="T2" fmla="*/ 2 w 215"/>
                <a:gd name="T3" fmla="*/ 125 h 372"/>
                <a:gd name="T4" fmla="*/ 2 w 215"/>
                <a:gd name="T5" fmla="*/ 197 h 372"/>
                <a:gd name="T6" fmla="*/ 0 w 215"/>
                <a:gd name="T7" fmla="*/ 197 h 372"/>
                <a:gd name="T8" fmla="*/ 0 w 215"/>
                <a:gd name="T9" fmla="*/ 214 h 372"/>
                <a:gd name="T10" fmla="*/ 3 w 215"/>
                <a:gd name="T11" fmla="*/ 214 h 372"/>
                <a:gd name="T12" fmla="*/ 3 w 215"/>
                <a:gd name="T13" fmla="*/ 0 h 372"/>
                <a:gd name="T14" fmla="*/ 0 w 215"/>
                <a:gd name="T15" fmla="*/ 0 h 372"/>
                <a:gd name="T16" fmla="*/ 0 w 215"/>
                <a:gd name="T17" fmla="*/ 16 h 372"/>
                <a:gd name="T18" fmla="*/ 2 w 215"/>
                <a:gd name="T19" fmla="*/ 16 h 372"/>
                <a:gd name="T20" fmla="*/ 2 w 215"/>
                <a:gd name="T21" fmla="*/ 98 h 372"/>
                <a:gd name="T22" fmla="*/ 0 w 215"/>
                <a:gd name="T23" fmla="*/ 98 h 372"/>
                <a:gd name="T24" fmla="*/ 0 w 215"/>
                <a:gd name="T25" fmla="*/ 12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86" name="Freeform 521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16 h 372"/>
                <a:gd name="T2" fmla="*/ 0 w 29"/>
                <a:gd name="T3" fmla="*/ 197 h 372"/>
                <a:gd name="T4" fmla="*/ 0 w 29"/>
                <a:gd name="T5" fmla="*/ 214 h 372"/>
                <a:gd name="T6" fmla="*/ 0 w 29"/>
                <a:gd name="T7" fmla="*/ 0 h 372"/>
                <a:gd name="T8" fmla="*/ 0 w 29"/>
                <a:gd name="T9" fmla="*/ 16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587" name="Rectangle 522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88" name="Rectangle 523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89" name="Rectangle 524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90" name="Rectangle 525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91" name="Rectangle 526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92" name="Rectangle 527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593" name="Freeform 528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34 h 38"/>
                <a:gd name="T2" fmla="*/ 0 w 37"/>
                <a:gd name="T3" fmla="*/ 32 h 38"/>
                <a:gd name="T4" fmla="*/ 0 w 37"/>
                <a:gd name="T5" fmla="*/ 28 h 38"/>
                <a:gd name="T6" fmla="*/ 0 w 37"/>
                <a:gd name="T7" fmla="*/ 21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21 h 38"/>
                <a:gd name="T28" fmla="*/ 0 w 37"/>
                <a:gd name="T29" fmla="*/ 28 h 38"/>
                <a:gd name="T30" fmla="*/ 0 w 37"/>
                <a:gd name="T31" fmla="*/ 32 h 38"/>
                <a:gd name="T32" fmla="*/ 0 w 37"/>
                <a:gd name="T33" fmla="*/ 3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</p:grpSp>
      <p:sp>
        <p:nvSpPr>
          <p:cNvPr id="594" name="Text Box 654"/>
          <p:cNvSpPr txBox="1">
            <a:spLocks noChangeArrowheads="1"/>
          </p:cNvSpPr>
          <p:nvPr/>
        </p:nvSpPr>
        <p:spPr bwMode="auto">
          <a:xfrm>
            <a:off x="8120340" y="5463627"/>
            <a:ext cx="761114" cy="18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600" b="0" dirty="0" smtClean="0">
                <a:latin typeface="Times New Roman" pitchFamily="18" charset="0"/>
              </a:rPr>
              <a:t>ПВР </a:t>
            </a:r>
            <a:endParaRPr lang="ru-RU" sz="600" b="0" dirty="0">
              <a:latin typeface="Times New Roman" pitchFamily="18" charset="0"/>
            </a:endParaRPr>
          </a:p>
        </p:txBody>
      </p:sp>
      <p:grpSp>
        <p:nvGrpSpPr>
          <p:cNvPr id="2086" name="Группа 2085"/>
          <p:cNvGrpSpPr/>
          <p:nvPr/>
        </p:nvGrpSpPr>
        <p:grpSpPr>
          <a:xfrm>
            <a:off x="6855796" y="5705468"/>
            <a:ext cx="641131" cy="525824"/>
            <a:chOff x="8400301" y="5792912"/>
            <a:chExt cx="704316" cy="756056"/>
          </a:xfrm>
        </p:grpSpPr>
        <p:grpSp>
          <p:nvGrpSpPr>
            <p:cNvPr id="2084" name="Группа 2083"/>
            <p:cNvGrpSpPr/>
            <p:nvPr/>
          </p:nvGrpSpPr>
          <p:grpSpPr>
            <a:xfrm>
              <a:off x="8400301" y="5824546"/>
              <a:ext cx="670269" cy="724422"/>
              <a:chOff x="8400301" y="5824546"/>
              <a:chExt cx="670269" cy="724422"/>
            </a:xfrm>
          </p:grpSpPr>
          <p:cxnSp>
            <p:nvCxnSpPr>
              <p:cNvPr id="2076" name="Прямая соединительная линия 2075"/>
              <p:cNvCxnSpPr/>
              <p:nvPr/>
            </p:nvCxnSpPr>
            <p:spPr>
              <a:xfrm>
                <a:off x="9070570" y="5826195"/>
                <a:ext cx="0" cy="722773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7" name="Прямая соединительная линия 606"/>
              <p:cNvCxnSpPr/>
              <p:nvPr/>
            </p:nvCxnSpPr>
            <p:spPr>
              <a:xfrm flipH="1">
                <a:off x="8460432" y="5824546"/>
                <a:ext cx="610138" cy="73465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0" name="Прямая соединительная линия 609"/>
              <p:cNvCxnSpPr/>
              <p:nvPr/>
            </p:nvCxnSpPr>
            <p:spPr>
              <a:xfrm flipH="1" flipV="1">
                <a:off x="8460432" y="6022784"/>
                <a:ext cx="610138" cy="3936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82" name="Дуга 2081"/>
              <p:cNvSpPr/>
              <p:nvPr/>
            </p:nvSpPr>
            <p:spPr>
              <a:xfrm flipH="1">
                <a:off x="8400301" y="5898011"/>
                <a:ext cx="192147" cy="124773"/>
              </a:xfrm>
              <a:prstGeom prst="arc">
                <a:avLst>
                  <a:gd name="adj1" fmla="val 16200000"/>
                  <a:gd name="adj2" fmla="val 5110666"/>
                </a:avLst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085" name="TextBox 2084"/>
            <p:cNvSpPr txBox="1"/>
            <p:nvPr/>
          </p:nvSpPr>
          <p:spPr>
            <a:xfrm>
              <a:off x="8460432" y="5792912"/>
              <a:ext cx="644185" cy="30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 smtClean="0"/>
                <a:t>ПСЧ-46</a:t>
              </a:r>
              <a:endParaRPr lang="ru-RU" sz="800" b="1" dirty="0"/>
            </a:p>
          </p:txBody>
        </p:sp>
      </p:grpSp>
      <p:sp>
        <p:nvSpPr>
          <p:cNvPr id="621" name="Text Box 69"/>
          <p:cNvSpPr txBox="1">
            <a:spLocks noChangeArrowheads="1"/>
          </p:cNvSpPr>
          <p:nvPr/>
        </p:nvSpPr>
        <p:spPr bwMode="auto">
          <a:xfrm>
            <a:off x="36779" y="4365701"/>
            <a:ext cx="1885211" cy="2068190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27947" tIns="63974" rIns="127947" bIns="63974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1039813" indent="-398463" defTabSz="12795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600200" indent="-320675" defTabSz="127952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2239963" indent="-320675" defTabSz="127952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878138" indent="-317500" defTabSz="127952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3335338" indent="-317500"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792538" indent="-317500"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4249738" indent="-317500"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706938" indent="-317500"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900" b="1" i="1" u="sng" dirty="0" smtClean="0"/>
              <a:t>ОГ  КЧС и ОПБ           1ед</a:t>
            </a:r>
            <a:r>
              <a:rPr lang="ru-RU" sz="900" b="1" i="1" u="sng" dirty="0"/>
              <a:t>, </a:t>
            </a:r>
            <a:r>
              <a:rPr lang="ru-RU" sz="900" b="1" i="1" u="sng" dirty="0" smtClean="0"/>
              <a:t>5ч</a:t>
            </a:r>
            <a:r>
              <a:rPr lang="ru-RU" sz="900" b="1" i="1" u="sng" dirty="0"/>
              <a:t>.</a:t>
            </a:r>
          </a:p>
          <a:p>
            <a:pPr>
              <a:spcBef>
                <a:spcPct val="50000"/>
              </a:spcBef>
            </a:pPr>
            <a:r>
              <a:rPr lang="ru-RU" sz="900" b="1" i="1" u="sng" dirty="0"/>
              <a:t> </a:t>
            </a:r>
            <a:r>
              <a:rPr lang="ru-RU" sz="900" b="1" i="1" u="sng" dirty="0" smtClean="0"/>
              <a:t>ПСЧ-46,15,6,9,1,3     6ед</a:t>
            </a:r>
            <a:r>
              <a:rPr lang="ru-RU" sz="900" b="1" i="1" u="sng" dirty="0"/>
              <a:t>, </a:t>
            </a:r>
            <a:r>
              <a:rPr lang="ru-RU" sz="900" b="1" i="1" u="sng" dirty="0" smtClean="0"/>
              <a:t>24ч</a:t>
            </a:r>
            <a:r>
              <a:rPr lang="ru-RU" sz="900" b="1" i="1" u="sng" dirty="0"/>
              <a:t>.</a:t>
            </a:r>
          </a:p>
          <a:p>
            <a:pPr>
              <a:spcBef>
                <a:spcPct val="50000"/>
              </a:spcBef>
            </a:pPr>
            <a:r>
              <a:rPr lang="ru-RU" sz="900" b="1" i="1" u="sng" dirty="0"/>
              <a:t> </a:t>
            </a:r>
            <a:r>
              <a:rPr lang="ru-RU" sz="900" b="1" i="1" u="sng" dirty="0" smtClean="0"/>
              <a:t>О МВД                    2ед</a:t>
            </a:r>
            <a:r>
              <a:rPr lang="ru-RU" sz="900" b="1" i="1" u="sng" dirty="0"/>
              <a:t>. </a:t>
            </a:r>
            <a:r>
              <a:rPr lang="ru-RU" sz="900" b="1" i="1" u="sng" dirty="0" smtClean="0"/>
              <a:t>10ч.</a:t>
            </a:r>
            <a:endParaRPr lang="ru-RU" sz="900" b="1" i="1" u="sng" dirty="0"/>
          </a:p>
          <a:p>
            <a:pPr>
              <a:spcBef>
                <a:spcPct val="50000"/>
              </a:spcBef>
            </a:pPr>
            <a:r>
              <a:rPr lang="ru-RU" sz="900" b="1" i="1" u="sng" dirty="0" smtClean="0"/>
              <a:t>БСМП              </a:t>
            </a:r>
            <a:r>
              <a:rPr lang="ru-RU" sz="900" b="1" i="1" u="sng" dirty="0"/>
              <a:t> </a:t>
            </a:r>
            <a:r>
              <a:rPr lang="ru-RU" sz="900" b="1" i="1" u="sng" dirty="0" smtClean="0"/>
              <a:t>         4ед,  12ч.</a:t>
            </a:r>
          </a:p>
          <a:p>
            <a:pPr>
              <a:spcBef>
                <a:spcPct val="50000"/>
              </a:spcBef>
            </a:pPr>
            <a:r>
              <a:rPr lang="ru-RU" sz="9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МКУ «Городское хозяйство» 2ед.3ч.</a:t>
            </a:r>
          </a:p>
          <a:p>
            <a:pPr>
              <a:spcBef>
                <a:spcPct val="50000"/>
              </a:spcBef>
            </a:pPr>
            <a:r>
              <a:rPr lang="ru-RU" sz="900" b="1" i="1" u="sng" dirty="0" err="1" smtClean="0"/>
              <a:t>Пож</a:t>
            </a:r>
            <a:r>
              <a:rPr lang="ru-RU" sz="900" b="1" i="1" u="sng" dirty="0" smtClean="0"/>
              <a:t>. поезд               1 </a:t>
            </a:r>
            <a:r>
              <a:rPr lang="ru-RU" sz="900" b="1" i="1" u="sng" dirty="0" err="1" smtClean="0"/>
              <a:t>ед</a:t>
            </a:r>
            <a:r>
              <a:rPr lang="ru-RU" sz="900" b="1" i="1" u="sng" dirty="0" smtClean="0"/>
              <a:t>, 5 ч. </a:t>
            </a:r>
          </a:p>
          <a:p>
            <a:pPr>
              <a:spcBef>
                <a:spcPct val="50000"/>
              </a:spcBef>
            </a:pPr>
            <a:r>
              <a:rPr lang="ru-RU" sz="900" b="1" i="1" u="sng" dirty="0" err="1" smtClean="0"/>
              <a:t>Восст</a:t>
            </a:r>
            <a:r>
              <a:rPr lang="ru-RU" sz="900" b="1" i="1" u="sng" dirty="0" smtClean="0"/>
              <a:t>. поезд          1 </a:t>
            </a:r>
            <a:r>
              <a:rPr lang="ru-RU" sz="900" b="1" i="1" u="sng" dirty="0" err="1" smtClean="0"/>
              <a:t>ед</a:t>
            </a:r>
            <a:r>
              <a:rPr lang="ru-RU" sz="900" b="1" i="1" u="sng" dirty="0" smtClean="0"/>
              <a:t>, 12ч.</a:t>
            </a:r>
          </a:p>
          <a:p>
            <a:pPr>
              <a:spcBef>
                <a:spcPct val="50000"/>
              </a:spcBef>
            </a:pPr>
            <a:r>
              <a:rPr lang="ru-RU" sz="900" b="1" i="1" u="sng" dirty="0" smtClean="0"/>
              <a:t>Прокуратура           1 ед. 2ч.</a:t>
            </a:r>
          </a:p>
          <a:p>
            <a:pPr>
              <a:spcBef>
                <a:spcPct val="50000"/>
              </a:spcBef>
            </a:pPr>
            <a:r>
              <a:rPr lang="ru-RU" sz="900" b="1" i="1" u="sng" dirty="0" smtClean="0"/>
              <a:t>ООО «Обь-Транс»    5 ед. 5ч.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095787"/>
              </p:ext>
            </p:extLst>
          </p:nvPr>
        </p:nvGraphicFramePr>
        <p:xfrm>
          <a:off x="7581311" y="5313921"/>
          <a:ext cx="397256" cy="128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9" name="Clip" r:id="rId10" imgW="2189988" imgH="615391" progId="MS_ClipArt_Gallery">
                  <p:embed/>
                </p:oleObj>
              </mc:Choice>
              <mc:Fallback>
                <p:oleObj name="Clip" r:id="rId10" imgW="2189988" imgH="615391" progId="MS_ClipArt_Gallery">
                  <p:embed/>
                  <p:pic>
                    <p:nvPicPr>
                      <p:cNvPr id="0" name="Object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1311" y="5313921"/>
                        <a:ext cx="397256" cy="1286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87" name="Group 449"/>
          <p:cNvGrpSpPr>
            <a:grpSpLocks/>
          </p:cNvGrpSpPr>
          <p:nvPr/>
        </p:nvGrpSpPr>
        <p:grpSpPr bwMode="auto">
          <a:xfrm>
            <a:off x="3631530" y="2001579"/>
            <a:ext cx="193833" cy="203649"/>
            <a:chOff x="4727" y="2506"/>
            <a:chExt cx="706" cy="1172"/>
          </a:xfrm>
        </p:grpSpPr>
        <p:sp>
          <p:nvSpPr>
            <p:cNvPr id="688" name="Freeform 450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84 h 135"/>
                <a:gd name="T2" fmla="*/ 0 w 139"/>
                <a:gd name="T3" fmla="*/ 58 h 135"/>
                <a:gd name="T4" fmla="*/ 1 w 139"/>
                <a:gd name="T5" fmla="*/ 58 h 135"/>
                <a:gd name="T6" fmla="*/ 1 w 139"/>
                <a:gd name="T7" fmla="*/ 29 h 135"/>
                <a:gd name="T8" fmla="*/ 1 w 139"/>
                <a:gd name="T9" fmla="*/ 29 h 135"/>
                <a:gd name="T10" fmla="*/ 1 w 139"/>
                <a:gd name="T11" fmla="*/ 0 h 135"/>
                <a:gd name="T12" fmla="*/ 2 w 139"/>
                <a:gd name="T13" fmla="*/ 0 h 135"/>
                <a:gd name="T14" fmla="*/ 2 w 139"/>
                <a:gd name="T15" fmla="*/ 84 h 135"/>
                <a:gd name="T16" fmla="*/ 0 w 139"/>
                <a:gd name="T17" fmla="*/ 84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689" name="Freeform 451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737 h 1278"/>
                <a:gd name="T2" fmla="*/ 0 w 1946"/>
                <a:gd name="T3" fmla="*/ 59 h 1278"/>
                <a:gd name="T4" fmla="*/ 9 w 1946"/>
                <a:gd name="T5" fmla="*/ 59 h 1278"/>
                <a:gd name="T6" fmla="*/ 9 w 1946"/>
                <a:gd name="T7" fmla="*/ 54 h 1278"/>
                <a:gd name="T8" fmla="*/ 9 w 1946"/>
                <a:gd name="T9" fmla="*/ 47 h 1278"/>
                <a:gd name="T10" fmla="*/ 9 w 1946"/>
                <a:gd name="T11" fmla="*/ 42 h 1278"/>
                <a:gd name="T12" fmla="*/ 9 w 1946"/>
                <a:gd name="T13" fmla="*/ 37 h 1278"/>
                <a:gd name="T14" fmla="*/ 10 w 1946"/>
                <a:gd name="T15" fmla="*/ 32 h 1278"/>
                <a:gd name="T16" fmla="*/ 10 w 1946"/>
                <a:gd name="T17" fmla="*/ 27 h 1278"/>
                <a:gd name="T18" fmla="*/ 10 w 1946"/>
                <a:gd name="T19" fmla="*/ 22 h 1278"/>
                <a:gd name="T20" fmla="*/ 10 w 1946"/>
                <a:gd name="T21" fmla="*/ 17 h 1278"/>
                <a:gd name="T22" fmla="*/ 10 w 1946"/>
                <a:gd name="T23" fmla="*/ 14 h 1278"/>
                <a:gd name="T24" fmla="*/ 10 w 1946"/>
                <a:gd name="T25" fmla="*/ 10 h 1278"/>
                <a:gd name="T26" fmla="*/ 11 w 1946"/>
                <a:gd name="T27" fmla="*/ 8 h 1278"/>
                <a:gd name="T28" fmla="*/ 11 w 1946"/>
                <a:gd name="T29" fmla="*/ 4 h 1278"/>
                <a:gd name="T30" fmla="*/ 11 w 1946"/>
                <a:gd name="T31" fmla="*/ 3 h 1278"/>
                <a:gd name="T32" fmla="*/ 11 w 1946"/>
                <a:gd name="T33" fmla="*/ 3 h 1278"/>
                <a:gd name="T34" fmla="*/ 12 w 1946"/>
                <a:gd name="T35" fmla="*/ 0 h 1278"/>
                <a:gd name="T36" fmla="*/ 12 w 1946"/>
                <a:gd name="T37" fmla="*/ 0 h 1278"/>
                <a:gd name="T38" fmla="*/ 12 w 1946"/>
                <a:gd name="T39" fmla="*/ 0 h 1278"/>
                <a:gd name="T40" fmla="*/ 13 w 1946"/>
                <a:gd name="T41" fmla="*/ 3 h 1278"/>
                <a:gd name="T42" fmla="*/ 13 w 1946"/>
                <a:gd name="T43" fmla="*/ 3 h 1278"/>
                <a:gd name="T44" fmla="*/ 13 w 1946"/>
                <a:gd name="T45" fmla="*/ 4 h 1278"/>
                <a:gd name="T46" fmla="*/ 13 w 1946"/>
                <a:gd name="T47" fmla="*/ 8 h 1278"/>
                <a:gd name="T48" fmla="*/ 14 w 1946"/>
                <a:gd name="T49" fmla="*/ 10 h 1278"/>
                <a:gd name="T50" fmla="*/ 14 w 1946"/>
                <a:gd name="T51" fmla="*/ 14 h 1278"/>
                <a:gd name="T52" fmla="*/ 14 w 1946"/>
                <a:gd name="T53" fmla="*/ 17 h 1278"/>
                <a:gd name="T54" fmla="*/ 14 w 1946"/>
                <a:gd name="T55" fmla="*/ 22 h 1278"/>
                <a:gd name="T56" fmla="*/ 14 w 1946"/>
                <a:gd name="T57" fmla="*/ 27 h 1278"/>
                <a:gd name="T58" fmla="*/ 14 w 1946"/>
                <a:gd name="T59" fmla="*/ 32 h 1278"/>
                <a:gd name="T60" fmla="*/ 14 w 1946"/>
                <a:gd name="T61" fmla="*/ 37 h 1278"/>
                <a:gd name="T62" fmla="*/ 15 w 1946"/>
                <a:gd name="T63" fmla="*/ 42 h 1278"/>
                <a:gd name="T64" fmla="*/ 15 w 1946"/>
                <a:gd name="T65" fmla="*/ 47 h 1278"/>
                <a:gd name="T66" fmla="*/ 15 w 1946"/>
                <a:gd name="T67" fmla="*/ 54 h 1278"/>
                <a:gd name="T68" fmla="*/ 15 w 1946"/>
                <a:gd name="T69" fmla="*/ 59 h 1278"/>
                <a:gd name="T70" fmla="*/ 24 w 1946"/>
                <a:gd name="T71" fmla="*/ 59 h 1278"/>
                <a:gd name="T72" fmla="*/ 24 w 1946"/>
                <a:gd name="T73" fmla="*/ 737 h 1278"/>
                <a:gd name="T74" fmla="*/ 0 w 1946"/>
                <a:gd name="T75" fmla="*/ 737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690" name="Rectangle 452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91" name="Rectangle 453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92" name="Rectangle 454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93" name="Rectangle 455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94" name="Rectangle 456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95" name="Rectangle 457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96" name="Rectangle 458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97" name="Rectangle 459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98" name="Rectangle 460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699" name="Rectangle 461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700" name="Rectangle 462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701" name="Rectangle 463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702" name="Rectangle 464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703" name="Rectangle 465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704" name="Rectangle 466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705" name="Freeform 467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5 w 440"/>
                <a:gd name="T1" fmla="*/ 59 h 102"/>
                <a:gd name="T2" fmla="*/ 5 w 440"/>
                <a:gd name="T3" fmla="*/ 53 h 102"/>
                <a:gd name="T4" fmla="*/ 5 w 440"/>
                <a:gd name="T5" fmla="*/ 48 h 102"/>
                <a:gd name="T6" fmla="*/ 5 w 440"/>
                <a:gd name="T7" fmla="*/ 42 h 102"/>
                <a:gd name="T8" fmla="*/ 5 w 440"/>
                <a:gd name="T9" fmla="*/ 38 h 102"/>
                <a:gd name="T10" fmla="*/ 5 w 440"/>
                <a:gd name="T11" fmla="*/ 32 h 102"/>
                <a:gd name="T12" fmla="*/ 5 w 440"/>
                <a:gd name="T13" fmla="*/ 27 h 102"/>
                <a:gd name="T14" fmla="*/ 5 w 440"/>
                <a:gd name="T15" fmla="*/ 22 h 102"/>
                <a:gd name="T16" fmla="*/ 5 w 440"/>
                <a:gd name="T17" fmla="*/ 17 h 102"/>
                <a:gd name="T18" fmla="*/ 4 w 440"/>
                <a:gd name="T19" fmla="*/ 14 h 102"/>
                <a:gd name="T20" fmla="*/ 4 w 440"/>
                <a:gd name="T21" fmla="*/ 10 h 102"/>
                <a:gd name="T22" fmla="*/ 4 w 440"/>
                <a:gd name="T23" fmla="*/ 8 h 102"/>
                <a:gd name="T24" fmla="*/ 4 w 440"/>
                <a:gd name="T25" fmla="*/ 4 h 102"/>
                <a:gd name="T26" fmla="*/ 4 w 440"/>
                <a:gd name="T27" fmla="*/ 3 h 102"/>
                <a:gd name="T28" fmla="*/ 3 w 440"/>
                <a:gd name="T29" fmla="*/ 3 h 102"/>
                <a:gd name="T30" fmla="*/ 3 w 440"/>
                <a:gd name="T31" fmla="*/ 0 h 102"/>
                <a:gd name="T32" fmla="*/ 3 w 440"/>
                <a:gd name="T33" fmla="*/ 0 h 102"/>
                <a:gd name="T34" fmla="*/ 2 w 440"/>
                <a:gd name="T35" fmla="*/ 0 h 102"/>
                <a:gd name="T36" fmla="*/ 2 w 440"/>
                <a:gd name="T37" fmla="*/ 3 h 102"/>
                <a:gd name="T38" fmla="*/ 2 w 440"/>
                <a:gd name="T39" fmla="*/ 3 h 102"/>
                <a:gd name="T40" fmla="*/ 2 w 440"/>
                <a:gd name="T41" fmla="*/ 4 h 102"/>
                <a:gd name="T42" fmla="*/ 1 w 440"/>
                <a:gd name="T43" fmla="*/ 8 h 102"/>
                <a:gd name="T44" fmla="*/ 1 w 440"/>
                <a:gd name="T45" fmla="*/ 10 h 102"/>
                <a:gd name="T46" fmla="*/ 1 w 440"/>
                <a:gd name="T47" fmla="*/ 14 h 102"/>
                <a:gd name="T48" fmla="*/ 1 w 440"/>
                <a:gd name="T49" fmla="*/ 17 h 102"/>
                <a:gd name="T50" fmla="*/ 1 w 440"/>
                <a:gd name="T51" fmla="*/ 22 h 102"/>
                <a:gd name="T52" fmla="*/ 0 w 440"/>
                <a:gd name="T53" fmla="*/ 27 h 102"/>
                <a:gd name="T54" fmla="*/ 0 w 440"/>
                <a:gd name="T55" fmla="*/ 32 h 102"/>
                <a:gd name="T56" fmla="*/ 0 w 440"/>
                <a:gd name="T57" fmla="*/ 38 h 102"/>
                <a:gd name="T58" fmla="*/ 0 w 440"/>
                <a:gd name="T59" fmla="*/ 42 h 102"/>
                <a:gd name="T60" fmla="*/ 0 w 440"/>
                <a:gd name="T61" fmla="*/ 48 h 102"/>
                <a:gd name="T62" fmla="*/ 0 w 440"/>
                <a:gd name="T63" fmla="*/ 53 h 102"/>
                <a:gd name="T64" fmla="*/ 0 w 440"/>
                <a:gd name="T65" fmla="*/ 59 h 102"/>
                <a:gd name="T66" fmla="*/ 5 w 440"/>
                <a:gd name="T67" fmla="*/ 5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706" name="Freeform 468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11 w 1847"/>
                <a:gd name="T1" fmla="*/ 39 h 168"/>
                <a:gd name="T2" fmla="*/ 11 w 1847"/>
                <a:gd name="T3" fmla="*/ 40 h 168"/>
                <a:gd name="T4" fmla="*/ 10 w 1847"/>
                <a:gd name="T5" fmla="*/ 46 h 168"/>
                <a:gd name="T6" fmla="*/ 10 w 1847"/>
                <a:gd name="T7" fmla="*/ 53 h 168"/>
                <a:gd name="T8" fmla="*/ 9 w 1847"/>
                <a:gd name="T9" fmla="*/ 60 h 168"/>
                <a:gd name="T10" fmla="*/ 9 w 1847"/>
                <a:gd name="T11" fmla="*/ 71 h 168"/>
                <a:gd name="T12" fmla="*/ 9 w 1847"/>
                <a:gd name="T13" fmla="*/ 81 h 168"/>
                <a:gd name="T14" fmla="*/ 9 w 1847"/>
                <a:gd name="T15" fmla="*/ 93 h 168"/>
                <a:gd name="T16" fmla="*/ 0 w 1847"/>
                <a:gd name="T17" fmla="*/ 99 h 168"/>
                <a:gd name="T18" fmla="*/ 0 w 1847"/>
                <a:gd name="T19" fmla="*/ 67 h 168"/>
                <a:gd name="T20" fmla="*/ 1 w 1847"/>
                <a:gd name="T21" fmla="*/ 67 h 168"/>
                <a:gd name="T22" fmla="*/ 2 w 1847"/>
                <a:gd name="T23" fmla="*/ 67 h 168"/>
                <a:gd name="T24" fmla="*/ 3 w 1847"/>
                <a:gd name="T25" fmla="*/ 67 h 168"/>
                <a:gd name="T26" fmla="*/ 5 w 1847"/>
                <a:gd name="T27" fmla="*/ 67 h 168"/>
                <a:gd name="T28" fmla="*/ 6 w 1847"/>
                <a:gd name="T29" fmla="*/ 67 h 168"/>
                <a:gd name="T30" fmla="*/ 7 w 1847"/>
                <a:gd name="T31" fmla="*/ 67 h 168"/>
                <a:gd name="T32" fmla="*/ 8 w 1847"/>
                <a:gd name="T33" fmla="*/ 67 h 168"/>
                <a:gd name="T34" fmla="*/ 8 w 1847"/>
                <a:gd name="T35" fmla="*/ 61 h 168"/>
                <a:gd name="T36" fmla="*/ 8 w 1847"/>
                <a:gd name="T37" fmla="*/ 49 h 168"/>
                <a:gd name="T38" fmla="*/ 9 w 1847"/>
                <a:gd name="T39" fmla="*/ 36 h 168"/>
                <a:gd name="T40" fmla="*/ 9 w 1847"/>
                <a:gd name="T41" fmla="*/ 25 h 168"/>
                <a:gd name="T42" fmla="*/ 10 w 1847"/>
                <a:gd name="T43" fmla="*/ 16 h 168"/>
                <a:gd name="T44" fmla="*/ 10 w 1847"/>
                <a:gd name="T45" fmla="*/ 8 h 168"/>
                <a:gd name="T46" fmla="*/ 11 w 1847"/>
                <a:gd name="T47" fmla="*/ 4 h 168"/>
                <a:gd name="T48" fmla="*/ 11 w 1847"/>
                <a:gd name="T49" fmla="*/ 1 h 168"/>
                <a:gd name="T50" fmla="*/ 12 w 1847"/>
                <a:gd name="T51" fmla="*/ 1 h 168"/>
                <a:gd name="T52" fmla="*/ 12 w 1847"/>
                <a:gd name="T53" fmla="*/ 4 h 168"/>
                <a:gd name="T54" fmla="*/ 13 w 1847"/>
                <a:gd name="T55" fmla="*/ 8 h 168"/>
                <a:gd name="T56" fmla="*/ 13 w 1847"/>
                <a:gd name="T57" fmla="*/ 16 h 168"/>
                <a:gd name="T58" fmla="*/ 14 w 1847"/>
                <a:gd name="T59" fmla="*/ 25 h 168"/>
                <a:gd name="T60" fmla="*/ 14 w 1847"/>
                <a:gd name="T61" fmla="*/ 36 h 168"/>
                <a:gd name="T62" fmla="*/ 14 w 1847"/>
                <a:gd name="T63" fmla="*/ 49 h 168"/>
                <a:gd name="T64" fmla="*/ 15 w 1847"/>
                <a:gd name="T65" fmla="*/ 61 h 168"/>
                <a:gd name="T66" fmla="*/ 15 w 1847"/>
                <a:gd name="T67" fmla="*/ 67 h 168"/>
                <a:gd name="T68" fmla="*/ 16 w 1847"/>
                <a:gd name="T69" fmla="*/ 67 h 168"/>
                <a:gd name="T70" fmla="*/ 17 w 1847"/>
                <a:gd name="T71" fmla="*/ 67 h 168"/>
                <a:gd name="T72" fmla="*/ 18 w 1847"/>
                <a:gd name="T73" fmla="*/ 67 h 168"/>
                <a:gd name="T74" fmla="*/ 20 w 1847"/>
                <a:gd name="T75" fmla="*/ 67 h 168"/>
                <a:gd name="T76" fmla="*/ 21 w 1847"/>
                <a:gd name="T77" fmla="*/ 67 h 168"/>
                <a:gd name="T78" fmla="*/ 22 w 1847"/>
                <a:gd name="T79" fmla="*/ 67 h 168"/>
                <a:gd name="T80" fmla="*/ 23 w 1847"/>
                <a:gd name="T81" fmla="*/ 67 h 168"/>
                <a:gd name="T82" fmla="*/ 23 w 1847"/>
                <a:gd name="T83" fmla="*/ 99 h 168"/>
                <a:gd name="T84" fmla="*/ 14 w 1847"/>
                <a:gd name="T85" fmla="*/ 93 h 168"/>
                <a:gd name="T86" fmla="*/ 14 w 1847"/>
                <a:gd name="T87" fmla="*/ 81 h 168"/>
                <a:gd name="T88" fmla="*/ 14 w 1847"/>
                <a:gd name="T89" fmla="*/ 71 h 168"/>
                <a:gd name="T90" fmla="*/ 13 w 1847"/>
                <a:gd name="T91" fmla="*/ 60 h 168"/>
                <a:gd name="T92" fmla="*/ 13 w 1847"/>
                <a:gd name="T93" fmla="*/ 53 h 168"/>
                <a:gd name="T94" fmla="*/ 13 w 1847"/>
                <a:gd name="T95" fmla="*/ 46 h 168"/>
                <a:gd name="T96" fmla="*/ 12 w 1847"/>
                <a:gd name="T97" fmla="*/ 40 h 168"/>
                <a:gd name="T98" fmla="*/ 12 w 1847"/>
                <a:gd name="T99" fmla="*/ 39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707" name="Rectangle 469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708" name="Rectangle 470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709" name="Rectangle 471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710" name="Rectangle 472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711" name="Rectangle 473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712" name="Rectangle 474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713" name="Rectangle 475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714" name="Rectangle 476"/>
            <p:cNvSpPr>
              <a:spLocks noChangeArrowheads="1"/>
            </p:cNvSpPr>
            <p:nvPr/>
          </p:nvSpPr>
          <p:spPr bwMode="auto">
            <a:xfrm>
              <a:off x="5100" y="3186"/>
              <a:ext cx="112" cy="356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715" name="Rectangle 477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716" name="Rectangle 478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717" name="Rectangle 479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718" name="Rectangle 480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719" name="Rectangle 481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720" name="Rectangle 482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721" name="Rectangle 483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722" name="Rectangle 484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723" name="Rectangle 485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724" name="Rectangle 486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725" name="Rectangle 487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726" name="Rectangle 488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727" name="Rectangle 489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728" name="Rectangle 490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729" name="Rectangle 491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730" name="Rectangle 492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731" name="Rectangle 493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732" name="Rectangle 494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733" name="Rectangle 495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734" name="Rectangle 496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735" name="Rectangle 497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736" name="Rectangle 498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737" name="Rectangle 499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738" name="Rectangle 500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739" name="Rectangle 501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740" name="Freeform 502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2 w 217"/>
                <a:gd name="T1" fmla="*/ 123 h 373"/>
                <a:gd name="T2" fmla="*/ 0 w 217"/>
                <a:gd name="T3" fmla="*/ 123 h 373"/>
                <a:gd name="T4" fmla="*/ 0 w 217"/>
                <a:gd name="T5" fmla="*/ 196 h 373"/>
                <a:gd name="T6" fmla="*/ 2 w 217"/>
                <a:gd name="T7" fmla="*/ 196 h 373"/>
                <a:gd name="T8" fmla="*/ 3 w 217"/>
                <a:gd name="T9" fmla="*/ 212 h 373"/>
                <a:gd name="T10" fmla="*/ 0 w 217"/>
                <a:gd name="T11" fmla="*/ 212 h 373"/>
                <a:gd name="T12" fmla="*/ 0 w 217"/>
                <a:gd name="T13" fmla="*/ 0 h 373"/>
                <a:gd name="T14" fmla="*/ 3 w 217"/>
                <a:gd name="T15" fmla="*/ 0 h 373"/>
                <a:gd name="T16" fmla="*/ 2 w 217"/>
                <a:gd name="T17" fmla="*/ 17 h 373"/>
                <a:gd name="T18" fmla="*/ 0 w 217"/>
                <a:gd name="T19" fmla="*/ 17 h 373"/>
                <a:gd name="T20" fmla="*/ 0 w 217"/>
                <a:gd name="T21" fmla="*/ 97 h 373"/>
                <a:gd name="T22" fmla="*/ 2 w 217"/>
                <a:gd name="T23" fmla="*/ 97 h 373"/>
                <a:gd name="T24" fmla="*/ 2 w 217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741" name="Freeform 503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742" name="Freeform 504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2 w 216"/>
                <a:gd name="T1" fmla="*/ 123 h 373"/>
                <a:gd name="T2" fmla="*/ 0 w 216"/>
                <a:gd name="T3" fmla="*/ 123 h 373"/>
                <a:gd name="T4" fmla="*/ 0 w 216"/>
                <a:gd name="T5" fmla="*/ 196 h 373"/>
                <a:gd name="T6" fmla="*/ 2 w 216"/>
                <a:gd name="T7" fmla="*/ 196 h 373"/>
                <a:gd name="T8" fmla="*/ 3 w 216"/>
                <a:gd name="T9" fmla="*/ 212 h 373"/>
                <a:gd name="T10" fmla="*/ 0 w 216"/>
                <a:gd name="T11" fmla="*/ 212 h 373"/>
                <a:gd name="T12" fmla="*/ 0 w 216"/>
                <a:gd name="T13" fmla="*/ 0 h 373"/>
                <a:gd name="T14" fmla="*/ 3 w 216"/>
                <a:gd name="T15" fmla="*/ 0 h 373"/>
                <a:gd name="T16" fmla="*/ 2 w 216"/>
                <a:gd name="T17" fmla="*/ 17 h 373"/>
                <a:gd name="T18" fmla="*/ 0 w 216"/>
                <a:gd name="T19" fmla="*/ 17 h 373"/>
                <a:gd name="T20" fmla="*/ 0 w 216"/>
                <a:gd name="T21" fmla="*/ 97 h 373"/>
                <a:gd name="T22" fmla="*/ 2 w 216"/>
                <a:gd name="T23" fmla="*/ 97 h 373"/>
                <a:gd name="T24" fmla="*/ 2 w 216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743" name="Freeform 505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744" name="Freeform 506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2 w 217"/>
                <a:gd name="T1" fmla="*/ 123 h 373"/>
                <a:gd name="T2" fmla="*/ 0 w 217"/>
                <a:gd name="T3" fmla="*/ 123 h 373"/>
                <a:gd name="T4" fmla="*/ 0 w 217"/>
                <a:gd name="T5" fmla="*/ 196 h 373"/>
                <a:gd name="T6" fmla="*/ 2 w 217"/>
                <a:gd name="T7" fmla="*/ 196 h 373"/>
                <a:gd name="T8" fmla="*/ 3 w 217"/>
                <a:gd name="T9" fmla="*/ 212 h 373"/>
                <a:gd name="T10" fmla="*/ 0 w 217"/>
                <a:gd name="T11" fmla="*/ 212 h 373"/>
                <a:gd name="T12" fmla="*/ 0 w 217"/>
                <a:gd name="T13" fmla="*/ 0 h 373"/>
                <a:gd name="T14" fmla="*/ 3 w 217"/>
                <a:gd name="T15" fmla="*/ 0 h 373"/>
                <a:gd name="T16" fmla="*/ 2 w 217"/>
                <a:gd name="T17" fmla="*/ 17 h 373"/>
                <a:gd name="T18" fmla="*/ 0 w 217"/>
                <a:gd name="T19" fmla="*/ 17 h 373"/>
                <a:gd name="T20" fmla="*/ 0 w 217"/>
                <a:gd name="T21" fmla="*/ 97 h 373"/>
                <a:gd name="T22" fmla="*/ 2 w 217"/>
                <a:gd name="T23" fmla="*/ 97 h 373"/>
                <a:gd name="T24" fmla="*/ 2 w 217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745" name="Freeform 507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746" name="Freeform 508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2 w 216"/>
                <a:gd name="T1" fmla="*/ 125 h 372"/>
                <a:gd name="T2" fmla="*/ 0 w 216"/>
                <a:gd name="T3" fmla="*/ 125 h 372"/>
                <a:gd name="T4" fmla="*/ 0 w 216"/>
                <a:gd name="T5" fmla="*/ 197 h 372"/>
                <a:gd name="T6" fmla="*/ 2 w 216"/>
                <a:gd name="T7" fmla="*/ 197 h 372"/>
                <a:gd name="T8" fmla="*/ 3 w 216"/>
                <a:gd name="T9" fmla="*/ 214 h 372"/>
                <a:gd name="T10" fmla="*/ 0 w 216"/>
                <a:gd name="T11" fmla="*/ 214 h 372"/>
                <a:gd name="T12" fmla="*/ 0 w 216"/>
                <a:gd name="T13" fmla="*/ 0 h 372"/>
                <a:gd name="T14" fmla="*/ 3 w 216"/>
                <a:gd name="T15" fmla="*/ 0 h 372"/>
                <a:gd name="T16" fmla="*/ 2 w 216"/>
                <a:gd name="T17" fmla="*/ 16 h 372"/>
                <a:gd name="T18" fmla="*/ 0 w 216"/>
                <a:gd name="T19" fmla="*/ 16 h 372"/>
                <a:gd name="T20" fmla="*/ 0 w 216"/>
                <a:gd name="T21" fmla="*/ 98 h 372"/>
                <a:gd name="T22" fmla="*/ 2 w 216"/>
                <a:gd name="T23" fmla="*/ 98 h 372"/>
                <a:gd name="T24" fmla="*/ 2 w 216"/>
                <a:gd name="T25" fmla="*/ 12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747" name="Freeform 509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16 h 372"/>
                <a:gd name="T2" fmla="*/ 0 w 29"/>
                <a:gd name="T3" fmla="*/ 197 h 372"/>
                <a:gd name="T4" fmla="*/ 0 w 29"/>
                <a:gd name="T5" fmla="*/ 214 h 372"/>
                <a:gd name="T6" fmla="*/ 0 w 29"/>
                <a:gd name="T7" fmla="*/ 0 h 372"/>
                <a:gd name="T8" fmla="*/ 0 w 29"/>
                <a:gd name="T9" fmla="*/ 16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748" name="Freeform 510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2 w 217"/>
                <a:gd name="T1" fmla="*/ 125 h 372"/>
                <a:gd name="T2" fmla="*/ 0 w 217"/>
                <a:gd name="T3" fmla="*/ 125 h 372"/>
                <a:gd name="T4" fmla="*/ 0 w 217"/>
                <a:gd name="T5" fmla="*/ 197 h 372"/>
                <a:gd name="T6" fmla="*/ 2 w 217"/>
                <a:gd name="T7" fmla="*/ 197 h 372"/>
                <a:gd name="T8" fmla="*/ 3 w 217"/>
                <a:gd name="T9" fmla="*/ 214 h 372"/>
                <a:gd name="T10" fmla="*/ 0 w 217"/>
                <a:gd name="T11" fmla="*/ 214 h 372"/>
                <a:gd name="T12" fmla="*/ 0 w 217"/>
                <a:gd name="T13" fmla="*/ 0 h 372"/>
                <a:gd name="T14" fmla="*/ 3 w 217"/>
                <a:gd name="T15" fmla="*/ 0 h 372"/>
                <a:gd name="T16" fmla="*/ 2 w 217"/>
                <a:gd name="T17" fmla="*/ 16 h 372"/>
                <a:gd name="T18" fmla="*/ 0 w 217"/>
                <a:gd name="T19" fmla="*/ 16 h 372"/>
                <a:gd name="T20" fmla="*/ 0 w 217"/>
                <a:gd name="T21" fmla="*/ 98 h 372"/>
                <a:gd name="T22" fmla="*/ 2 w 217"/>
                <a:gd name="T23" fmla="*/ 98 h 372"/>
                <a:gd name="T24" fmla="*/ 2 w 217"/>
                <a:gd name="T25" fmla="*/ 12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749" name="Freeform 511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16 h 372"/>
                <a:gd name="T2" fmla="*/ 0 w 29"/>
                <a:gd name="T3" fmla="*/ 197 h 372"/>
                <a:gd name="T4" fmla="*/ 0 w 29"/>
                <a:gd name="T5" fmla="*/ 214 h 372"/>
                <a:gd name="T6" fmla="*/ 0 w 29"/>
                <a:gd name="T7" fmla="*/ 0 h 372"/>
                <a:gd name="T8" fmla="*/ 0 w 29"/>
                <a:gd name="T9" fmla="*/ 16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750" name="Freeform 512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23 h 373"/>
                <a:gd name="T2" fmla="*/ 2 w 215"/>
                <a:gd name="T3" fmla="*/ 123 h 373"/>
                <a:gd name="T4" fmla="*/ 2 w 215"/>
                <a:gd name="T5" fmla="*/ 196 h 373"/>
                <a:gd name="T6" fmla="*/ 0 w 215"/>
                <a:gd name="T7" fmla="*/ 196 h 373"/>
                <a:gd name="T8" fmla="*/ 0 w 215"/>
                <a:gd name="T9" fmla="*/ 212 h 373"/>
                <a:gd name="T10" fmla="*/ 3 w 215"/>
                <a:gd name="T11" fmla="*/ 212 h 373"/>
                <a:gd name="T12" fmla="*/ 3 w 215"/>
                <a:gd name="T13" fmla="*/ 0 h 373"/>
                <a:gd name="T14" fmla="*/ 0 w 215"/>
                <a:gd name="T15" fmla="*/ 0 h 373"/>
                <a:gd name="T16" fmla="*/ 0 w 215"/>
                <a:gd name="T17" fmla="*/ 17 h 373"/>
                <a:gd name="T18" fmla="*/ 2 w 215"/>
                <a:gd name="T19" fmla="*/ 17 h 373"/>
                <a:gd name="T20" fmla="*/ 2 w 215"/>
                <a:gd name="T21" fmla="*/ 97 h 373"/>
                <a:gd name="T22" fmla="*/ 0 w 215"/>
                <a:gd name="T23" fmla="*/ 97 h 373"/>
                <a:gd name="T24" fmla="*/ 0 w 215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751" name="Freeform 513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752" name="Freeform 514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23 h 373"/>
                <a:gd name="T2" fmla="*/ 2 w 216"/>
                <a:gd name="T3" fmla="*/ 123 h 373"/>
                <a:gd name="T4" fmla="*/ 2 w 216"/>
                <a:gd name="T5" fmla="*/ 196 h 373"/>
                <a:gd name="T6" fmla="*/ 0 w 216"/>
                <a:gd name="T7" fmla="*/ 196 h 373"/>
                <a:gd name="T8" fmla="*/ 0 w 216"/>
                <a:gd name="T9" fmla="*/ 212 h 373"/>
                <a:gd name="T10" fmla="*/ 3 w 216"/>
                <a:gd name="T11" fmla="*/ 212 h 373"/>
                <a:gd name="T12" fmla="*/ 3 w 216"/>
                <a:gd name="T13" fmla="*/ 0 h 373"/>
                <a:gd name="T14" fmla="*/ 0 w 216"/>
                <a:gd name="T15" fmla="*/ 0 h 373"/>
                <a:gd name="T16" fmla="*/ 0 w 216"/>
                <a:gd name="T17" fmla="*/ 17 h 373"/>
                <a:gd name="T18" fmla="*/ 2 w 216"/>
                <a:gd name="T19" fmla="*/ 17 h 373"/>
                <a:gd name="T20" fmla="*/ 2 w 216"/>
                <a:gd name="T21" fmla="*/ 97 h 373"/>
                <a:gd name="T22" fmla="*/ 0 w 216"/>
                <a:gd name="T23" fmla="*/ 97 h 373"/>
                <a:gd name="T24" fmla="*/ 0 w 216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753" name="Freeform 515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754" name="Freeform 516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23 h 373"/>
                <a:gd name="T2" fmla="*/ 2 w 215"/>
                <a:gd name="T3" fmla="*/ 123 h 373"/>
                <a:gd name="T4" fmla="*/ 2 w 215"/>
                <a:gd name="T5" fmla="*/ 196 h 373"/>
                <a:gd name="T6" fmla="*/ 0 w 215"/>
                <a:gd name="T7" fmla="*/ 196 h 373"/>
                <a:gd name="T8" fmla="*/ 0 w 215"/>
                <a:gd name="T9" fmla="*/ 212 h 373"/>
                <a:gd name="T10" fmla="*/ 3 w 215"/>
                <a:gd name="T11" fmla="*/ 212 h 373"/>
                <a:gd name="T12" fmla="*/ 3 w 215"/>
                <a:gd name="T13" fmla="*/ 0 h 373"/>
                <a:gd name="T14" fmla="*/ 0 w 215"/>
                <a:gd name="T15" fmla="*/ 0 h 373"/>
                <a:gd name="T16" fmla="*/ 0 w 215"/>
                <a:gd name="T17" fmla="*/ 17 h 373"/>
                <a:gd name="T18" fmla="*/ 2 w 215"/>
                <a:gd name="T19" fmla="*/ 17 h 373"/>
                <a:gd name="T20" fmla="*/ 2 w 215"/>
                <a:gd name="T21" fmla="*/ 97 h 373"/>
                <a:gd name="T22" fmla="*/ 0 w 215"/>
                <a:gd name="T23" fmla="*/ 97 h 373"/>
                <a:gd name="T24" fmla="*/ 0 w 215"/>
                <a:gd name="T25" fmla="*/ 1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755" name="Freeform 517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17 h 373"/>
                <a:gd name="T2" fmla="*/ 0 w 29"/>
                <a:gd name="T3" fmla="*/ 196 h 373"/>
                <a:gd name="T4" fmla="*/ 0 w 29"/>
                <a:gd name="T5" fmla="*/ 212 h 373"/>
                <a:gd name="T6" fmla="*/ 0 w 29"/>
                <a:gd name="T7" fmla="*/ 0 h 373"/>
                <a:gd name="T8" fmla="*/ 0 w 29"/>
                <a:gd name="T9" fmla="*/ 17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756" name="Freeform 518"/>
            <p:cNvSpPr>
              <a:spLocks/>
            </p:cNvSpPr>
            <p:nvPr/>
          </p:nvSpPr>
          <p:spPr bwMode="auto">
            <a:xfrm>
              <a:off x="4903" y="3139"/>
              <a:ext cx="71" cy="324"/>
            </a:xfrm>
            <a:custGeom>
              <a:avLst/>
              <a:gdLst>
                <a:gd name="T0" fmla="*/ 0 w 216"/>
                <a:gd name="T1" fmla="*/ 125 h 372"/>
                <a:gd name="T2" fmla="*/ 2 w 216"/>
                <a:gd name="T3" fmla="*/ 125 h 372"/>
                <a:gd name="T4" fmla="*/ 2 w 216"/>
                <a:gd name="T5" fmla="*/ 197 h 372"/>
                <a:gd name="T6" fmla="*/ 0 w 216"/>
                <a:gd name="T7" fmla="*/ 197 h 372"/>
                <a:gd name="T8" fmla="*/ 0 w 216"/>
                <a:gd name="T9" fmla="*/ 214 h 372"/>
                <a:gd name="T10" fmla="*/ 3 w 216"/>
                <a:gd name="T11" fmla="*/ 214 h 372"/>
                <a:gd name="T12" fmla="*/ 3 w 216"/>
                <a:gd name="T13" fmla="*/ 0 h 372"/>
                <a:gd name="T14" fmla="*/ 0 w 216"/>
                <a:gd name="T15" fmla="*/ 0 h 372"/>
                <a:gd name="T16" fmla="*/ 0 w 216"/>
                <a:gd name="T17" fmla="*/ 16 h 372"/>
                <a:gd name="T18" fmla="*/ 2 w 216"/>
                <a:gd name="T19" fmla="*/ 16 h 372"/>
                <a:gd name="T20" fmla="*/ 2 w 216"/>
                <a:gd name="T21" fmla="*/ 98 h 372"/>
                <a:gd name="T22" fmla="*/ 0 w 216"/>
                <a:gd name="T23" fmla="*/ 98 h 372"/>
                <a:gd name="T24" fmla="*/ 0 w 216"/>
                <a:gd name="T25" fmla="*/ 12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757" name="Freeform 519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16 h 372"/>
                <a:gd name="T2" fmla="*/ 0 w 29"/>
                <a:gd name="T3" fmla="*/ 197 h 372"/>
                <a:gd name="T4" fmla="*/ 0 w 29"/>
                <a:gd name="T5" fmla="*/ 214 h 372"/>
                <a:gd name="T6" fmla="*/ 0 w 29"/>
                <a:gd name="T7" fmla="*/ 0 h 372"/>
                <a:gd name="T8" fmla="*/ 0 w 29"/>
                <a:gd name="T9" fmla="*/ 16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758" name="Freeform 520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25 h 372"/>
                <a:gd name="T2" fmla="*/ 2 w 215"/>
                <a:gd name="T3" fmla="*/ 125 h 372"/>
                <a:gd name="T4" fmla="*/ 2 w 215"/>
                <a:gd name="T5" fmla="*/ 197 h 372"/>
                <a:gd name="T6" fmla="*/ 0 w 215"/>
                <a:gd name="T7" fmla="*/ 197 h 372"/>
                <a:gd name="T8" fmla="*/ 0 w 215"/>
                <a:gd name="T9" fmla="*/ 214 h 372"/>
                <a:gd name="T10" fmla="*/ 3 w 215"/>
                <a:gd name="T11" fmla="*/ 214 h 372"/>
                <a:gd name="T12" fmla="*/ 3 w 215"/>
                <a:gd name="T13" fmla="*/ 0 h 372"/>
                <a:gd name="T14" fmla="*/ 0 w 215"/>
                <a:gd name="T15" fmla="*/ 0 h 372"/>
                <a:gd name="T16" fmla="*/ 0 w 215"/>
                <a:gd name="T17" fmla="*/ 16 h 372"/>
                <a:gd name="T18" fmla="*/ 2 w 215"/>
                <a:gd name="T19" fmla="*/ 16 h 372"/>
                <a:gd name="T20" fmla="*/ 2 w 215"/>
                <a:gd name="T21" fmla="*/ 98 h 372"/>
                <a:gd name="T22" fmla="*/ 0 w 215"/>
                <a:gd name="T23" fmla="*/ 98 h 372"/>
                <a:gd name="T24" fmla="*/ 0 w 215"/>
                <a:gd name="T25" fmla="*/ 12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759" name="Freeform 521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16 h 372"/>
                <a:gd name="T2" fmla="*/ 0 w 29"/>
                <a:gd name="T3" fmla="*/ 197 h 372"/>
                <a:gd name="T4" fmla="*/ 0 w 29"/>
                <a:gd name="T5" fmla="*/ 214 h 372"/>
                <a:gd name="T6" fmla="*/ 0 w 29"/>
                <a:gd name="T7" fmla="*/ 0 h 372"/>
                <a:gd name="T8" fmla="*/ 0 w 29"/>
                <a:gd name="T9" fmla="*/ 16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  <p:sp>
          <p:nvSpPr>
            <p:cNvPr id="760" name="Rectangle 522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761" name="Rectangle 523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762" name="Rectangle 524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763" name="Rectangle 525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764" name="Rectangle 526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765" name="Rectangle 527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 b="0"/>
            </a:p>
          </p:txBody>
        </p:sp>
        <p:sp>
          <p:nvSpPr>
            <p:cNvPr id="766" name="Freeform 528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34 h 38"/>
                <a:gd name="T2" fmla="*/ 0 w 37"/>
                <a:gd name="T3" fmla="*/ 32 h 38"/>
                <a:gd name="T4" fmla="*/ 0 w 37"/>
                <a:gd name="T5" fmla="*/ 28 h 38"/>
                <a:gd name="T6" fmla="*/ 0 w 37"/>
                <a:gd name="T7" fmla="*/ 21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21 h 38"/>
                <a:gd name="T28" fmla="*/ 0 w 37"/>
                <a:gd name="T29" fmla="*/ 28 h 38"/>
                <a:gd name="T30" fmla="*/ 0 w 37"/>
                <a:gd name="T31" fmla="*/ 32 h 38"/>
                <a:gd name="T32" fmla="*/ 0 w 37"/>
                <a:gd name="T33" fmla="*/ 3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endParaRPr lang="ru-RU"/>
            </a:p>
          </p:txBody>
        </p:sp>
      </p:grpSp>
      <p:sp>
        <p:nvSpPr>
          <p:cNvPr id="949" name="Text Box 654"/>
          <p:cNvSpPr txBox="1">
            <a:spLocks noChangeArrowheads="1"/>
          </p:cNvSpPr>
          <p:nvPr/>
        </p:nvSpPr>
        <p:spPr bwMode="auto">
          <a:xfrm>
            <a:off x="8085113" y="5261024"/>
            <a:ext cx="857653" cy="18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600" b="0" dirty="0" smtClean="0">
                <a:latin typeface="Times New Roman" pitchFamily="18" charset="0"/>
              </a:rPr>
              <a:t> ООО Обь-Транс</a:t>
            </a:r>
            <a:endParaRPr lang="ru-RU" sz="600" b="0" dirty="0">
              <a:latin typeface="Times New Roman" pitchFamily="18" charset="0"/>
            </a:endParaRPr>
          </a:p>
        </p:txBody>
      </p:sp>
      <p:graphicFrame>
        <p:nvGraphicFramePr>
          <p:cNvPr id="38" name="Объект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885025"/>
              </p:ext>
            </p:extLst>
          </p:nvPr>
        </p:nvGraphicFramePr>
        <p:xfrm>
          <a:off x="2519493" y="3055321"/>
          <a:ext cx="300961" cy="97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0" name="Clip" r:id="rId12" imgW="2189988" imgH="615391" progId="MS_ClipArt_Gallery">
                  <p:embed/>
                </p:oleObj>
              </mc:Choice>
              <mc:Fallback>
                <p:oleObj name="Clip" r:id="rId12" imgW="2189988" imgH="615391" progId="MS_ClipArt_Gallery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9493" y="3055321"/>
                        <a:ext cx="300961" cy="978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73" name="Group 305"/>
          <p:cNvGrpSpPr>
            <a:grpSpLocks/>
          </p:cNvGrpSpPr>
          <p:nvPr/>
        </p:nvGrpSpPr>
        <p:grpSpPr bwMode="auto">
          <a:xfrm>
            <a:off x="7512076" y="5090259"/>
            <a:ext cx="590477" cy="209317"/>
            <a:chOff x="3599" y="2592"/>
            <a:chExt cx="721" cy="288"/>
          </a:xfrm>
        </p:grpSpPr>
        <p:pic>
          <p:nvPicPr>
            <p:cNvPr id="974" name="Picture 306" descr="train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rot="667537" flipH="1">
              <a:off x="3599" y="2592"/>
              <a:ext cx="5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75" name="Picture 307" descr="train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rot="667537" flipH="1">
              <a:off x="3791" y="2592"/>
              <a:ext cx="5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76" name="Group 9"/>
          <p:cNvGrpSpPr>
            <a:grpSpLocks/>
          </p:cNvGrpSpPr>
          <p:nvPr/>
        </p:nvGrpSpPr>
        <p:grpSpPr bwMode="auto">
          <a:xfrm>
            <a:off x="2068670" y="2230718"/>
            <a:ext cx="2863370" cy="1712112"/>
            <a:chOff x="3024" y="2084"/>
            <a:chExt cx="658" cy="460"/>
          </a:xfrm>
        </p:grpSpPr>
        <p:grpSp>
          <p:nvGrpSpPr>
            <p:cNvPr id="977" name="Group 10"/>
            <p:cNvGrpSpPr>
              <a:grpSpLocks/>
            </p:cNvGrpSpPr>
            <p:nvPr/>
          </p:nvGrpSpPr>
          <p:grpSpPr bwMode="auto">
            <a:xfrm>
              <a:off x="3024" y="2084"/>
              <a:ext cx="658" cy="460"/>
              <a:chOff x="3360" y="1440"/>
              <a:chExt cx="816" cy="758"/>
            </a:xfrm>
          </p:grpSpPr>
          <p:grpSp>
            <p:nvGrpSpPr>
              <p:cNvPr id="1205" name="Group 11"/>
              <p:cNvGrpSpPr>
                <a:grpSpLocks/>
              </p:cNvGrpSpPr>
              <p:nvPr/>
            </p:nvGrpSpPr>
            <p:grpSpPr bwMode="auto">
              <a:xfrm>
                <a:off x="3360" y="1440"/>
                <a:ext cx="143" cy="145"/>
                <a:chOff x="1104" y="671"/>
                <a:chExt cx="143" cy="145"/>
              </a:xfrm>
            </p:grpSpPr>
            <p:sp>
              <p:nvSpPr>
                <p:cNvPr id="1219" name="Arc 12"/>
                <p:cNvSpPr>
                  <a:spLocks/>
                </p:cNvSpPr>
                <p:nvPr/>
              </p:nvSpPr>
              <p:spPr bwMode="auto">
                <a:xfrm>
                  <a:off x="1104" y="671"/>
                  <a:ext cx="143" cy="145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7876 w 43200"/>
                    <a:gd name="T1" fmla="*/ 42268 h 43200"/>
                    <a:gd name="T2" fmla="*/ 43200 w 43200"/>
                    <a:gd name="T3" fmla="*/ 21600 h 43200"/>
                    <a:gd name="T4" fmla="*/ 21600 w 432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43200" fill="none" extrusionOk="0">
                      <a:moveTo>
                        <a:pt x="27876" y="42268"/>
                      </a:moveTo>
                      <a:cubicBezTo>
                        <a:pt x="25841" y="42885"/>
                        <a:pt x="23726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43200" stroke="0" extrusionOk="0">
                      <a:moveTo>
                        <a:pt x="27876" y="42268"/>
                      </a:moveTo>
                      <a:cubicBezTo>
                        <a:pt x="25841" y="42885"/>
                        <a:pt x="23726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20" name="AutoShape 13"/>
                <p:cNvSpPr>
                  <a:spLocks noChangeArrowheads="1"/>
                </p:cNvSpPr>
                <p:nvPr/>
              </p:nvSpPr>
              <p:spPr bwMode="auto">
                <a:xfrm>
                  <a:off x="1151" y="719"/>
                  <a:ext cx="48" cy="48"/>
                </a:xfrm>
                <a:prstGeom prst="flowChartConnector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06" name="Group 14"/>
              <p:cNvGrpSpPr>
                <a:grpSpLocks/>
              </p:cNvGrpSpPr>
              <p:nvPr/>
            </p:nvGrpSpPr>
            <p:grpSpPr bwMode="auto">
              <a:xfrm rot="5400000">
                <a:off x="4032" y="1439"/>
                <a:ext cx="143" cy="145"/>
                <a:chOff x="1104" y="671"/>
                <a:chExt cx="143" cy="145"/>
              </a:xfrm>
            </p:grpSpPr>
            <p:sp>
              <p:nvSpPr>
                <p:cNvPr id="1217" name="Arc 15"/>
                <p:cNvSpPr>
                  <a:spLocks/>
                </p:cNvSpPr>
                <p:nvPr/>
              </p:nvSpPr>
              <p:spPr bwMode="auto">
                <a:xfrm>
                  <a:off x="1104" y="671"/>
                  <a:ext cx="143" cy="145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7876 w 43200"/>
                    <a:gd name="T1" fmla="*/ 42268 h 43200"/>
                    <a:gd name="T2" fmla="*/ 43200 w 43200"/>
                    <a:gd name="T3" fmla="*/ 21600 h 43200"/>
                    <a:gd name="T4" fmla="*/ 21600 w 432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43200" fill="none" extrusionOk="0">
                      <a:moveTo>
                        <a:pt x="27876" y="42268"/>
                      </a:moveTo>
                      <a:cubicBezTo>
                        <a:pt x="25841" y="42885"/>
                        <a:pt x="23726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43200" stroke="0" extrusionOk="0">
                      <a:moveTo>
                        <a:pt x="27876" y="42268"/>
                      </a:moveTo>
                      <a:cubicBezTo>
                        <a:pt x="25841" y="42885"/>
                        <a:pt x="23726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18" name="AutoShape 16"/>
                <p:cNvSpPr>
                  <a:spLocks noChangeArrowheads="1"/>
                </p:cNvSpPr>
                <p:nvPr/>
              </p:nvSpPr>
              <p:spPr bwMode="auto">
                <a:xfrm>
                  <a:off x="1151" y="719"/>
                  <a:ext cx="48" cy="48"/>
                </a:xfrm>
                <a:prstGeom prst="flowChartConnector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07" name="Group 17"/>
              <p:cNvGrpSpPr>
                <a:grpSpLocks/>
              </p:cNvGrpSpPr>
              <p:nvPr/>
            </p:nvGrpSpPr>
            <p:grpSpPr bwMode="auto">
              <a:xfrm rot="10800000">
                <a:off x="4032" y="2053"/>
                <a:ext cx="143" cy="145"/>
                <a:chOff x="1104" y="671"/>
                <a:chExt cx="143" cy="145"/>
              </a:xfrm>
            </p:grpSpPr>
            <p:sp>
              <p:nvSpPr>
                <p:cNvPr id="1215" name="Arc 18"/>
                <p:cNvSpPr>
                  <a:spLocks/>
                </p:cNvSpPr>
                <p:nvPr/>
              </p:nvSpPr>
              <p:spPr bwMode="auto">
                <a:xfrm>
                  <a:off x="1104" y="671"/>
                  <a:ext cx="143" cy="145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7876 w 43200"/>
                    <a:gd name="T1" fmla="*/ 42268 h 43200"/>
                    <a:gd name="T2" fmla="*/ 43200 w 43200"/>
                    <a:gd name="T3" fmla="*/ 21600 h 43200"/>
                    <a:gd name="T4" fmla="*/ 21600 w 432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43200" fill="none" extrusionOk="0">
                      <a:moveTo>
                        <a:pt x="27876" y="42268"/>
                      </a:moveTo>
                      <a:cubicBezTo>
                        <a:pt x="25841" y="42885"/>
                        <a:pt x="23726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43200" stroke="0" extrusionOk="0">
                      <a:moveTo>
                        <a:pt x="27876" y="42268"/>
                      </a:moveTo>
                      <a:cubicBezTo>
                        <a:pt x="25841" y="42885"/>
                        <a:pt x="23726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16" name="AutoShape 19"/>
                <p:cNvSpPr>
                  <a:spLocks noChangeArrowheads="1"/>
                </p:cNvSpPr>
                <p:nvPr/>
              </p:nvSpPr>
              <p:spPr bwMode="auto">
                <a:xfrm>
                  <a:off x="1151" y="719"/>
                  <a:ext cx="48" cy="48"/>
                </a:xfrm>
                <a:prstGeom prst="flowChartConnector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08" name="Group 20"/>
              <p:cNvGrpSpPr>
                <a:grpSpLocks/>
              </p:cNvGrpSpPr>
              <p:nvPr/>
            </p:nvGrpSpPr>
            <p:grpSpPr bwMode="auto">
              <a:xfrm rot="16200000">
                <a:off x="3372" y="2053"/>
                <a:ext cx="143" cy="145"/>
                <a:chOff x="1104" y="671"/>
                <a:chExt cx="143" cy="145"/>
              </a:xfrm>
            </p:grpSpPr>
            <p:sp>
              <p:nvSpPr>
                <p:cNvPr id="1213" name="Arc 21"/>
                <p:cNvSpPr>
                  <a:spLocks/>
                </p:cNvSpPr>
                <p:nvPr/>
              </p:nvSpPr>
              <p:spPr bwMode="auto">
                <a:xfrm>
                  <a:off x="1104" y="671"/>
                  <a:ext cx="143" cy="145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7876 w 43200"/>
                    <a:gd name="T1" fmla="*/ 42268 h 43200"/>
                    <a:gd name="T2" fmla="*/ 43200 w 43200"/>
                    <a:gd name="T3" fmla="*/ 21600 h 43200"/>
                    <a:gd name="T4" fmla="*/ 21600 w 432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43200" fill="none" extrusionOk="0">
                      <a:moveTo>
                        <a:pt x="27876" y="42268"/>
                      </a:moveTo>
                      <a:cubicBezTo>
                        <a:pt x="25841" y="42885"/>
                        <a:pt x="23726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43200" stroke="0" extrusionOk="0">
                      <a:moveTo>
                        <a:pt x="27876" y="42268"/>
                      </a:moveTo>
                      <a:cubicBezTo>
                        <a:pt x="25841" y="42885"/>
                        <a:pt x="23726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14" name="AutoShape 22"/>
                <p:cNvSpPr>
                  <a:spLocks noChangeArrowheads="1"/>
                </p:cNvSpPr>
                <p:nvPr/>
              </p:nvSpPr>
              <p:spPr bwMode="auto">
                <a:xfrm>
                  <a:off x="1151" y="719"/>
                  <a:ext cx="48" cy="48"/>
                </a:xfrm>
                <a:prstGeom prst="flowChartConnector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209" name="Line 23"/>
              <p:cNvSpPr>
                <a:spLocks noChangeShapeType="1"/>
              </p:cNvSpPr>
              <p:nvPr/>
            </p:nvSpPr>
            <p:spPr bwMode="auto">
              <a:xfrm>
                <a:off x="3504" y="2112"/>
                <a:ext cx="528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0" name="Line 24"/>
              <p:cNvSpPr>
                <a:spLocks noChangeShapeType="1"/>
              </p:cNvSpPr>
              <p:nvPr/>
            </p:nvSpPr>
            <p:spPr bwMode="auto">
              <a:xfrm>
                <a:off x="3456" y="1584"/>
                <a:ext cx="0" cy="48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1" name="Line 25"/>
              <p:cNvSpPr>
                <a:spLocks noChangeShapeType="1"/>
              </p:cNvSpPr>
              <p:nvPr/>
            </p:nvSpPr>
            <p:spPr bwMode="auto">
              <a:xfrm>
                <a:off x="3504" y="1525"/>
                <a:ext cx="528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2" name="Line 26"/>
              <p:cNvSpPr>
                <a:spLocks noChangeShapeType="1"/>
              </p:cNvSpPr>
              <p:nvPr/>
            </p:nvSpPr>
            <p:spPr bwMode="auto">
              <a:xfrm>
                <a:off x="4091" y="1584"/>
                <a:ext cx="0" cy="48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78" name="Group 27"/>
            <p:cNvGrpSpPr>
              <a:grpSpLocks/>
            </p:cNvGrpSpPr>
            <p:nvPr/>
          </p:nvGrpSpPr>
          <p:grpSpPr bwMode="auto">
            <a:xfrm>
              <a:off x="3239" y="2266"/>
              <a:ext cx="347" cy="182"/>
              <a:chOff x="288" y="1632"/>
              <a:chExt cx="280" cy="165"/>
            </a:xfrm>
          </p:grpSpPr>
          <p:grpSp>
            <p:nvGrpSpPr>
              <p:cNvPr id="979" name="Group 28"/>
              <p:cNvGrpSpPr>
                <a:grpSpLocks/>
              </p:cNvGrpSpPr>
              <p:nvPr/>
            </p:nvGrpSpPr>
            <p:grpSpPr bwMode="auto">
              <a:xfrm rot="21293109" flipH="1">
                <a:off x="288" y="1632"/>
                <a:ext cx="280" cy="165"/>
                <a:chOff x="6288" y="1248"/>
                <a:chExt cx="1055" cy="371"/>
              </a:xfrm>
            </p:grpSpPr>
            <p:sp>
              <p:nvSpPr>
                <p:cNvPr id="981" name="Freeform 29"/>
                <p:cNvSpPr>
                  <a:spLocks/>
                </p:cNvSpPr>
                <p:nvPr/>
              </p:nvSpPr>
              <p:spPr bwMode="auto">
                <a:xfrm>
                  <a:off x="6288" y="1472"/>
                  <a:ext cx="1055" cy="147"/>
                </a:xfrm>
                <a:custGeom>
                  <a:avLst/>
                  <a:gdLst/>
                  <a:ahLst/>
                  <a:cxnLst>
                    <a:cxn ang="0">
                      <a:pos x="332" y="0"/>
                    </a:cxn>
                    <a:cxn ang="0">
                      <a:pos x="0" y="432"/>
                    </a:cxn>
                    <a:cxn ang="0">
                      <a:pos x="284" y="731"/>
                    </a:cxn>
                    <a:cxn ang="0">
                      <a:pos x="1275" y="731"/>
                    </a:cxn>
                    <a:cxn ang="0">
                      <a:pos x="1781" y="731"/>
                    </a:cxn>
                    <a:cxn ang="0">
                      <a:pos x="2018" y="684"/>
                    </a:cxn>
                    <a:cxn ang="0">
                      <a:pos x="1446" y="684"/>
                    </a:cxn>
                    <a:cxn ang="0">
                      <a:pos x="1763" y="637"/>
                    </a:cxn>
                    <a:cxn ang="0">
                      <a:pos x="2197" y="636"/>
                    </a:cxn>
                    <a:cxn ang="0">
                      <a:pos x="2389" y="603"/>
                    </a:cxn>
                    <a:cxn ang="0">
                      <a:pos x="1904" y="603"/>
                    </a:cxn>
                    <a:cxn ang="0">
                      <a:pos x="2109" y="574"/>
                    </a:cxn>
                    <a:cxn ang="0">
                      <a:pos x="2547" y="568"/>
                    </a:cxn>
                    <a:cxn ang="0">
                      <a:pos x="2701" y="547"/>
                    </a:cxn>
                    <a:cxn ang="0">
                      <a:pos x="2237" y="540"/>
                    </a:cxn>
                    <a:cxn ang="0">
                      <a:pos x="2431" y="512"/>
                    </a:cxn>
                    <a:cxn ang="0">
                      <a:pos x="2801" y="511"/>
                    </a:cxn>
                    <a:cxn ang="0">
                      <a:pos x="2992" y="477"/>
                    </a:cxn>
                    <a:cxn ang="0">
                      <a:pos x="2544" y="477"/>
                    </a:cxn>
                    <a:cxn ang="0">
                      <a:pos x="2756" y="448"/>
                    </a:cxn>
                    <a:cxn ang="0">
                      <a:pos x="3160" y="442"/>
                    </a:cxn>
                    <a:cxn ang="0">
                      <a:pos x="3348" y="412"/>
                    </a:cxn>
                    <a:cxn ang="0">
                      <a:pos x="2868" y="412"/>
                    </a:cxn>
                    <a:cxn ang="0">
                      <a:pos x="3109" y="373"/>
                    </a:cxn>
                    <a:cxn ang="0">
                      <a:pos x="3502" y="373"/>
                    </a:cxn>
                    <a:cxn ang="0">
                      <a:pos x="3701" y="335"/>
                    </a:cxn>
                    <a:cxn ang="0">
                      <a:pos x="3232" y="335"/>
                    </a:cxn>
                    <a:cxn ang="0">
                      <a:pos x="3478" y="298"/>
                    </a:cxn>
                    <a:cxn ang="0">
                      <a:pos x="3888" y="298"/>
                    </a:cxn>
                    <a:cxn ang="0">
                      <a:pos x="4019" y="274"/>
                    </a:cxn>
                    <a:cxn ang="0">
                      <a:pos x="3599" y="274"/>
                    </a:cxn>
                    <a:cxn ang="0">
                      <a:pos x="3774" y="246"/>
                    </a:cxn>
                    <a:cxn ang="0">
                      <a:pos x="4095" y="245"/>
                    </a:cxn>
                    <a:cxn ang="0">
                      <a:pos x="4220" y="213"/>
                    </a:cxn>
                    <a:cxn ang="0">
                      <a:pos x="3870" y="213"/>
                    </a:cxn>
                    <a:cxn ang="0">
                      <a:pos x="4014" y="196"/>
                    </a:cxn>
                    <a:cxn ang="0">
                      <a:pos x="4098" y="180"/>
                    </a:cxn>
                    <a:cxn ang="0">
                      <a:pos x="4052" y="125"/>
                    </a:cxn>
                    <a:cxn ang="0">
                      <a:pos x="4039" y="40"/>
                    </a:cxn>
                    <a:cxn ang="0">
                      <a:pos x="332" y="0"/>
                    </a:cxn>
                  </a:cxnLst>
                  <a:rect l="0" t="0" r="r" b="b"/>
                  <a:pathLst>
                    <a:path w="4220" h="731">
                      <a:moveTo>
                        <a:pt x="332" y="0"/>
                      </a:moveTo>
                      <a:lnTo>
                        <a:pt x="0" y="432"/>
                      </a:lnTo>
                      <a:lnTo>
                        <a:pt x="284" y="731"/>
                      </a:lnTo>
                      <a:lnTo>
                        <a:pt x="1275" y="731"/>
                      </a:lnTo>
                      <a:lnTo>
                        <a:pt x="1781" y="731"/>
                      </a:lnTo>
                      <a:lnTo>
                        <a:pt x="2018" y="684"/>
                      </a:lnTo>
                      <a:lnTo>
                        <a:pt x="1446" y="684"/>
                      </a:lnTo>
                      <a:lnTo>
                        <a:pt x="1763" y="637"/>
                      </a:lnTo>
                      <a:lnTo>
                        <a:pt x="2197" y="636"/>
                      </a:lnTo>
                      <a:lnTo>
                        <a:pt x="2389" y="603"/>
                      </a:lnTo>
                      <a:lnTo>
                        <a:pt x="1904" y="603"/>
                      </a:lnTo>
                      <a:lnTo>
                        <a:pt x="2109" y="574"/>
                      </a:lnTo>
                      <a:lnTo>
                        <a:pt x="2547" y="568"/>
                      </a:lnTo>
                      <a:lnTo>
                        <a:pt x="2701" y="547"/>
                      </a:lnTo>
                      <a:lnTo>
                        <a:pt x="2237" y="540"/>
                      </a:lnTo>
                      <a:lnTo>
                        <a:pt x="2431" y="512"/>
                      </a:lnTo>
                      <a:lnTo>
                        <a:pt x="2801" y="511"/>
                      </a:lnTo>
                      <a:lnTo>
                        <a:pt x="2992" y="477"/>
                      </a:lnTo>
                      <a:lnTo>
                        <a:pt x="2544" y="477"/>
                      </a:lnTo>
                      <a:lnTo>
                        <a:pt x="2756" y="448"/>
                      </a:lnTo>
                      <a:lnTo>
                        <a:pt x="3160" y="442"/>
                      </a:lnTo>
                      <a:lnTo>
                        <a:pt x="3348" y="412"/>
                      </a:lnTo>
                      <a:lnTo>
                        <a:pt x="2868" y="412"/>
                      </a:lnTo>
                      <a:lnTo>
                        <a:pt x="3109" y="373"/>
                      </a:lnTo>
                      <a:lnTo>
                        <a:pt x="3502" y="373"/>
                      </a:lnTo>
                      <a:lnTo>
                        <a:pt x="3701" y="335"/>
                      </a:lnTo>
                      <a:lnTo>
                        <a:pt x="3232" y="335"/>
                      </a:lnTo>
                      <a:lnTo>
                        <a:pt x="3478" y="298"/>
                      </a:lnTo>
                      <a:lnTo>
                        <a:pt x="3888" y="298"/>
                      </a:lnTo>
                      <a:lnTo>
                        <a:pt x="4019" y="274"/>
                      </a:lnTo>
                      <a:lnTo>
                        <a:pt x="3599" y="274"/>
                      </a:lnTo>
                      <a:lnTo>
                        <a:pt x="3774" y="246"/>
                      </a:lnTo>
                      <a:lnTo>
                        <a:pt x="4095" y="245"/>
                      </a:lnTo>
                      <a:lnTo>
                        <a:pt x="4220" y="213"/>
                      </a:lnTo>
                      <a:lnTo>
                        <a:pt x="3870" y="213"/>
                      </a:lnTo>
                      <a:lnTo>
                        <a:pt x="4014" y="196"/>
                      </a:lnTo>
                      <a:lnTo>
                        <a:pt x="4098" y="180"/>
                      </a:lnTo>
                      <a:lnTo>
                        <a:pt x="4052" y="125"/>
                      </a:lnTo>
                      <a:lnTo>
                        <a:pt x="4039" y="40"/>
                      </a:lnTo>
                      <a:lnTo>
                        <a:pt x="33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149951" tIns="74974" rIns="149951" bIns="74974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982" name="Group 30"/>
                <p:cNvGrpSpPr>
                  <a:grpSpLocks/>
                </p:cNvGrpSpPr>
                <p:nvPr/>
              </p:nvGrpSpPr>
              <p:grpSpPr bwMode="auto">
                <a:xfrm>
                  <a:off x="6288" y="1248"/>
                  <a:ext cx="1023" cy="351"/>
                  <a:chOff x="6288" y="1248"/>
                  <a:chExt cx="1023" cy="351"/>
                </a:xfrm>
              </p:grpSpPr>
              <p:grpSp>
                <p:nvGrpSpPr>
                  <p:cNvPr id="983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6288" y="1248"/>
                    <a:ext cx="1023" cy="351"/>
                    <a:chOff x="6288" y="1248"/>
                    <a:chExt cx="1023" cy="351"/>
                  </a:xfrm>
                </p:grpSpPr>
                <p:grpSp>
                  <p:nvGrpSpPr>
                    <p:cNvPr id="1028" name="Group 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288" y="1248"/>
                      <a:ext cx="1023" cy="351"/>
                      <a:chOff x="6288" y="1248"/>
                      <a:chExt cx="1023" cy="351"/>
                    </a:xfrm>
                  </p:grpSpPr>
                  <p:grpSp>
                    <p:nvGrpSpPr>
                      <p:cNvPr id="1150" name="Group 3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597" y="1248"/>
                        <a:ext cx="130" cy="19"/>
                        <a:chOff x="6597" y="1248"/>
                        <a:chExt cx="130" cy="19"/>
                      </a:xfrm>
                    </p:grpSpPr>
                    <p:grpSp>
                      <p:nvGrpSpPr>
                        <p:cNvPr id="1199" name="Group 3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707" y="1250"/>
                          <a:ext cx="20" cy="17"/>
                          <a:chOff x="6707" y="1250"/>
                          <a:chExt cx="20" cy="17"/>
                        </a:xfrm>
                      </p:grpSpPr>
                      <p:sp>
                        <p:nvSpPr>
                          <p:cNvPr id="1203" name="Freeform 3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707" y="1250"/>
                            <a:ext cx="20" cy="17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68"/>
                              </a:cxn>
                              <a:cxn ang="0">
                                <a:pos x="0" y="0"/>
                              </a:cxn>
                              <a:cxn ang="0">
                                <a:pos x="57" y="0"/>
                              </a:cxn>
                              <a:cxn ang="0">
                                <a:pos x="82" y="85"/>
                              </a:cxn>
                              <a:cxn ang="0">
                                <a:pos x="0" y="68"/>
                              </a:cxn>
                            </a:cxnLst>
                            <a:rect l="0" t="0" r="r" b="b"/>
                            <a:pathLst>
                              <a:path w="82" h="85">
                                <a:moveTo>
                                  <a:pt x="0" y="68"/>
                                </a:moveTo>
                                <a:lnTo>
                                  <a:pt x="0" y="0"/>
                                </a:lnTo>
                                <a:lnTo>
                                  <a:pt x="57" y="0"/>
                                </a:lnTo>
                                <a:lnTo>
                                  <a:pt x="82" y="85"/>
                                </a:lnTo>
                                <a:lnTo>
                                  <a:pt x="0" y="6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lIns="149951" tIns="74974" rIns="149951" bIns="74974">
                            <a:sp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204" name="Freeform 3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707" y="1250"/>
                            <a:ext cx="7" cy="1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68"/>
                              </a:cxn>
                              <a:cxn ang="0">
                                <a:pos x="0" y="0"/>
                              </a:cxn>
                              <a:cxn ang="0">
                                <a:pos x="29" y="0"/>
                              </a:cxn>
                              <a:cxn ang="0">
                                <a:pos x="29" y="76"/>
                              </a:cxn>
                              <a:cxn ang="0">
                                <a:pos x="0" y="68"/>
                              </a:cxn>
                            </a:cxnLst>
                            <a:rect l="0" t="0" r="r" b="b"/>
                            <a:pathLst>
                              <a:path w="29" h="76">
                                <a:moveTo>
                                  <a:pt x="0" y="68"/>
                                </a:moveTo>
                                <a:lnTo>
                                  <a:pt x="0" y="0"/>
                                </a:lnTo>
                                <a:lnTo>
                                  <a:pt x="29" y="0"/>
                                </a:lnTo>
                                <a:lnTo>
                                  <a:pt x="29" y="76"/>
                                </a:lnTo>
                                <a:lnTo>
                                  <a:pt x="0" y="6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8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lIns="149951" tIns="74974" rIns="149951" bIns="74974">
                            <a:sp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grpSp>
                      <p:nvGrpSpPr>
                        <p:cNvPr id="1200" name="Group 3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597" y="1248"/>
                          <a:ext cx="20" cy="13"/>
                          <a:chOff x="6597" y="1248"/>
                          <a:chExt cx="20" cy="13"/>
                        </a:xfrm>
                      </p:grpSpPr>
                      <p:sp>
                        <p:nvSpPr>
                          <p:cNvPr id="1201" name="Freeform 3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597" y="1248"/>
                            <a:ext cx="20" cy="13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77" y="61"/>
                              </a:cxn>
                              <a:cxn ang="0">
                                <a:pos x="53" y="0"/>
                              </a:cxn>
                              <a:cxn ang="0">
                                <a:pos x="0" y="0"/>
                              </a:cxn>
                              <a:cxn ang="0">
                                <a:pos x="0" y="67"/>
                              </a:cxn>
                              <a:cxn ang="0">
                                <a:pos x="77" y="61"/>
                              </a:cxn>
                            </a:cxnLst>
                            <a:rect l="0" t="0" r="r" b="b"/>
                            <a:pathLst>
                              <a:path w="77" h="67">
                                <a:moveTo>
                                  <a:pt x="77" y="61"/>
                                </a:moveTo>
                                <a:lnTo>
                                  <a:pt x="53" y="0"/>
                                </a:lnTo>
                                <a:lnTo>
                                  <a:pt x="0" y="0"/>
                                </a:lnTo>
                                <a:lnTo>
                                  <a:pt x="0" y="67"/>
                                </a:lnTo>
                                <a:lnTo>
                                  <a:pt x="77" y="6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lIns="149951" tIns="74974" rIns="149951" bIns="74974">
                            <a:sp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202" name="Freeform 3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597" y="1248"/>
                            <a:ext cx="7" cy="13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7" y="66"/>
                              </a:cxn>
                              <a:cxn ang="0">
                                <a:pos x="27" y="0"/>
                              </a:cxn>
                              <a:cxn ang="0">
                                <a:pos x="0" y="0"/>
                              </a:cxn>
                              <a:cxn ang="0">
                                <a:pos x="0" y="67"/>
                              </a:cxn>
                              <a:cxn ang="0">
                                <a:pos x="27" y="66"/>
                              </a:cxn>
                            </a:cxnLst>
                            <a:rect l="0" t="0" r="r" b="b"/>
                            <a:pathLst>
                              <a:path w="27" h="67">
                                <a:moveTo>
                                  <a:pt x="27" y="66"/>
                                </a:moveTo>
                                <a:lnTo>
                                  <a:pt x="27" y="0"/>
                                </a:lnTo>
                                <a:lnTo>
                                  <a:pt x="0" y="0"/>
                                </a:lnTo>
                                <a:lnTo>
                                  <a:pt x="0" y="67"/>
                                </a:lnTo>
                                <a:lnTo>
                                  <a:pt x="27" y="6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8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lIns="149951" tIns="74974" rIns="149951" bIns="74974">
                            <a:sp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  <p:grpSp>
                    <p:nvGrpSpPr>
                      <p:cNvPr id="1151" name="Group 4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288" y="1269"/>
                        <a:ext cx="1023" cy="330"/>
                        <a:chOff x="6288" y="1269"/>
                        <a:chExt cx="1023" cy="330"/>
                      </a:xfrm>
                    </p:grpSpPr>
                    <p:grpSp>
                      <p:nvGrpSpPr>
                        <p:cNvPr id="1152" name="Group 4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288" y="1353"/>
                          <a:ext cx="1023" cy="246"/>
                          <a:chOff x="6288" y="1353"/>
                          <a:chExt cx="1023" cy="246"/>
                        </a:xfrm>
                      </p:grpSpPr>
                      <p:grpSp>
                        <p:nvGrpSpPr>
                          <p:cNvPr id="1168" name="Group 4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288" y="1394"/>
                            <a:ext cx="1023" cy="205"/>
                            <a:chOff x="6288" y="1394"/>
                            <a:chExt cx="1023" cy="205"/>
                          </a:xfrm>
                        </p:grpSpPr>
                        <p:grpSp>
                          <p:nvGrpSpPr>
                            <p:cNvPr id="1187" name="Group 4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288" y="1484"/>
                              <a:ext cx="1021" cy="115"/>
                              <a:chOff x="6288" y="1484"/>
                              <a:chExt cx="1021" cy="115"/>
                            </a:xfrm>
                          </p:grpSpPr>
                          <p:sp>
                            <p:nvSpPr>
                              <p:cNvPr id="1191" name="Freeform 4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6288" y="1484"/>
                                <a:ext cx="1021" cy="115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4085" y="0"/>
                                  </a:cxn>
                                  <a:cxn ang="0">
                                    <a:pos x="4074" y="42"/>
                                  </a:cxn>
                                  <a:cxn ang="0">
                                    <a:pos x="4080" y="51"/>
                                  </a:cxn>
                                  <a:cxn ang="0">
                                    <a:pos x="4082" y="67"/>
                                  </a:cxn>
                                  <a:cxn ang="0">
                                    <a:pos x="4080" y="77"/>
                                  </a:cxn>
                                  <a:cxn ang="0">
                                    <a:pos x="4072" y="87"/>
                                  </a:cxn>
                                  <a:cxn ang="0">
                                    <a:pos x="2024" y="446"/>
                                  </a:cxn>
                                  <a:cxn ang="0">
                                    <a:pos x="1145" y="557"/>
                                  </a:cxn>
                                  <a:cxn ang="0">
                                    <a:pos x="269" y="576"/>
                                  </a:cxn>
                                  <a:cxn ang="0">
                                    <a:pos x="229" y="538"/>
                                  </a:cxn>
                                  <a:cxn ang="0">
                                    <a:pos x="190" y="486"/>
                                  </a:cxn>
                                  <a:cxn ang="0">
                                    <a:pos x="190" y="320"/>
                                  </a:cxn>
                                  <a:cxn ang="0">
                                    <a:pos x="127" y="320"/>
                                  </a:cxn>
                                  <a:cxn ang="0">
                                    <a:pos x="127" y="380"/>
                                  </a:cxn>
                                  <a:cxn ang="0">
                                    <a:pos x="17" y="379"/>
                                  </a:cxn>
                                  <a:cxn ang="0">
                                    <a:pos x="7" y="375"/>
                                  </a:cxn>
                                  <a:cxn ang="0">
                                    <a:pos x="0" y="365"/>
                                  </a:cxn>
                                  <a:cxn ang="0">
                                    <a:pos x="0" y="351"/>
                                  </a:cxn>
                                  <a:cxn ang="0">
                                    <a:pos x="0" y="239"/>
                                  </a:cxn>
                                  <a:cxn ang="0">
                                    <a:pos x="4085" y="0"/>
                                  </a:cxn>
                                </a:cxnLst>
                                <a:rect l="0" t="0" r="r" b="b"/>
                                <a:pathLst>
                                  <a:path w="4085" h="576">
                                    <a:moveTo>
                                      <a:pt x="4085" y="0"/>
                                    </a:moveTo>
                                    <a:lnTo>
                                      <a:pt x="4074" y="42"/>
                                    </a:lnTo>
                                    <a:lnTo>
                                      <a:pt x="4080" y="51"/>
                                    </a:lnTo>
                                    <a:lnTo>
                                      <a:pt x="4082" y="67"/>
                                    </a:lnTo>
                                    <a:lnTo>
                                      <a:pt x="4080" y="77"/>
                                    </a:lnTo>
                                    <a:lnTo>
                                      <a:pt x="4072" y="87"/>
                                    </a:lnTo>
                                    <a:lnTo>
                                      <a:pt x="2024" y="446"/>
                                    </a:lnTo>
                                    <a:lnTo>
                                      <a:pt x="1145" y="557"/>
                                    </a:lnTo>
                                    <a:lnTo>
                                      <a:pt x="269" y="576"/>
                                    </a:lnTo>
                                    <a:lnTo>
                                      <a:pt x="229" y="538"/>
                                    </a:lnTo>
                                    <a:lnTo>
                                      <a:pt x="190" y="486"/>
                                    </a:lnTo>
                                    <a:lnTo>
                                      <a:pt x="190" y="320"/>
                                    </a:lnTo>
                                    <a:lnTo>
                                      <a:pt x="127" y="320"/>
                                    </a:lnTo>
                                    <a:lnTo>
                                      <a:pt x="127" y="380"/>
                                    </a:lnTo>
                                    <a:lnTo>
                                      <a:pt x="17" y="379"/>
                                    </a:lnTo>
                                    <a:lnTo>
                                      <a:pt x="7" y="375"/>
                                    </a:lnTo>
                                    <a:lnTo>
                                      <a:pt x="0" y="365"/>
                                    </a:lnTo>
                                    <a:lnTo>
                                      <a:pt x="0" y="351"/>
                                    </a:lnTo>
                                    <a:lnTo>
                                      <a:pt x="0" y="239"/>
                                    </a:lnTo>
                                    <a:lnTo>
                                      <a:pt x="4085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3F3F3F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grpSp>
                            <p:nvGrpSpPr>
                              <p:cNvPr id="1192" name="Group 45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6576" y="1499"/>
                                <a:ext cx="725" cy="82"/>
                                <a:chOff x="6576" y="1499"/>
                                <a:chExt cx="725" cy="82"/>
                              </a:xfrm>
                            </p:grpSpPr>
                            <p:sp>
                              <p:nvSpPr>
                                <p:cNvPr id="1193" name="Freeform 46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6576" y="1499"/>
                                  <a:ext cx="725" cy="82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2899" y="0"/>
                                    </a:cxn>
                                    <a:cxn ang="0">
                                      <a:pos x="1655" y="186"/>
                                    </a:cxn>
                                    <a:cxn ang="0">
                                      <a:pos x="1655" y="90"/>
                                    </a:cxn>
                                    <a:cxn ang="0">
                                      <a:pos x="505" y="186"/>
                                    </a:cxn>
                                    <a:cxn ang="0">
                                      <a:pos x="505" y="353"/>
                                    </a:cxn>
                                    <a:cxn ang="0">
                                      <a:pos x="0" y="406"/>
                                    </a:cxn>
                                  </a:cxnLst>
                                  <a:rect l="0" t="0" r="r" b="b"/>
                                  <a:pathLst>
                                    <a:path w="2899" h="406">
                                      <a:moveTo>
                                        <a:pt x="2899" y="0"/>
                                      </a:moveTo>
                                      <a:lnTo>
                                        <a:pt x="1655" y="186"/>
                                      </a:lnTo>
                                      <a:lnTo>
                                        <a:pt x="1655" y="90"/>
                                      </a:lnTo>
                                      <a:lnTo>
                                        <a:pt x="505" y="186"/>
                                      </a:lnTo>
                                      <a:lnTo>
                                        <a:pt x="505" y="353"/>
                                      </a:lnTo>
                                      <a:lnTo>
                                        <a:pt x="0" y="406"/>
                                      </a:lnTo>
                                    </a:path>
                                  </a:pathLst>
                                </a:custGeom>
                                <a:noFill/>
                                <a:ln w="4763">
                                  <a:solidFill>
                                    <a:srgbClr val="5F5F5F"/>
                                  </a:solidFill>
                                  <a:prstDash val="solid"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lIns="149951" tIns="74974" rIns="149951" bIns="74974">
                                  <a:spAutoFit/>
                                </a:bodyPr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grpSp>
                              <p:nvGrpSpPr>
                                <p:cNvPr id="1194" name="Group 47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6727" y="1522"/>
                                  <a:ext cx="245" cy="53"/>
                                  <a:chOff x="6727" y="1522"/>
                                  <a:chExt cx="245" cy="53"/>
                                </a:xfrm>
                              </p:grpSpPr>
                              <p:sp>
                                <p:nvSpPr>
                                  <p:cNvPr id="1195" name="Oval 48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6727" y="1535"/>
                                    <a:ext cx="63" cy="40"/>
                                  </a:xfrm>
                                  <a:prstGeom prst="ellipse">
                                    <a:avLst/>
                                  </a:prstGeom>
                                  <a:noFill/>
                                  <a:ln w="4763">
                                    <a:solidFill>
                                      <a:srgbClr val="5F5F5F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lIns="149951" tIns="74974" rIns="149951" bIns="74974">
                                    <a:spAutoFit/>
                                  </a:bodyPr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sp>
                                <p:nvSpPr>
                                  <p:cNvPr id="1196" name="Oval 49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6870" y="1526"/>
                                    <a:ext cx="49" cy="31"/>
                                  </a:xfrm>
                                  <a:prstGeom prst="ellipse">
                                    <a:avLst/>
                                  </a:prstGeom>
                                  <a:noFill/>
                                  <a:ln w="4763">
                                    <a:solidFill>
                                      <a:srgbClr val="5F5F5F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lIns="149951" tIns="74974" rIns="149951" bIns="74974">
                                    <a:spAutoFit/>
                                  </a:bodyPr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sp>
                                <p:nvSpPr>
                                  <p:cNvPr id="1197" name="Oval 50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6801" y="1530"/>
                                    <a:ext cx="57" cy="37"/>
                                  </a:xfrm>
                                  <a:prstGeom prst="ellipse">
                                    <a:avLst/>
                                  </a:prstGeom>
                                  <a:noFill/>
                                  <a:ln w="4763">
                                    <a:solidFill>
                                      <a:srgbClr val="5F5F5F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lIns="149951" tIns="74974" rIns="149951" bIns="74974">
                                    <a:spAutoFit/>
                                  </a:bodyPr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sp>
                                <p:nvSpPr>
                                  <p:cNvPr id="1198" name="Oval 51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6931" y="1522"/>
                                    <a:ext cx="41" cy="27"/>
                                  </a:xfrm>
                                  <a:prstGeom prst="ellipse">
                                    <a:avLst/>
                                  </a:prstGeom>
                                  <a:noFill/>
                                  <a:ln w="4763">
                                    <a:solidFill>
                                      <a:srgbClr val="5F5F5F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lIns="149951" tIns="74974" rIns="149951" bIns="74974">
                                    <a:spAutoFit/>
                                  </a:bodyPr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</p:grpSp>
                          </p:grpSp>
                        </p:grpSp>
                        <p:grpSp>
                          <p:nvGrpSpPr>
                            <p:cNvPr id="1188" name="Group 5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289" y="1394"/>
                              <a:ext cx="1022" cy="144"/>
                              <a:chOff x="6289" y="1394"/>
                              <a:chExt cx="1022" cy="144"/>
                            </a:xfrm>
                          </p:grpSpPr>
                          <p:sp>
                            <p:nvSpPr>
                              <p:cNvPr id="1189" name="Freeform 5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6624" y="1394"/>
                                <a:ext cx="687" cy="138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3564" y="671"/>
                                  </a:cxn>
                                  <a:cxn ang="0">
                                    <a:pos x="4061" y="874"/>
                                  </a:cxn>
                                  <a:cxn ang="0">
                                    <a:pos x="4073" y="896"/>
                                  </a:cxn>
                                  <a:cxn ang="0">
                                    <a:pos x="4075" y="1040"/>
                                  </a:cxn>
                                  <a:cxn ang="0">
                                    <a:pos x="4087" y="1091"/>
                                  </a:cxn>
                                  <a:cxn ang="0">
                                    <a:pos x="4087" y="1111"/>
                                  </a:cxn>
                                  <a:cxn ang="0">
                                    <a:pos x="5" y="1371"/>
                                  </a:cxn>
                                  <a:cxn ang="0">
                                    <a:pos x="74" y="917"/>
                                  </a:cxn>
                                  <a:cxn ang="0">
                                    <a:pos x="122" y="862"/>
                                  </a:cxn>
                                  <a:cxn ang="0">
                                    <a:pos x="143" y="794"/>
                                  </a:cxn>
                                  <a:cxn ang="0">
                                    <a:pos x="274" y="606"/>
                                  </a:cxn>
                                  <a:cxn ang="0">
                                    <a:pos x="768" y="527"/>
                                  </a:cxn>
                                  <a:cxn ang="0">
                                    <a:pos x="1785" y="554"/>
                                  </a:cxn>
                                  <a:cxn ang="0">
                                    <a:pos x="2096" y="397"/>
                                  </a:cxn>
                                  <a:cxn ang="0">
                                    <a:pos x="2088" y="309"/>
                                  </a:cxn>
                                  <a:cxn ang="0">
                                    <a:pos x="1765" y="229"/>
                                  </a:cxn>
                                  <a:cxn ang="0">
                                    <a:pos x="1137" y="218"/>
                                  </a:cxn>
                                  <a:cxn ang="0">
                                    <a:pos x="627" y="284"/>
                                  </a:cxn>
                                  <a:cxn ang="0">
                                    <a:pos x="641" y="244"/>
                                  </a:cxn>
                                  <a:cxn ang="0">
                                    <a:pos x="780" y="184"/>
                                  </a:cxn>
                                  <a:cxn ang="0">
                                    <a:pos x="796" y="137"/>
                                  </a:cxn>
                                  <a:cxn ang="0">
                                    <a:pos x="843" y="110"/>
                                  </a:cxn>
                                  <a:cxn ang="0">
                                    <a:pos x="931" y="71"/>
                                  </a:cxn>
                                  <a:cxn ang="0">
                                    <a:pos x="944" y="34"/>
                                  </a:cxn>
                                  <a:cxn ang="0">
                                    <a:pos x="969" y="27"/>
                                  </a:cxn>
                                  <a:cxn ang="0">
                                    <a:pos x="1268" y="3"/>
                                  </a:cxn>
                                  <a:cxn ang="0">
                                    <a:pos x="1556" y="7"/>
                                  </a:cxn>
                                  <a:cxn ang="0">
                                    <a:pos x="1973" y="80"/>
                                  </a:cxn>
                                  <a:cxn ang="0">
                                    <a:pos x="2111" y="80"/>
                                  </a:cxn>
                                  <a:cxn ang="0">
                                    <a:pos x="2803" y="297"/>
                                  </a:cxn>
                                  <a:cxn ang="0">
                                    <a:pos x="2931" y="352"/>
                                  </a:cxn>
                                  <a:cxn ang="0">
                                    <a:pos x="2966" y="384"/>
                                  </a:cxn>
                                </a:cxnLst>
                                <a:rect l="0" t="0" r="r" b="b"/>
                                <a:pathLst>
                                  <a:path w="4087" h="1371">
                                    <a:moveTo>
                                      <a:pt x="3068" y="496"/>
                                    </a:moveTo>
                                    <a:lnTo>
                                      <a:pt x="3564" y="671"/>
                                    </a:lnTo>
                                    <a:lnTo>
                                      <a:pt x="4052" y="869"/>
                                    </a:lnTo>
                                    <a:lnTo>
                                      <a:pt x="4061" y="874"/>
                                    </a:lnTo>
                                    <a:lnTo>
                                      <a:pt x="4067" y="883"/>
                                    </a:lnTo>
                                    <a:lnTo>
                                      <a:pt x="4073" y="896"/>
                                    </a:lnTo>
                                    <a:lnTo>
                                      <a:pt x="4075" y="909"/>
                                    </a:lnTo>
                                    <a:lnTo>
                                      <a:pt x="4075" y="1040"/>
                                    </a:lnTo>
                                    <a:lnTo>
                                      <a:pt x="4087" y="1054"/>
                                    </a:lnTo>
                                    <a:lnTo>
                                      <a:pt x="4087" y="1091"/>
                                    </a:lnTo>
                                    <a:lnTo>
                                      <a:pt x="4082" y="1101"/>
                                    </a:lnTo>
                                    <a:lnTo>
                                      <a:pt x="4087" y="1111"/>
                                    </a:lnTo>
                                    <a:lnTo>
                                      <a:pt x="4077" y="1145"/>
                                    </a:lnTo>
                                    <a:lnTo>
                                      <a:pt x="5" y="1371"/>
                                    </a:lnTo>
                                    <a:lnTo>
                                      <a:pt x="0" y="1012"/>
                                    </a:lnTo>
                                    <a:lnTo>
                                      <a:pt x="74" y="917"/>
                                    </a:lnTo>
                                    <a:lnTo>
                                      <a:pt x="80" y="915"/>
                                    </a:lnTo>
                                    <a:lnTo>
                                      <a:pt x="122" y="862"/>
                                    </a:lnTo>
                                    <a:lnTo>
                                      <a:pt x="121" y="843"/>
                                    </a:lnTo>
                                    <a:lnTo>
                                      <a:pt x="143" y="794"/>
                                    </a:lnTo>
                                    <a:lnTo>
                                      <a:pt x="217" y="691"/>
                                    </a:lnTo>
                                    <a:lnTo>
                                      <a:pt x="274" y="606"/>
                                    </a:lnTo>
                                    <a:lnTo>
                                      <a:pt x="281" y="584"/>
                                    </a:lnTo>
                                    <a:lnTo>
                                      <a:pt x="768" y="527"/>
                                    </a:lnTo>
                                    <a:lnTo>
                                      <a:pt x="1442" y="527"/>
                                    </a:lnTo>
                                    <a:lnTo>
                                      <a:pt x="1785" y="554"/>
                                    </a:lnTo>
                                    <a:lnTo>
                                      <a:pt x="2096" y="590"/>
                                    </a:lnTo>
                                    <a:lnTo>
                                      <a:pt x="2096" y="397"/>
                                    </a:lnTo>
                                    <a:lnTo>
                                      <a:pt x="2086" y="390"/>
                                    </a:lnTo>
                                    <a:lnTo>
                                      <a:pt x="2088" y="309"/>
                                    </a:lnTo>
                                    <a:lnTo>
                                      <a:pt x="1935" y="266"/>
                                    </a:lnTo>
                                    <a:lnTo>
                                      <a:pt x="1765" y="229"/>
                                    </a:lnTo>
                                    <a:lnTo>
                                      <a:pt x="1540" y="218"/>
                                    </a:lnTo>
                                    <a:lnTo>
                                      <a:pt x="1137" y="218"/>
                                    </a:lnTo>
                                    <a:lnTo>
                                      <a:pt x="966" y="219"/>
                                    </a:lnTo>
                                    <a:lnTo>
                                      <a:pt x="627" y="284"/>
                                    </a:lnTo>
                                    <a:lnTo>
                                      <a:pt x="633" y="253"/>
                                    </a:lnTo>
                                    <a:lnTo>
                                      <a:pt x="641" y="244"/>
                                    </a:lnTo>
                                    <a:lnTo>
                                      <a:pt x="652" y="236"/>
                                    </a:lnTo>
                                    <a:lnTo>
                                      <a:pt x="780" y="184"/>
                                    </a:lnTo>
                                    <a:lnTo>
                                      <a:pt x="788" y="146"/>
                                    </a:lnTo>
                                    <a:lnTo>
                                      <a:pt x="796" y="137"/>
                                    </a:lnTo>
                                    <a:lnTo>
                                      <a:pt x="808" y="130"/>
                                    </a:lnTo>
                                    <a:lnTo>
                                      <a:pt x="843" y="110"/>
                                    </a:lnTo>
                                    <a:lnTo>
                                      <a:pt x="887" y="92"/>
                                    </a:lnTo>
                                    <a:lnTo>
                                      <a:pt x="931" y="71"/>
                                    </a:lnTo>
                                    <a:lnTo>
                                      <a:pt x="939" y="41"/>
                                    </a:lnTo>
                                    <a:lnTo>
                                      <a:pt x="944" y="34"/>
                                    </a:lnTo>
                                    <a:lnTo>
                                      <a:pt x="955" y="30"/>
                                    </a:lnTo>
                                    <a:lnTo>
                                      <a:pt x="969" y="27"/>
                                    </a:lnTo>
                                    <a:lnTo>
                                      <a:pt x="987" y="23"/>
                                    </a:lnTo>
                                    <a:lnTo>
                                      <a:pt x="1268" y="3"/>
                                    </a:lnTo>
                                    <a:lnTo>
                                      <a:pt x="1422" y="0"/>
                                    </a:lnTo>
                                    <a:lnTo>
                                      <a:pt x="1556" y="7"/>
                                    </a:lnTo>
                                    <a:lnTo>
                                      <a:pt x="1807" y="43"/>
                                    </a:lnTo>
                                    <a:lnTo>
                                      <a:pt x="1973" y="80"/>
                                    </a:lnTo>
                                    <a:lnTo>
                                      <a:pt x="2024" y="93"/>
                                    </a:lnTo>
                                    <a:lnTo>
                                      <a:pt x="2111" y="80"/>
                                    </a:lnTo>
                                    <a:lnTo>
                                      <a:pt x="2174" y="79"/>
                                    </a:lnTo>
                                    <a:lnTo>
                                      <a:pt x="2803" y="297"/>
                                    </a:lnTo>
                                    <a:lnTo>
                                      <a:pt x="2912" y="341"/>
                                    </a:lnTo>
                                    <a:lnTo>
                                      <a:pt x="2931" y="352"/>
                                    </a:lnTo>
                                    <a:lnTo>
                                      <a:pt x="2948" y="364"/>
                                    </a:lnTo>
                                    <a:lnTo>
                                      <a:pt x="2966" y="384"/>
                                    </a:lnTo>
                                    <a:lnTo>
                                      <a:pt x="3068" y="496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C0C0C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squar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190" name="Freeform 5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6289" y="1479"/>
                                <a:ext cx="1022" cy="59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4087" y="6"/>
                                  </a:cxn>
                                  <a:cxn ang="0">
                                    <a:pos x="2096" y="7"/>
                                  </a:cxn>
                                  <a:cxn ang="0">
                                    <a:pos x="1946" y="0"/>
                                  </a:cxn>
                                  <a:cxn ang="0">
                                    <a:pos x="1071" y="7"/>
                                  </a:cxn>
                                  <a:cxn ang="0">
                                    <a:pos x="0" y="34"/>
                                  </a:cxn>
                                  <a:cxn ang="0">
                                    <a:pos x="1" y="296"/>
                                  </a:cxn>
                                  <a:cxn ang="0">
                                    <a:pos x="1189" y="271"/>
                                  </a:cxn>
                                  <a:cxn ang="0">
                                    <a:pos x="2127" y="200"/>
                                  </a:cxn>
                                  <a:cxn ang="0">
                                    <a:pos x="2234" y="191"/>
                                  </a:cxn>
                                  <a:cxn ang="0">
                                    <a:pos x="2232" y="143"/>
                                  </a:cxn>
                                  <a:cxn ang="0">
                                    <a:pos x="2336" y="136"/>
                                  </a:cxn>
                                  <a:cxn ang="0">
                                    <a:pos x="2335" y="185"/>
                                  </a:cxn>
                                  <a:cxn ang="0">
                                    <a:pos x="4078" y="42"/>
                                  </a:cxn>
                                  <a:cxn ang="0">
                                    <a:pos x="4087" y="6"/>
                                  </a:cxn>
                                </a:cxnLst>
                                <a:rect l="0" t="0" r="r" b="b"/>
                                <a:pathLst>
                                  <a:path w="4087" h="296">
                                    <a:moveTo>
                                      <a:pt x="4087" y="6"/>
                                    </a:moveTo>
                                    <a:lnTo>
                                      <a:pt x="2096" y="7"/>
                                    </a:lnTo>
                                    <a:lnTo>
                                      <a:pt x="1946" y="0"/>
                                    </a:lnTo>
                                    <a:lnTo>
                                      <a:pt x="1071" y="7"/>
                                    </a:lnTo>
                                    <a:lnTo>
                                      <a:pt x="0" y="34"/>
                                    </a:lnTo>
                                    <a:lnTo>
                                      <a:pt x="1" y="296"/>
                                    </a:lnTo>
                                    <a:lnTo>
                                      <a:pt x="1189" y="271"/>
                                    </a:lnTo>
                                    <a:lnTo>
                                      <a:pt x="2127" y="200"/>
                                    </a:lnTo>
                                    <a:lnTo>
                                      <a:pt x="2234" y="191"/>
                                    </a:lnTo>
                                    <a:lnTo>
                                      <a:pt x="2232" y="143"/>
                                    </a:lnTo>
                                    <a:lnTo>
                                      <a:pt x="2336" y="136"/>
                                    </a:lnTo>
                                    <a:lnTo>
                                      <a:pt x="2335" y="185"/>
                                    </a:lnTo>
                                    <a:lnTo>
                                      <a:pt x="4078" y="42"/>
                                    </a:lnTo>
                                    <a:lnTo>
                                      <a:pt x="4087" y="6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80808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169" name="Group 5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289" y="1353"/>
                            <a:ext cx="618" cy="186"/>
                            <a:chOff x="6289" y="1353"/>
                            <a:chExt cx="618" cy="186"/>
                          </a:xfrm>
                        </p:grpSpPr>
                        <p:grpSp>
                          <p:nvGrpSpPr>
                            <p:cNvPr id="1170" name="Group 5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289" y="1459"/>
                              <a:ext cx="109" cy="79"/>
                              <a:chOff x="6289" y="1459"/>
                              <a:chExt cx="109" cy="79"/>
                            </a:xfrm>
                          </p:grpSpPr>
                          <p:sp>
                            <p:nvSpPr>
                              <p:cNvPr id="1185" name="Freeform 5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6289" y="1459"/>
                                <a:ext cx="109" cy="45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434" y="0"/>
                                  </a:cxn>
                                  <a:cxn ang="0">
                                    <a:pos x="0" y="13"/>
                                  </a:cxn>
                                  <a:cxn ang="0">
                                    <a:pos x="1" y="225"/>
                                  </a:cxn>
                                  <a:cxn ang="0">
                                    <a:pos x="434" y="226"/>
                                  </a:cxn>
                                  <a:cxn ang="0">
                                    <a:pos x="434" y="0"/>
                                  </a:cxn>
                                </a:cxnLst>
                                <a:rect l="0" t="0" r="r" b="b"/>
                                <a:pathLst>
                                  <a:path w="434" h="226">
                                    <a:moveTo>
                                      <a:pt x="434" y="0"/>
                                    </a:moveTo>
                                    <a:lnTo>
                                      <a:pt x="0" y="13"/>
                                    </a:lnTo>
                                    <a:lnTo>
                                      <a:pt x="1" y="225"/>
                                    </a:lnTo>
                                    <a:lnTo>
                                      <a:pt x="434" y="226"/>
                                    </a:lnTo>
                                    <a:lnTo>
                                      <a:pt x="434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9F9F9F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186" name="Freeform 5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6289" y="1483"/>
                                <a:ext cx="109" cy="55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434" y="0"/>
                                  </a:cxn>
                                  <a:cxn ang="0">
                                    <a:pos x="0" y="12"/>
                                  </a:cxn>
                                  <a:cxn ang="0">
                                    <a:pos x="1" y="274"/>
                                  </a:cxn>
                                  <a:cxn ang="0">
                                    <a:pos x="434" y="265"/>
                                  </a:cxn>
                                  <a:cxn ang="0">
                                    <a:pos x="434" y="0"/>
                                  </a:cxn>
                                </a:cxnLst>
                                <a:rect l="0" t="0" r="r" b="b"/>
                                <a:pathLst>
                                  <a:path w="434" h="274">
                                    <a:moveTo>
                                      <a:pt x="434" y="0"/>
                                    </a:moveTo>
                                    <a:lnTo>
                                      <a:pt x="0" y="12"/>
                                    </a:lnTo>
                                    <a:lnTo>
                                      <a:pt x="1" y="274"/>
                                    </a:lnTo>
                                    <a:lnTo>
                                      <a:pt x="434" y="265"/>
                                    </a:lnTo>
                                    <a:lnTo>
                                      <a:pt x="434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</p:grpSp>
                        <p:grpSp>
                          <p:nvGrpSpPr>
                            <p:cNvPr id="1171" name="Group 5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289" y="1353"/>
                              <a:ext cx="618" cy="123"/>
                              <a:chOff x="6289" y="1353"/>
                              <a:chExt cx="618" cy="123"/>
                            </a:xfrm>
                          </p:grpSpPr>
                          <p:sp>
                            <p:nvSpPr>
                              <p:cNvPr id="1183" name="Freeform 6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6289" y="1428"/>
                                <a:ext cx="121" cy="32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22" y="8"/>
                                  </a:cxn>
                                  <a:cxn ang="0">
                                    <a:pos x="485" y="0"/>
                                  </a:cxn>
                                  <a:cxn ang="0">
                                    <a:pos x="439" y="143"/>
                                  </a:cxn>
                                  <a:cxn ang="0">
                                    <a:pos x="0" y="158"/>
                                  </a:cxn>
                                  <a:cxn ang="0">
                                    <a:pos x="75" y="61"/>
                                  </a:cxn>
                                  <a:cxn ang="0">
                                    <a:pos x="81" y="59"/>
                                  </a:cxn>
                                  <a:cxn ang="0">
                                    <a:pos x="122" y="8"/>
                                  </a:cxn>
                                </a:cxnLst>
                                <a:rect l="0" t="0" r="r" b="b"/>
                                <a:pathLst>
                                  <a:path w="485" h="158">
                                    <a:moveTo>
                                      <a:pt x="122" y="8"/>
                                    </a:moveTo>
                                    <a:lnTo>
                                      <a:pt x="485" y="0"/>
                                    </a:lnTo>
                                    <a:lnTo>
                                      <a:pt x="439" y="143"/>
                                    </a:lnTo>
                                    <a:lnTo>
                                      <a:pt x="0" y="158"/>
                                    </a:lnTo>
                                    <a:lnTo>
                                      <a:pt x="75" y="61"/>
                                    </a:lnTo>
                                    <a:lnTo>
                                      <a:pt x="81" y="59"/>
                                    </a:lnTo>
                                    <a:lnTo>
                                      <a:pt x="122" y="8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80000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184" name="Freeform 6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6527" y="1353"/>
                                <a:ext cx="380" cy="123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42" y="28"/>
                                  </a:cxn>
                                  <a:cxn ang="0">
                                    <a:pos x="0" y="171"/>
                                  </a:cxn>
                                  <a:cxn ang="0">
                                    <a:pos x="815" y="159"/>
                                  </a:cxn>
                                  <a:cxn ang="0">
                                    <a:pos x="1046" y="159"/>
                                  </a:cxn>
                                  <a:cxn ang="0">
                                    <a:pos x="1311" y="166"/>
                                  </a:cxn>
                                  <a:cxn ang="0">
                                    <a:pos x="1901" y="198"/>
                                  </a:cxn>
                                  <a:cxn ang="0">
                                    <a:pos x="3648" y="262"/>
                                  </a:cxn>
                                  <a:cxn ang="0">
                                    <a:pos x="3648" y="225"/>
                                  </a:cxn>
                                  <a:cxn ang="0">
                                    <a:pos x="1806" y="60"/>
                                  </a:cxn>
                                  <a:cxn ang="0">
                                    <a:pos x="1303" y="13"/>
                                  </a:cxn>
                                  <a:cxn ang="0">
                                    <a:pos x="1042" y="0"/>
                                  </a:cxn>
                                  <a:cxn ang="0">
                                    <a:pos x="815" y="0"/>
                                  </a:cxn>
                                  <a:cxn ang="0">
                                    <a:pos x="42" y="28"/>
                                  </a:cxn>
                                </a:cxnLst>
                                <a:rect l="0" t="0" r="r" b="b"/>
                                <a:pathLst>
                                  <a:path w="3648" h="262">
                                    <a:moveTo>
                                      <a:pt x="42" y="28"/>
                                    </a:moveTo>
                                    <a:lnTo>
                                      <a:pt x="0" y="171"/>
                                    </a:lnTo>
                                    <a:lnTo>
                                      <a:pt x="815" y="159"/>
                                    </a:lnTo>
                                    <a:lnTo>
                                      <a:pt x="1046" y="159"/>
                                    </a:lnTo>
                                    <a:lnTo>
                                      <a:pt x="1311" y="166"/>
                                    </a:lnTo>
                                    <a:lnTo>
                                      <a:pt x="1901" y="198"/>
                                    </a:lnTo>
                                    <a:lnTo>
                                      <a:pt x="3648" y="262"/>
                                    </a:lnTo>
                                    <a:lnTo>
                                      <a:pt x="3648" y="225"/>
                                    </a:lnTo>
                                    <a:lnTo>
                                      <a:pt x="1806" y="60"/>
                                    </a:lnTo>
                                    <a:lnTo>
                                      <a:pt x="1303" y="13"/>
                                    </a:lnTo>
                                    <a:lnTo>
                                      <a:pt x="1042" y="0"/>
                                    </a:lnTo>
                                    <a:lnTo>
                                      <a:pt x="815" y="0"/>
                                    </a:lnTo>
                                    <a:lnTo>
                                      <a:pt x="42" y="28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000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squar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</p:grpSp>
                        <p:grpSp>
                          <p:nvGrpSpPr>
                            <p:cNvPr id="1172" name="Group 6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334" y="1494"/>
                              <a:ext cx="238" cy="45"/>
                              <a:chOff x="6334" y="1494"/>
                              <a:chExt cx="238" cy="45"/>
                            </a:xfrm>
                          </p:grpSpPr>
                          <p:grpSp>
                            <p:nvGrpSpPr>
                              <p:cNvPr id="1177" name="Group 63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6334" y="1496"/>
                                <a:ext cx="159" cy="43"/>
                                <a:chOff x="6334" y="1496"/>
                                <a:chExt cx="159" cy="43"/>
                              </a:xfrm>
                            </p:grpSpPr>
                            <p:sp>
                              <p:nvSpPr>
                                <p:cNvPr id="1181" name="Line 64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6492" y="1496"/>
                                  <a:ext cx="1" cy="41"/>
                                </a:xfrm>
                                <a:prstGeom prst="line">
                                  <a:avLst/>
                                </a:prstGeom>
                                <a:noFill/>
                                <a:ln w="4763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lIns="149951" tIns="74974" rIns="149951" bIns="74974">
                                  <a:spAutoFit/>
                                </a:bodyPr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1182" name="Line 65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6334" y="1498"/>
                                  <a:ext cx="1" cy="41"/>
                                </a:xfrm>
                                <a:prstGeom prst="line">
                                  <a:avLst/>
                                </a:prstGeom>
                                <a:noFill/>
                                <a:ln w="4763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lIns="149951" tIns="74974" rIns="149951" bIns="74974">
                                  <a:spAutoFit/>
                                </a:bodyPr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178" name="Group 66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6490" y="1494"/>
                                <a:ext cx="82" cy="43"/>
                                <a:chOff x="6490" y="1494"/>
                                <a:chExt cx="82" cy="43"/>
                              </a:xfrm>
                            </p:grpSpPr>
                            <p:sp>
                              <p:nvSpPr>
                                <p:cNvPr id="1179" name="Line 67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6490" y="1496"/>
                                  <a:ext cx="1" cy="41"/>
                                </a:xfrm>
                                <a:prstGeom prst="line">
                                  <a:avLst/>
                                </a:prstGeom>
                                <a:noFill/>
                                <a:ln w="4763">
                                  <a:solidFill>
                                    <a:srgbClr val="9F9F9F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lIns="149951" tIns="74974" rIns="149951" bIns="74974">
                                  <a:spAutoFit/>
                                </a:bodyPr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1180" name="Line 68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6571" y="1494"/>
                                  <a:ext cx="1" cy="41"/>
                                </a:xfrm>
                                <a:prstGeom prst="line">
                                  <a:avLst/>
                                </a:prstGeom>
                                <a:noFill/>
                                <a:ln w="4763">
                                  <a:solidFill>
                                    <a:srgbClr val="9F9F9F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lIns="149951" tIns="74974" rIns="149951" bIns="74974">
                                  <a:spAutoFit/>
                                </a:bodyPr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173" name="Group 6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289" y="1480"/>
                              <a:ext cx="527" cy="41"/>
                              <a:chOff x="6289" y="1480"/>
                              <a:chExt cx="527" cy="41"/>
                            </a:xfrm>
                          </p:grpSpPr>
                          <p:sp>
                            <p:nvSpPr>
                              <p:cNvPr id="1174" name="Freeform 7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6289" y="1486"/>
                                <a:ext cx="527" cy="13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2098" y="4"/>
                                  </a:cxn>
                                  <a:cxn ang="0">
                                    <a:pos x="1968" y="0"/>
                                  </a:cxn>
                                  <a:cxn ang="0">
                                    <a:pos x="1218" y="9"/>
                                  </a:cxn>
                                  <a:cxn ang="0">
                                    <a:pos x="435" y="23"/>
                                  </a:cxn>
                                  <a:cxn ang="0">
                                    <a:pos x="0" y="30"/>
                                  </a:cxn>
                                  <a:cxn ang="0">
                                    <a:pos x="0" y="62"/>
                                  </a:cxn>
                                  <a:cxn ang="0">
                                    <a:pos x="435" y="55"/>
                                  </a:cxn>
                                  <a:cxn ang="0">
                                    <a:pos x="1221" y="45"/>
                                  </a:cxn>
                                  <a:cxn ang="0">
                                    <a:pos x="1969" y="30"/>
                                  </a:cxn>
                                  <a:cxn ang="0">
                                    <a:pos x="2107" y="27"/>
                                  </a:cxn>
                                  <a:cxn ang="0">
                                    <a:pos x="2098" y="4"/>
                                  </a:cxn>
                                </a:cxnLst>
                                <a:rect l="0" t="0" r="r" b="b"/>
                                <a:pathLst>
                                  <a:path w="2107" h="62">
                                    <a:moveTo>
                                      <a:pt x="2098" y="4"/>
                                    </a:moveTo>
                                    <a:lnTo>
                                      <a:pt x="1968" y="0"/>
                                    </a:lnTo>
                                    <a:lnTo>
                                      <a:pt x="1218" y="9"/>
                                    </a:lnTo>
                                    <a:lnTo>
                                      <a:pt x="435" y="23"/>
                                    </a:lnTo>
                                    <a:lnTo>
                                      <a:pt x="0" y="30"/>
                                    </a:lnTo>
                                    <a:lnTo>
                                      <a:pt x="0" y="62"/>
                                    </a:lnTo>
                                    <a:lnTo>
                                      <a:pt x="435" y="55"/>
                                    </a:lnTo>
                                    <a:lnTo>
                                      <a:pt x="1221" y="45"/>
                                    </a:lnTo>
                                    <a:lnTo>
                                      <a:pt x="1969" y="30"/>
                                    </a:lnTo>
                                    <a:lnTo>
                                      <a:pt x="2107" y="27"/>
                                    </a:lnTo>
                                    <a:lnTo>
                                      <a:pt x="2098" y="4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9F9F9F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175" name="Freeform 7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6813" y="1480"/>
                                <a:ext cx="3" cy="39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0" y="0"/>
                                  </a:cxn>
                                  <a:cxn ang="0">
                                    <a:pos x="15" y="60"/>
                                  </a:cxn>
                                  <a:cxn ang="0">
                                    <a:pos x="15" y="192"/>
                                  </a:cxn>
                                </a:cxnLst>
                                <a:rect l="0" t="0" r="r" b="b"/>
                                <a:pathLst>
                                  <a:path w="15" h="192">
                                    <a:moveTo>
                                      <a:pt x="0" y="0"/>
                                    </a:moveTo>
                                    <a:lnTo>
                                      <a:pt x="15" y="60"/>
                                    </a:lnTo>
                                    <a:lnTo>
                                      <a:pt x="15" y="192"/>
                                    </a:lnTo>
                                  </a:path>
                                </a:pathLst>
                              </a:custGeom>
                              <a:noFill/>
                              <a:ln w="4763">
                                <a:solidFill>
                                  <a:srgbClr val="9F9F9F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176" name="Freeform 7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6784" y="1480"/>
                                <a:ext cx="2" cy="41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0" y="0"/>
                                  </a:cxn>
                                  <a:cxn ang="0">
                                    <a:pos x="8" y="36"/>
                                  </a:cxn>
                                  <a:cxn ang="0">
                                    <a:pos x="8" y="205"/>
                                  </a:cxn>
                                </a:cxnLst>
                                <a:rect l="0" t="0" r="r" b="b"/>
                                <a:pathLst>
                                  <a:path w="8" h="205">
                                    <a:moveTo>
                                      <a:pt x="0" y="0"/>
                                    </a:moveTo>
                                    <a:lnTo>
                                      <a:pt x="8" y="36"/>
                                    </a:lnTo>
                                    <a:lnTo>
                                      <a:pt x="8" y="205"/>
                                    </a:lnTo>
                                  </a:path>
                                </a:pathLst>
                              </a:custGeom>
                              <a:noFill/>
                              <a:ln w="4763">
                                <a:solidFill>
                                  <a:srgbClr val="5F5F5F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1153" name="Group 7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360" y="1269"/>
                          <a:ext cx="677" cy="107"/>
                          <a:chOff x="6360" y="1269"/>
                          <a:chExt cx="677" cy="107"/>
                        </a:xfrm>
                      </p:grpSpPr>
                      <p:grpSp>
                        <p:nvGrpSpPr>
                          <p:cNvPr id="1154" name="Group 7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360" y="1301"/>
                            <a:ext cx="453" cy="75"/>
                            <a:chOff x="6360" y="1301"/>
                            <a:chExt cx="453" cy="75"/>
                          </a:xfrm>
                        </p:grpSpPr>
                        <p:grpSp>
                          <p:nvGrpSpPr>
                            <p:cNvPr id="1158" name="Group 7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361" y="1301"/>
                              <a:ext cx="450" cy="73"/>
                              <a:chOff x="6361" y="1301"/>
                              <a:chExt cx="450" cy="73"/>
                            </a:xfrm>
                          </p:grpSpPr>
                          <p:sp>
                            <p:nvSpPr>
                              <p:cNvPr id="1160" name="Freeform 7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6361" y="1301"/>
                                <a:ext cx="450" cy="73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799" y="91"/>
                                  </a:cxn>
                                  <a:cxn ang="0">
                                    <a:pos x="1799" y="140"/>
                                  </a:cxn>
                                  <a:cxn ang="0">
                                    <a:pos x="1632" y="95"/>
                                  </a:cxn>
                                  <a:cxn ang="0">
                                    <a:pos x="1466" y="57"/>
                                  </a:cxn>
                                  <a:cxn ang="0">
                                    <a:pos x="1284" y="48"/>
                                  </a:cxn>
                                  <a:cxn ang="0">
                                    <a:pos x="976" y="48"/>
                                  </a:cxn>
                                  <a:cxn ang="0">
                                    <a:pos x="681" y="49"/>
                                  </a:cxn>
                                  <a:cxn ang="0">
                                    <a:pos x="342" y="114"/>
                                  </a:cxn>
                                  <a:cxn ang="0">
                                    <a:pos x="251" y="139"/>
                                  </a:cxn>
                                  <a:cxn ang="0">
                                    <a:pos x="34" y="362"/>
                                  </a:cxn>
                                  <a:cxn ang="0">
                                    <a:pos x="0" y="365"/>
                                  </a:cxn>
                                  <a:cxn ang="0">
                                    <a:pos x="251" y="98"/>
                                  </a:cxn>
                                  <a:cxn ang="0">
                                    <a:pos x="342" y="68"/>
                                  </a:cxn>
                                  <a:cxn ang="0">
                                    <a:pos x="681" y="3"/>
                                  </a:cxn>
                                  <a:cxn ang="0">
                                    <a:pos x="976" y="0"/>
                                  </a:cxn>
                                  <a:cxn ang="0">
                                    <a:pos x="1284" y="0"/>
                                  </a:cxn>
                                  <a:cxn ang="0">
                                    <a:pos x="1480" y="13"/>
                                  </a:cxn>
                                  <a:cxn ang="0">
                                    <a:pos x="1657" y="52"/>
                                  </a:cxn>
                                  <a:cxn ang="0">
                                    <a:pos x="1799" y="91"/>
                                  </a:cxn>
                                </a:cxnLst>
                                <a:rect l="0" t="0" r="r" b="b"/>
                                <a:pathLst>
                                  <a:path w="1799" h="365">
                                    <a:moveTo>
                                      <a:pt x="1799" y="91"/>
                                    </a:moveTo>
                                    <a:lnTo>
                                      <a:pt x="1799" y="140"/>
                                    </a:lnTo>
                                    <a:lnTo>
                                      <a:pt x="1632" y="95"/>
                                    </a:lnTo>
                                    <a:lnTo>
                                      <a:pt x="1466" y="57"/>
                                    </a:lnTo>
                                    <a:lnTo>
                                      <a:pt x="1284" y="48"/>
                                    </a:lnTo>
                                    <a:lnTo>
                                      <a:pt x="976" y="48"/>
                                    </a:lnTo>
                                    <a:lnTo>
                                      <a:pt x="681" y="49"/>
                                    </a:lnTo>
                                    <a:lnTo>
                                      <a:pt x="342" y="114"/>
                                    </a:lnTo>
                                    <a:lnTo>
                                      <a:pt x="251" y="139"/>
                                    </a:lnTo>
                                    <a:lnTo>
                                      <a:pt x="34" y="362"/>
                                    </a:lnTo>
                                    <a:lnTo>
                                      <a:pt x="0" y="365"/>
                                    </a:lnTo>
                                    <a:lnTo>
                                      <a:pt x="251" y="98"/>
                                    </a:lnTo>
                                    <a:lnTo>
                                      <a:pt x="342" y="68"/>
                                    </a:lnTo>
                                    <a:lnTo>
                                      <a:pt x="681" y="3"/>
                                    </a:lnTo>
                                    <a:lnTo>
                                      <a:pt x="976" y="0"/>
                                    </a:lnTo>
                                    <a:lnTo>
                                      <a:pt x="1284" y="0"/>
                                    </a:lnTo>
                                    <a:lnTo>
                                      <a:pt x="1480" y="13"/>
                                    </a:lnTo>
                                    <a:lnTo>
                                      <a:pt x="1657" y="52"/>
                                    </a:lnTo>
                                    <a:lnTo>
                                      <a:pt x="1799" y="91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80808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grpSp>
                            <p:nvGrpSpPr>
                              <p:cNvPr id="1161" name="Group 77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6480" y="1303"/>
                                <a:ext cx="233" cy="61"/>
                                <a:chOff x="6480" y="1303"/>
                                <a:chExt cx="233" cy="61"/>
                              </a:xfrm>
                            </p:grpSpPr>
                            <p:grpSp>
                              <p:nvGrpSpPr>
                                <p:cNvPr id="1162" name="Group 78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6480" y="1303"/>
                                  <a:ext cx="68" cy="60"/>
                                  <a:chOff x="6480" y="1303"/>
                                  <a:chExt cx="68" cy="60"/>
                                </a:xfrm>
                              </p:grpSpPr>
                              <p:sp>
                                <p:nvSpPr>
                                  <p:cNvPr id="1166" name="Freeform 79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6480" y="1303"/>
                                    <a:ext cx="68" cy="60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228" y="0"/>
                                      </a:cxn>
                                      <a:cxn ang="0">
                                        <a:pos x="0" y="299"/>
                                      </a:cxn>
                                      <a:cxn ang="0">
                                        <a:pos x="45" y="299"/>
                                      </a:cxn>
                                      <a:cxn ang="0">
                                        <a:pos x="274" y="0"/>
                                      </a:cxn>
                                      <a:cxn ang="0">
                                        <a:pos x="228" y="0"/>
                                      </a:cxn>
                                    </a:cxnLst>
                                    <a:rect l="0" t="0" r="r" b="b"/>
                                    <a:pathLst>
                                      <a:path w="274" h="299">
                                        <a:moveTo>
                                          <a:pt x="228" y="0"/>
                                        </a:moveTo>
                                        <a:lnTo>
                                          <a:pt x="0" y="299"/>
                                        </a:lnTo>
                                        <a:lnTo>
                                          <a:pt x="45" y="299"/>
                                        </a:lnTo>
                                        <a:lnTo>
                                          <a:pt x="274" y="0"/>
                                        </a:lnTo>
                                        <a:lnTo>
                                          <a:pt x="228" y="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808080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lIns="149951" tIns="74974" rIns="149951" bIns="74974">
                                    <a:spAutoFit/>
                                  </a:bodyPr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sp>
                                <p:nvSpPr>
                                  <p:cNvPr id="1167" name="Freeform 80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6491" y="1303"/>
                                    <a:ext cx="57" cy="60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232" y="0"/>
                                      </a:cxn>
                                      <a:cxn ang="0">
                                        <a:pos x="0" y="299"/>
                                      </a:cxn>
                                      <a:cxn ang="0">
                                        <a:pos x="17" y="299"/>
                                      </a:cxn>
                                      <a:cxn ang="0">
                                        <a:pos x="217" y="41"/>
                                      </a:cxn>
                                      <a:cxn ang="0">
                                        <a:pos x="232" y="0"/>
                                      </a:cxn>
                                    </a:cxnLst>
                                    <a:rect l="0" t="0" r="r" b="b"/>
                                    <a:pathLst>
                                      <a:path w="232" h="299">
                                        <a:moveTo>
                                          <a:pt x="232" y="0"/>
                                        </a:moveTo>
                                        <a:lnTo>
                                          <a:pt x="0" y="299"/>
                                        </a:lnTo>
                                        <a:lnTo>
                                          <a:pt x="17" y="299"/>
                                        </a:lnTo>
                                        <a:lnTo>
                                          <a:pt x="217" y="41"/>
                                        </a:lnTo>
                                        <a:lnTo>
                                          <a:pt x="232" y="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5F5F5F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lIns="149951" tIns="74974" rIns="149951" bIns="74974">
                                    <a:spAutoFit/>
                                  </a:bodyPr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</p:grpSp>
                            <p:grpSp>
                              <p:nvGrpSpPr>
                                <p:cNvPr id="1163" name="Group 81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6644" y="1304"/>
                                  <a:ext cx="69" cy="60"/>
                                  <a:chOff x="6644" y="1304"/>
                                  <a:chExt cx="69" cy="60"/>
                                </a:xfrm>
                              </p:grpSpPr>
                              <p:sp>
                                <p:nvSpPr>
                                  <p:cNvPr id="1164" name="Freeform 82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6644" y="1304"/>
                                    <a:ext cx="69" cy="60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227" y="0"/>
                                      </a:cxn>
                                      <a:cxn ang="0">
                                        <a:pos x="0" y="298"/>
                                      </a:cxn>
                                      <a:cxn ang="0">
                                        <a:pos x="44" y="298"/>
                                      </a:cxn>
                                      <a:cxn ang="0">
                                        <a:pos x="273" y="0"/>
                                      </a:cxn>
                                      <a:cxn ang="0">
                                        <a:pos x="227" y="0"/>
                                      </a:cxn>
                                    </a:cxnLst>
                                    <a:rect l="0" t="0" r="r" b="b"/>
                                    <a:pathLst>
                                      <a:path w="273" h="298">
                                        <a:moveTo>
                                          <a:pt x="227" y="0"/>
                                        </a:moveTo>
                                        <a:lnTo>
                                          <a:pt x="0" y="298"/>
                                        </a:lnTo>
                                        <a:lnTo>
                                          <a:pt x="44" y="298"/>
                                        </a:lnTo>
                                        <a:lnTo>
                                          <a:pt x="273" y="0"/>
                                        </a:lnTo>
                                        <a:lnTo>
                                          <a:pt x="227" y="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808080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lIns="149951" tIns="74974" rIns="149951" bIns="74974">
                                    <a:spAutoFit/>
                                  </a:bodyPr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sp>
                                <p:nvSpPr>
                                  <p:cNvPr id="1165" name="Freeform 83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6655" y="1304"/>
                                    <a:ext cx="58" cy="60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231" y="0"/>
                                      </a:cxn>
                                      <a:cxn ang="0">
                                        <a:pos x="0" y="298"/>
                                      </a:cxn>
                                      <a:cxn ang="0">
                                        <a:pos x="17" y="298"/>
                                      </a:cxn>
                                      <a:cxn ang="0">
                                        <a:pos x="217" y="41"/>
                                      </a:cxn>
                                      <a:cxn ang="0">
                                        <a:pos x="231" y="0"/>
                                      </a:cxn>
                                    </a:cxnLst>
                                    <a:rect l="0" t="0" r="r" b="b"/>
                                    <a:pathLst>
                                      <a:path w="231" h="298">
                                        <a:moveTo>
                                          <a:pt x="231" y="0"/>
                                        </a:moveTo>
                                        <a:lnTo>
                                          <a:pt x="0" y="298"/>
                                        </a:lnTo>
                                        <a:lnTo>
                                          <a:pt x="17" y="298"/>
                                        </a:lnTo>
                                        <a:lnTo>
                                          <a:pt x="217" y="41"/>
                                        </a:lnTo>
                                        <a:lnTo>
                                          <a:pt x="231" y="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5F5F5F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lIns="149951" tIns="74974" rIns="149951" bIns="74974">
                                    <a:spAutoFit/>
                                  </a:bodyPr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</p:grpSp>
                          </p:grpSp>
                        </p:grpSp>
                        <p:sp>
                          <p:nvSpPr>
                            <p:cNvPr id="1159" name="Freeform 8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6360" y="1301"/>
                              <a:ext cx="453" cy="75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261" y="97"/>
                                </a:cxn>
                                <a:cxn ang="0">
                                  <a:pos x="342" y="69"/>
                                </a:cxn>
                                <a:cxn ang="0">
                                  <a:pos x="686" y="4"/>
                                </a:cxn>
                                <a:cxn ang="0">
                                  <a:pos x="975" y="0"/>
                                </a:cxn>
                                <a:cxn ang="0">
                                  <a:pos x="1274" y="0"/>
                                </a:cxn>
                                <a:cxn ang="0">
                                  <a:pos x="1488" y="14"/>
                                </a:cxn>
                                <a:cxn ang="0">
                                  <a:pos x="1658" y="50"/>
                                </a:cxn>
                                <a:cxn ang="0">
                                  <a:pos x="1804" y="90"/>
                                </a:cxn>
                                <a:cxn ang="0">
                                  <a:pos x="1804" y="176"/>
                                </a:cxn>
                                <a:cxn ang="0">
                                  <a:pos x="1812" y="184"/>
                                </a:cxn>
                                <a:cxn ang="0">
                                  <a:pos x="1812" y="377"/>
                                </a:cxn>
                                <a:cxn ang="0">
                                  <a:pos x="1496" y="340"/>
                                </a:cxn>
                                <a:cxn ang="0">
                                  <a:pos x="1162" y="313"/>
                                </a:cxn>
                                <a:cxn ang="0">
                                  <a:pos x="488" y="313"/>
                                </a:cxn>
                                <a:cxn ang="0">
                                  <a:pos x="0" y="370"/>
                                </a:cxn>
                                <a:cxn ang="0">
                                  <a:pos x="117" y="246"/>
                                </a:cxn>
                                <a:cxn ang="0">
                                  <a:pos x="249" y="107"/>
                                </a:cxn>
                                <a:cxn ang="0">
                                  <a:pos x="253" y="102"/>
                                </a:cxn>
                                <a:cxn ang="0">
                                  <a:pos x="261" y="97"/>
                                </a:cxn>
                              </a:cxnLst>
                              <a:rect l="0" t="0" r="r" b="b"/>
                              <a:pathLst>
                                <a:path w="1812" h="377">
                                  <a:moveTo>
                                    <a:pt x="261" y="97"/>
                                  </a:moveTo>
                                  <a:lnTo>
                                    <a:pt x="342" y="69"/>
                                  </a:lnTo>
                                  <a:lnTo>
                                    <a:pt x="686" y="4"/>
                                  </a:lnTo>
                                  <a:lnTo>
                                    <a:pt x="975" y="0"/>
                                  </a:lnTo>
                                  <a:lnTo>
                                    <a:pt x="1274" y="0"/>
                                  </a:lnTo>
                                  <a:lnTo>
                                    <a:pt x="1488" y="14"/>
                                  </a:lnTo>
                                  <a:lnTo>
                                    <a:pt x="1658" y="50"/>
                                  </a:lnTo>
                                  <a:lnTo>
                                    <a:pt x="1804" y="90"/>
                                  </a:lnTo>
                                  <a:lnTo>
                                    <a:pt x="1804" y="176"/>
                                  </a:lnTo>
                                  <a:lnTo>
                                    <a:pt x="1812" y="184"/>
                                  </a:lnTo>
                                  <a:lnTo>
                                    <a:pt x="1812" y="377"/>
                                  </a:lnTo>
                                  <a:lnTo>
                                    <a:pt x="1496" y="340"/>
                                  </a:lnTo>
                                  <a:lnTo>
                                    <a:pt x="1162" y="313"/>
                                  </a:lnTo>
                                  <a:lnTo>
                                    <a:pt x="488" y="313"/>
                                  </a:lnTo>
                                  <a:lnTo>
                                    <a:pt x="0" y="370"/>
                                  </a:lnTo>
                                  <a:lnTo>
                                    <a:pt x="117" y="246"/>
                                  </a:lnTo>
                                  <a:lnTo>
                                    <a:pt x="249" y="107"/>
                                  </a:lnTo>
                                  <a:lnTo>
                                    <a:pt x="253" y="102"/>
                                  </a:lnTo>
                                  <a:lnTo>
                                    <a:pt x="261" y="97"/>
                                  </a:lnTo>
                                </a:path>
                              </a:pathLst>
                            </a:custGeom>
                            <a:noFill/>
                            <a:ln w="4763">
                              <a:solidFill>
                                <a:srgbClr val="C0C0C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lIns="149951" tIns="74974" rIns="149951" bIns="74974">
                              <a:spAutoFit/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  <p:grpSp>
                        <p:nvGrpSpPr>
                          <p:cNvPr id="1155" name="Group 8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485" y="1269"/>
                            <a:ext cx="552" cy="102"/>
                            <a:chOff x="6485" y="1269"/>
                            <a:chExt cx="552" cy="102"/>
                          </a:xfrm>
                        </p:grpSpPr>
                        <p:sp>
                          <p:nvSpPr>
                            <p:cNvPr id="1156" name="Freeform 8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6485" y="1269"/>
                              <a:ext cx="320" cy="28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1279" y="142"/>
                                </a:cxn>
                                <a:cxn ang="0">
                                  <a:pos x="1265" y="119"/>
                                </a:cxn>
                                <a:cxn ang="0">
                                  <a:pos x="1252" y="102"/>
                                </a:cxn>
                                <a:cxn ang="0">
                                  <a:pos x="1238" y="87"/>
                                </a:cxn>
                                <a:cxn ang="0">
                                  <a:pos x="1223" y="78"/>
                                </a:cxn>
                                <a:cxn ang="0">
                                  <a:pos x="1050" y="38"/>
                                </a:cxn>
                                <a:cxn ang="0">
                                  <a:pos x="745" y="5"/>
                                </a:cxn>
                                <a:cxn ang="0">
                                  <a:pos x="567" y="0"/>
                                </a:cxn>
                                <a:cxn ang="0">
                                  <a:pos x="366" y="4"/>
                                </a:cxn>
                                <a:cxn ang="0">
                                  <a:pos x="150" y="44"/>
                                </a:cxn>
                                <a:cxn ang="0">
                                  <a:pos x="72" y="65"/>
                                </a:cxn>
                                <a:cxn ang="0">
                                  <a:pos x="5" y="97"/>
                                </a:cxn>
                                <a:cxn ang="0">
                                  <a:pos x="0" y="125"/>
                                </a:cxn>
                                <a:cxn ang="0">
                                  <a:pos x="79" y="98"/>
                                </a:cxn>
                                <a:cxn ang="0">
                                  <a:pos x="155" y="77"/>
                                </a:cxn>
                                <a:cxn ang="0">
                                  <a:pos x="366" y="32"/>
                                </a:cxn>
                                <a:cxn ang="0">
                                  <a:pos x="743" y="32"/>
                                </a:cxn>
                                <a:cxn ang="0">
                                  <a:pos x="1046" y="59"/>
                                </a:cxn>
                                <a:cxn ang="0">
                                  <a:pos x="1217" y="103"/>
                                </a:cxn>
                                <a:cxn ang="0">
                                  <a:pos x="1243" y="117"/>
                                </a:cxn>
                                <a:cxn ang="0">
                                  <a:pos x="1279" y="142"/>
                                </a:cxn>
                              </a:cxnLst>
                              <a:rect l="0" t="0" r="r" b="b"/>
                              <a:pathLst>
                                <a:path w="1279" h="142">
                                  <a:moveTo>
                                    <a:pt x="1279" y="142"/>
                                  </a:moveTo>
                                  <a:lnTo>
                                    <a:pt x="1265" y="119"/>
                                  </a:lnTo>
                                  <a:lnTo>
                                    <a:pt x="1252" y="102"/>
                                  </a:lnTo>
                                  <a:lnTo>
                                    <a:pt x="1238" y="87"/>
                                  </a:lnTo>
                                  <a:lnTo>
                                    <a:pt x="1223" y="78"/>
                                  </a:lnTo>
                                  <a:lnTo>
                                    <a:pt x="1050" y="38"/>
                                  </a:lnTo>
                                  <a:lnTo>
                                    <a:pt x="745" y="5"/>
                                  </a:lnTo>
                                  <a:lnTo>
                                    <a:pt x="567" y="0"/>
                                  </a:lnTo>
                                  <a:lnTo>
                                    <a:pt x="366" y="4"/>
                                  </a:lnTo>
                                  <a:lnTo>
                                    <a:pt x="150" y="44"/>
                                  </a:lnTo>
                                  <a:lnTo>
                                    <a:pt x="72" y="65"/>
                                  </a:lnTo>
                                  <a:lnTo>
                                    <a:pt x="5" y="97"/>
                                  </a:lnTo>
                                  <a:lnTo>
                                    <a:pt x="0" y="125"/>
                                  </a:lnTo>
                                  <a:lnTo>
                                    <a:pt x="79" y="98"/>
                                  </a:lnTo>
                                  <a:lnTo>
                                    <a:pt x="155" y="77"/>
                                  </a:lnTo>
                                  <a:lnTo>
                                    <a:pt x="366" y="32"/>
                                  </a:lnTo>
                                  <a:lnTo>
                                    <a:pt x="743" y="32"/>
                                  </a:lnTo>
                                  <a:lnTo>
                                    <a:pt x="1046" y="59"/>
                                  </a:lnTo>
                                  <a:lnTo>
                                    <a:pt x="1217" y="103"/>
                                  </a:lnTo>
                                  <a:lnTo>
                                    <a:pt x="1243" y="117"/>
                                  </a:lnTo>
                                  <a:lnTo>
                                    <a:pt x="1279" y="142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80808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lIns="149951" tIns="74974" rIns="149951" bIns="74974">
                              <a:spAutoFit/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157" name="Line 8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6811" y="1320"/>
                              <a:ext cx="226" cy="51"/>
                            </a:xfrm>
                            <a:prstGeom prst="line">
                              <a:avLst/>
                            </a:prstGeom>
                            <a:noFill/>
                            <a:ln w="4763">
                              <a:solidFill>
                                <a:srgbClr val="3F3F3F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lIns="149951" tIns="74974" rIns="149951" bIns="74974">
                              <a:spAutoFit/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</p:grpSp>
                  </p:grpSp>
                </p:grpSp>
                <p:grpSp>
                  <p:nvGrpSpPr>
                    <p:cNvPr id="1029" name="Group 8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291" y="1289"/>
                      <a:ext cx="733" cy="229"/>
                      <a:chOff x="6291" y="1289"/>
                      <a:chExt cx="733" cy="229"/>
                    </a:xfrm>
                  </p:grpSpPr>
                  <p:grpSp>
                    <p:nvGrpSpPr>
                      <p:cNvPr id="1030" name="Group 8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291" y="1289"/>
                        <a:ext cx="733" cy="229"/>
                        <a:chOff x="6291" y="1289"/>
                        <a:chExt cx="733" cy="229"/>
                      </a:xfrm>
                    </p:grpSpPr>
                    <p:grpSp>
                      <p:nvGrpSpPr>
                        <p:cNvPr id="1042" name="Group 9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291" y="1289"/>
                          <a:ext cx="480" cy="194"/>
                          <a:chOff x="6291" y="1289"/>
                          <a:chExt cx="480" cy="194"/>
                        </a:xfrm>
                      </p:grpSpPr>
                      <p:grpSp>
                        <p:nvGrpSpPr>
                          <p:cNvPr id="1094" name="Group 9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291" y="1289"/>
                            <a:ext cx="427" cy="194"/>
                            <a:chOff x="6291" y="1289"/>
                            <a:chExt cx="427" cy="194"/>
                          </a:xfrm>
                        </p:grpSpPr>
                        <p:grpSp>
                          <p:nvGrpSpPr>
                            <p:cNvPr id="1132" name="Group 9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422" y="1401"/>
                              <a:ext cx="21" cy="12"/>
                              <a:chOff x="6422" y="1401"/>
                              <a:chExt cx="21" cy="12"/>
                            </a:xfrm>
                          </p:grpSpPr>
                          <p:sp>
                            <p:nvSpPr>
                              <p:cNvPr id="1147" name="Oval 9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424" y="1402"/>
                                <a:ext cx="19" cy="11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5F5F5F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148" name="Oval 9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422" y="1401"/>
                                <a:ext cx="18" cy="10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9F9F9F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149" name="Oval 9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423" y="1401"/>
                                <a:ext cx="18" cy="11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9F0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</p:grpSp>
                        <p:grpSp>
                          <p:nvGrpSpPr>
                            <p:cNvPr id="1133" name="Group 9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291" y="1465"/>
                              <a:ext cx="15" cy="18"/>
                              <a:chOff x="6291" y="1465"/>
                              <a:chExt cx="15" cy="18"/>
                            </a:xfrm>
                          </p:grpSpPr>
                          <p:sp>
                            <p:nvSpPr>
                              <p:cNvPr id="1143" name="Oval 9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291" y="1465"/>
                                <a:ext cx="14" cy="16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C0C0C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144" name="Oval 9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291" y="1467"/>
                                <a:ext cx="14" cy="16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80808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145" name="Oval 9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293" y="1465"/>
                                <a:ext cx="13" cy="17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9F0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146" name="Oval 10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302" y="1471"/>
                                <a:ext cx="4" cy="4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BF5F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</p:grpSp>
                        <p:grpSp>
                          <p:nvGrpSpPr>
                            <p:cNvPr id="1134" name="Group 10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561" y="1460"/>
                              <a:ext cx="15" cy="18"/>
                              <a:chOff x="6561" y="1460"/>
                              <a:chExt cx="15" cy="18"/>
                            </a:xfrm>
                          </p:grpSpPr>
                          <p:sp>
                            <p:nvSpPr>
                              <p:cNvPr id="1139" name="Oval 10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561" y="1460"/>
                                <a:ext cx="14" cy="16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C0C0C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140" name="Oval 10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561" y="1461"/>
                                <a:ext cx="14" cy="17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80808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141" name="Oval 10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562" y="1460"/>
                                <a:ext cx="14" cy="16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9F0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142" name="Oval 10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571" y="1465"/>
                                <a:ext cx="5" cy="5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BF5F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</p:grpSp>
                        <p:grpSp>
                          <p:nvGrpSpPr>
                            <p:cNvPr id="1135" name="Group 10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680" y="1289"/>
                              <a:ext cx="38" cy="7"/>
                              <a:chOff x="6680" y="1289"/>
                              <a:chExt cx="38" cy="7"/>
                            </a:xfrm>
                          </p:grpSpPr>
                          <p:sp>
                            <p:nvSpPr>
                              <p:cNvPr id="1136" name="Freeform 10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6686" y="1289"/>
                                <a:ext cx="32" cy="7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29" y="4"/>
                                  </a:cxn>
                                  <a:cxn ang="0">
                                    <a:pos x="90" y="36"/>
                                  </a:cxn>
                                  <a:cxn ang="0">
                                    <a:pos x="0" y="31"/>
                                  </a:cxn>
                                  <a:cxn ang="0">
                                    <a:pos x="38" y="0"/>
                                  </a:cxn>
                                  <a:cxn ang="0">
                                    <a:pos x="129" y="4"/>
                                  </a:cxn>
                                </a:cxnLst>
                                <a:rect l="0" t="0" r="r" b="b"/>
                                <a:pathLst>
                                  <a:path w="129" h="36">
                                    <a:moveTo>
                                      <a:pt x="129" y="4"/>
                                    </a:moveTo>
                                    <a:lnTo>
                                      <a:pt x="90" y="36"/>
                                    </a:lnTo>
                                    <a:lnTo>
                                      <a:pt x="0" y="31"/>
                                    </a:lnTo>
                                    <a:lnTo>
                                      <a:pt x="38" y="0"/>
                                    </a:lnTo>
                                    <a:lnTo>
                                      <a:pt x="129" y="4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80808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137" name="Freeform 10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6680" y="1289"/>
                                <a:ext cx="33" cy="7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29" y="4"/>
                                  </a:cxn>
                                  <a:cxn ang="0">
                                    <a:pos x="91" y="35"/>
                                  </a:cxn>
                                  <a:cxn ang="0">
                                    <a:pos x="0" y="31"/>
                                  </a:cxn>
                                  <a:cxn ang="0">
                                    <a:pos x="39" y="0"/>
                                  </a:cxn>
                                  <a:cxn ang="0">
                                    <a:pos x="129" y="4"/>
                                  </a:cxn>
                                </a:cxnLst>
                                <a:rect l="0" t="0" r="r" b="b"/>
                                <a:pathLst>
                                  <a:path w="129" h="35">
                                    <a:moveTo>
                                      <a:pt x="129" y="4"/>
                                    </a:moveTo>
                                    <a:lnTo>
                                      <a:pt x="91" y="35"/>
                                    </a:lnTo>
                                    <a:lnTo>
                                      <a:pt x="0" y="31"/>
                                    </a:lnTo>
                                    <a:lnTo>
                                      <a:pt x="39" y="0"/>
                                    </a:lnTo>
                                    <a:lnTo>
                                      <a:pt x="129" y="4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9F9F9F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138" name="Freeform 10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6683" y="1289"/>
                                <a:ext cx="32" cy="7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29" y="4"/>
                                  </a:cxn>
                                  <a:cxn ang="0">
                                    <a:pos x="91" y="35"/>
                                  </a:cxn>
                                  <a:cxn ang="0">
                                    <a:pos x="0" y="31"/>
                                  </a:cxn>
                                  <a:cxn ang="0">
                                    <a:pos x="38" y="0"/>
                                  </a:cxn>
                                  <a:cxn ang="0">
                                    <a:pos x="129" y="4"/>
                                  </a:cxn>
                                </a:cxnLst>
                                <a:rect l="0" t="0" r="r" b="b"/>
                                <a:pathLst>
                                  <a:path w="129" h="35">
                                    <a:moveTo>
                                      <a:pt x="129" y="4"/>
                                    </a:moveTo>
                                    <a:lnTo>
                                      <a:pt x="91" y="35"/>
                                    </a:lnTo>
                                    <a:lnTo>
                                      <a:pt x="0" y="31"/>
                                    </a:lnTo>
                                    <a:lnTo>
                                      <a:pt x="38" y="0"/>
                                    </a:lnTo>
                                    <a:lnTo>
                                      <a:pt x="129" y="4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9F0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095" name="Group 11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432" y="1321"/>
                            <a:ext cx="339" cy="83"/>
                            <a:chOff x="6432" y="1321"/>
                            <a:chExt cx="339" cy="83"/>
                          </a:xfrm>
                        </p:grpSpPr>
                        <p:grpSp>
                          <p:nvGrpSpPr>
                            <p:cNvPr id="1096" name="Group 11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432" y="1321"/>
                              <a:ext cx="121" cy="53"/>
                              <a:chOff x="6432" y="1321"/>
                              <a:chExt cx="121" cy="53"/>
                            </a:xfrm>
                          </p:grpSpPr>
                          <p:grpSp>
                            <p:nvGrpSpPr>
                              <p:cNvPr id="1108" name="Group 112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6432" y="1321"/>
                                <a:ext cx="86" cy="53"/>
                                <a:chOff x="6432" y="1321"/>
                                <a:chExt cx="86" cy="53"/>
                              </a:xfrm>
                            </p:grpSpPr>
                            <p:grpSp>
                              <p:nvGrpSpPr>
                                <p:cNvPr id="1122" name="Group 113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6434" y="1321"/>
                                  <a:ext cx="84" cy="52"/>
                                  <a:chOff x="6434" y="1321"/>
                                  <a:chExt cx="84" cy="52"/>
                                </a:xfrm>
                              </p:grpSpPr>
                              <p:sp>
                                <p:nvSpPr>
                                  <p:cNvPr id="1130" name="Freeform 114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6436" y="1321"/>
                                    <a:ext cx="82" cy="50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2" y="250"/>
                                      </a:cxn>
                                      <a:cxn ang="0">
                                        <a:pos x="0" y="246"/>
                                      </a:cxn>
                                      <a:cxn ang="0">
                                        <a:pos x="75" y="170"/>
                                      </a:cxn>
                                      <a:cxn ang="0">
                                        <a:pos x="270" y="52"/>
                                      </a:cxn>
                                      <a:cxn ang="0">
                                        <a:pos x="324" y="0"/>
                                      </a:cxn>
                                      <a:cxn ang="0">
                                        <a:pos x="328" y="0"/>
                                      </a:cxn>
                                      <a:cxn ang="0">
                                        <a:pos x="228" y="131"/>
                                      </a:cxn>
                                      <a:cxn ang="0">
                                        <a:pos x="225" y="130"/>
                                      </a:cxn>
                                      <a:cxn ang="0">
                                        <a:pos x="257" y="70"/>
                                      </a:cxn>
                                      <a:cxn ang="0">
                                        <a:pos x="77" y="176"/>
                                      </a:cxn>
                                      <a:cxn ang="0">
                                        <a:pos x="2" y="250"/>
                                      </a:cxn>
                                    </a:cxnLst>
                                    <a:rect l="0" t="0" r="r" b="b"/>
                                    <a:pathLst>
                                      <a:path w="328" h="250">
                                        <a:moveTo>
                                          <a:pt x="2" y="250"/>
                                        </a:moveTo>
                                        <a:lnTo>
                                          <a:pt x="0" y="246"/>
                                        </a:lnTo>
                                        <a:lnTo>
                                          <a:pt x="75" y="170"/>
                                        </a:lnTo>
                                        <a:lnTo>
                                          <a:pt x="270" y="52"/>
                                        </a:lnTo>
                                        <a:lnTo>
                                          <a:pt x="324" y="0"/>
                                        </a:lnTo>
                                        <a:lnTo>
                                          <a:pt x="328" y="0"/>
                                        </a:lnTo>
                                        <a:lnTo>
                                          <a:pt x="228" y="131"/>
                                        </a:lnTo>
                                        <a:lnTo>
                                          <a:pt x="225" y="130"/>
                                        </a:lnTo>
                                        <a:lnTo>
                                          <a:pt x="257" y="70"/>
                                        </a:lnTo>
                                        <a:lnTo>
                                          <a:pt x="77" y="176"/>
                                        </a:lnTo>
                                        <a:lnTo>
                                          <a:pt x="2" y="25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3F3F3F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lIns="149951" tIns="74974" rIns="149951" bIns="74974">
                                    <a:spAutoFit/>
                                  </a:bodyPr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sp>
                                <p:nvSpPr>
                                  <p:cNvPr id="1131" name="Freeform 115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6434" y="1321"/>
                                    <a:ext cx="84" cy="52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0" y="261"/>
                                      </a:cxn>
                                      <a:cxn ang="0">
                                        <a:pos x="5" y="249"/>
                                      </a:cxn>
                                      <a:cxn ang="0">
                                        <a:pos x="76" y="166"/>
                                      </a:cxn>
                                      <a:cxn ang="0">
                                        <a:pos x="273" y="50"/>
                                      </a:cxn>
                                      <a:cxn ang="0">
                                        <a:pos x="335" y="0"/>
                                      </a:cxn>
                                      <a:cxn ang="0">
                                        <a:pos x="235" y="131"/>
                                      </a:cxn>
                                      <a:cxn ang="0">
                                        <a:pos x="264" y="69"/>
                                      </a:cxn>
                                      <a:cxn ang="0">
                                        <a:pos x="84" y="176"/>
                                      </a:cxn>
                                      <a:cxn ang="0">
                                        <a:pos x="0" y="261"/>
                                      </a:cxn>
                                    </a:cxnLst>
                                    <a:rect l="0" t="0" r="r" b="b"/>
                                    <a:pathLst>
                                      <a:path w="335" h="261">
                                        <a:moveTo>
                                          <a:pt x="0" y="261"/>
                                        </a:moveTo>
                                        <a:lnTo>
                                          <a:pt x="5" y="249"/>
                                        </a:lnTo>
                                        <a:lnTo>
                                          <a:pt x="76" y="166"/>
                                        </a:lnTo>
                                        <a:lnTo>
                                          <a:pt x="273" y="50"/>
                                        </a:lnTo>
                                        <a:lnTo>
                                          <a:pt x="335" y="0"/>
                                        </a:lnTo>
                                        <a:lnTo>
                                          <a:pt x="235" y="131"/>
                                        </a:lnTo>
                                        <a:lnTo>
                                          <a:pt x="264" y="69"/>
                                        </a:lnTo>
                                        <a:lnTo>
                                          <a:pt x="84" y="176"/>
                                        </a:lnTo>
                                        <a:lnTo>
                                          <a:pt x="0" y="261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9F9F9F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lIns="149951" tIns="74974" rIns="149951" bIns="74974">
                                    <a:spAutoFit/>
                                  </a:bodyPr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</p:grpSp>
                            <p:grpSp>
                              <p:nvGrpSpPr>
                                <p:cNvPr id="1123" name="Group 116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6432" y="1370"/>
                                  <a:ext cx="6" cy="4"/>
                                  <a:chOff x="6432" y="1370"/>
                                  <a:chExt cx="6" cy="4"/>
                                </a:xfrm>
                              </p:grpSpPr>
                              <p:grpSp>
                                <p:nvGrpSpPr>
                                  <p:cNvPr id="1124" name="Group 117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6434" y="1370"/>
                                    <a:ext cx="4" cy="2"/>
                                    <a:chOff x="6434" y="1370"/>
                                    <a:chExt cx="4" cy="2"/>
                                  </a:xfrm>
                                </p:grpSpPr>
                                <p:sp>
                                  <p:nvSpPr>
                                    <p:cNvPr id="1128" name="Oval 118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6435" y="1370"/>
                                      <a:ext cx="3" cy="2"/>
                                    </a:xfrm>
                                    <a:prstGeom prst="ellipse">
                                      <a:avLst/>
                                    </a:prstGeom>
                                    <a:solidFill>
                                      <a:srgbClr val="5F5F5F"/>
                                    </a:solidFill>
                                    <a:ln w="9525">
                                      <a:noFill/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lIns="149951" tIns="74974" rIns="149951" bIns="74974">
                                      <a:spAutoFit/>
                                    </a:bodyPr>
                                    <a:lstStyle/>
                                    <a:p>
                                      <a:endParaRPr lang="ru-RU"/>
                                    </a:p>
                                  </p:txBody>
                                </p:sp>
                                <p:sp>
                                  <p:nvSpPr>
                                    <p:cNvPr id="1129" name="Oval 119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6434" y="1370"/>
                                      <a:ext cx="3" cy="2"/>
                                    </a:xfrm>
                                    <a:prstGeom prst="ellipse">
                                      <a:avLst/>
                                    </a:prstGeom>
                                    <a:solidFill>
                                      <a:srgbClr val="9F9F9F"/>
                                    </a:solidFill>
                                    <a:ln w="9525">
                                      <a:noFill/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lIns="149951" tIns="74974" rIns="149951" bIns="74974">
                                      <a:spAutoFit/>
                                    </a:bodyPr>
                                    <a:lstStyle/>
                                    <a:p>
                                      <a:endParaRPr lang="ru-RU"/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125" name="Group 120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6432" y="1371"/>
                                    <a:ext cx="4" cy="3"/>
                                    <a:chOff x="6432" y="1371"/>
                                    <a:chExt cx="4" cy="3"/>
                                  </a:xfrm>
                                </p:grpSpPr>
                                <p:sp>
                                  <p:nvSpPr>
                                    <p:cNvPr id="1126" name="Oval 121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6433" y="1371"/>
                                      <a:ext cx="3" cy="3"/>
                                    </a:xfrm>
                                    <a:prstGeom prst="ellipse">
                                      <a:avLst/>
                                    </a:prstGeom>
                                    <a:solidFill>
                                      <a:srgbClr val="5F5F5F"/>
                                    </a:solidFill>
                                    <a:ln w="9525">
                                      <a:noFill/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lIns="149951" tIns="74974" rIns="149951" bIns="74974">
                                      <a:spAutoFit/>
                                    </a:bodyPr>
                                    <a:lstStyle/>
                                    <a:p>
                                      <a:endParaRPr lang="ru-RU"/>
                                    </a:p>
                                  </p:txBody>
                                </p:sp>
                                <p:sp>
                                  <p:nvSpPr>
                                    <p:cNvPr id="1127" name="Oval 122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6432" y="1371"/>
                                      <a:ext cx="3" cy="3"/>
                                    </a:xfrm>
                                    <a:prstGeom prst="ellipse">
                                      <a:avLst/>
                                    </a:prstGeom>
                                    <a:solidFill>
                                      <a:srgbClr val="9F9F9F"/>
                                    </a:solidFill>
                                    <a:ln w="9525">
                                      <a:noFill/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lIns="149951" tIns="74974" rIns="149951" bIns="74974">
                                      <a:spAutoFit/>
                                    </a:bodyPr>
                                    <a:lstStyle/>
                                    <a:p>
                                      <a:endParaRPr lang="ru-RU"/>
                                    </a:p>
                                  </p:txBody>
                                </p:sp>
                              </p:grpSp>
                            </p:grpSp>
                          </p:grpSp>
                          <p:grpSp>
                            <p:nvGrpSpPr>
                              <p:cNvPr id="1109" name="Group 123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6507" y="1325"/>
                                <a:ext cx="46" cy="48"/>
                                <a:chOff x="6507" y="1325"/>
                                <a:chExt cx="46" cy="48"/>
                              </a:xfrm>
                            </p:grpSpPr>
                            <p:grpSp>
                              <p:nvGrpSpPr>
                                <p:cNvPr id="1110" name="Group 124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6507" y="1325"/>
                                  <a:ext cx="46" cy="47"/>
                                  <a:chOff x="6507" y="1325"/>
                                  <a:chExt cx="46" cy="47"/>
                                </a:xfrm>
                              </p:grpSpPr>
                              <p:sp>
                                <p:nvSpPr>
                                  <p:cNvPr id="1118" name="Freeform 125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6528" y="1338"/>
                                    <a:ext cx="25" cy="33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0" y="0"/>
                                      </a:cxn>
                                      <a:cxn ang="0">
                                        <a:pos x="18" y="2"/>
                                      </a:cxn>
                                      <a:cxn ang="0">
                                        <a:pos x="98" y="154"/>
                                      </a:cxn>
                                      <a:cxn ang="0">
                                        <a:pos x="88" y="167"/>
                                      </a:cxn>
                                    </a:cxnLst>
                                    <a:rect l="0" t="0" r="r" b="b"/>
                                    <a:pathLst>
                                      <a:path w="98" h="167">
                                        <a:moveTo>
                                          <a:pt x="0" y="0"/>
                                        </a:moveTo>
                                        <a:lnTo>
                                          <a:pt x="18" y="2"/>
                                        </a:lnTo>
                                        <a:lnTo>
                                          <a:pt x="98" y="154"/>
                                        </a:lnTo>
                                        <a:lnTo>
                                          <a:pt x="88" y="167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4763">
                                    <a:solidFill>
                                      <a:srgbClr val="5F5F5F"/>
                                    </a:solidFill>
                                    <a:prstDash val="solid"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lIns="149951" tIns="74974" rIns="149951" bIns="74974">
                                    <a:spAutoFit/>
                                  </a:bodyPr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grpSp>
                                <p:nvGrpSpPr>
                                  <p:cNvPr id="1119" name="Group 126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6507" y="1325"/>
                                    <a:ext cx="44" cy="47"/>
                                    <a:chOff x="6507" y="1325"/>
                                    <a:chExt cx="44" cy="47"/>
                                  </a:xfrm>
                                </p:grpSpPr>
                                <p:sp>
                                  <p:nvSpPr>
                                    <p:cNvPr id="1120" name="Freeform 127"/>
                                    <p:cNvSpPr>
                                      <a:spLocks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6508" y="1325"/>
                                      <a:ext cx="43" cy="47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>
                                        <a:cxn ang="0">
                                          <a:pos x="108" y="1"/>
                                        </a:cxn>
                                        <a:cxn ang="0">
                                          <a:pos x="105" y="0"/>
                                        </a:cxn>
                                        <a:cxn ang="0">
                                          <a:pos x="0" y="135"/>
                                        </a:cxn>
                                        <a:cxn ang="0">
                                          <a:pos x="1" y="139"/>
                                        </a:cxn>
                                        <a:cxn ang="0">
                                          <a:pos x="68" y="81"/>
                                        </a:cxn>
                                        <a:cxn ang="0">
                                          <a:pos x="168" y="234"/>
                                        </a:cxn>
                                        <a:cxn ang="0">
                                          <a:pos x="174" y="234"/>
                                        </a:cxn>
                                        <a:cxn ang="0">
                                          <a:pos x="83" y="65"/>
                                        </a:cxn>
                                        <a:cxn ang="0">
                                          <a:pos x="108" y="1"/>
                                        </a:cxn>
                                      </a:cxnLst>
                                      <a:rect l="0" t="0" r="r" b="b"/>
                                      <a:pathLst>
                                        <a:path w="174" h="234">
                                          <a:moveTo>
                                            <a:pt x="108" y="1"/>
                                          </a:moveTo>
                                          <a:lnTo>
                                            <a:pt x="105" y="0"/>
                                          </a:lnTo>
                                          <a:lnTo>
                                            <a:pt x="0" y="135"/>
                                          </a:lnTo>
                                          <a:lnTo>
                                            <a:pt x="1" y="139"/>
                                          </a:lnTo>
                                          <a:lnTo>
                                            <a:pt x="68" y="81"/>
                                          </a:lnTo>
                                          <a:lnTo>
                                            <a:pt x="168" y="234"/>
                                          </a:lnTo>
                                          <a:lnTo>
                                            <a:pt x="174" y="234"/>
                                          </a:lnTo>
                                          <a:lnTo>
                                            <a:pt x="83" y="65"/>
                                          </a:lnTo>
                                          <a:lnTo>
                                            <a:pt x="108" y="1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rgbClr val="3F3F3F"/>
                                    </a:solidFill>
                                    <a:ln w="9525">
                                      <a:noFill/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lIns="149951" tIns="74974" rIns="149951" bIns="74974">
                                      <a:spAutoFit/>
                                    </a:bodyPr>
                                    <a:lstStyle/>
                                    <a:p>
                                      <a:endParaRPr lang="ru-RU"/>
                                    </a:p>
                                  </p:txBody>
                                </p:sp>
                                <p:sp>
                                  <p:nvSpPr>
                                    <p:cNvPr id="1121" name="Freeform 128"/>
                                    <p:cNvSpPr>
                                      <a:spLocks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6507" y="1325"/>
                                      <a:ext cx="43" cy="46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>
                                        <a:cxn ang="0">
                                          <a:pos x="107" y="0"/>
                                        </a:cxn>
                                        <a:cxn ang="0">
                                          <a:pos x="0" y="137"/>
                                        </a:cxn>
                                        <a:cxn ang="0">
                                          <a:pos x="68" y="79"/>
                                        </a:cxn>
                                        <a:cxn ang="0">
                                          <a:pos x="167" y="233"/>
                                        </a:cxn>
                                        <a:cxn ang="0">
                                          <a:pos x="173" y="233"/>
                                        </a:cxn>
                                        <a:cxn ang="0">
                                          <a:pos x="82" y="64"/>
                                        </a:cxn>
                                        <a:cxn ang="0">
                                          <a:pos x="107" y="0"/>
                                        </a:cxn>
                                      </a:cxnLst>
                                      <a:rect l="0" t="0" r="r" b="b"/>
                                      <a:pathLst>
                                        <a:path w="173" h="233">
                                          <a:moveTo>
                                            <a:pt x="107" y="0"/>
                                          </a:moveTo>
                                          <a:lnTo>
                                            <a:pt x="0" y="137"/>
                                          </a:lnTo>
                                          <a:lnTo>
                                            <a:pt x="68" y="79"/>
                                          </a:lnTo>
                                          <a:lnTo>
                                            <a:pt x="167" y="233"/>
                                          </a:lnTo>
                                          <a:lnTo>
                                            <a:pt x="173" y="233"/>
                                          </a:lnTo>
                                          <a:lnTo>
                                            <a:pt x="82" y="64"/>
                                          </a:lnTo>
                                          <a:lnTo>
                                            <a:pt x="107" y="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rgbClr val="9F9F9F"/>
                                    </a:solidFill>
                                    <a:ln w="9525">
                                      <a:noFill/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lIns="149951" tIns="74974" rIns="149951" bIns="74974">
                                      <a:spAutoFit/>
                                    </a:bodyPr>
                                    <a:lstStyle/>
                                    <a:p>
                                      <a:endParaRPr lang="ru-RU"/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1111" name="Group 129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6547" y="1369"/>
                                  <a:ext cx="6" cy="4"/>
                                  <a:chOff x="6547" y="1369"/>
                                  <a:chExt cx="6" cy="4"/>
                                </a:xfrm>
                              </p:grpSpPr>
                              <p:grpSp>
                                <p:nvGrpSpPr>
                                  <p:cNvPr id="1112" name="Group 130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6547" y="1369"/>
                                    <a:ext cx="4" cy="3"/>
                                    <a:chOff x="6547" y="1369"/>
                                    <a:chExt cx="4" cy="3"/>
                                  </a:xfrm>
                                </p:grpSpPr>
                                <p:sp>
                                  <p:nvSpPr>
                                    <p:cNvPr id="1116" name="Oval 131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6548" y="1369"/>
                                      <a:ext cx="3" cy="3"/>
                                    </a:xfrm>
                                    <a:prstGeom prst="ellipse">
                                      <a:avLst/>
                                    </a:prstGeom>
                                    <a:solidFill>
                                      <a:srgbClr val="5F5F5F"/>
                                    </a:solidFill>
                                    <a:ln w="9525">
                                      <a:noFill/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lIns="149951" tIns="74974" rIns="149951" bIns="74974">
                                      <a:spAutoFit/>
                                    </a:bodyPr>
                                    <a:lstStyle/>
                                    <a:p>
                                      <a:endParaRPr lang="ru-RU"/>
                                    </a:p>
                                  </p:txBody>
                                </p:sp>
                                <p:sp>
                                  <p:nvSpPr>
                                    <p:cNvPr id="1117" name="Oval 132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6547" y="1369"/>
                                      <a:ext cx="3" cy="3"/>
                                    </a:xfrm>
                                    <a:prstGeom prst="ellipse">
                                      <a:avLst/>
                                    </a:prstGeom>
                                    <a:solidFill>
                                      <a:srgbClr val="9F9F9F"/>
                                    </a:solidFill>
                                    <a:ln w="9525">
                                      <a:noFill/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lIns="149951" tIns="74974" rIns="149951" bIns="74974">
                                      <a:spAutoFit/>
                                    </a:bodyPr>
                                    <a:lstStyle/>
                                    <a:p>
                                      <a:endParaRPr lang="ru-RU"/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113" name="Group 133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6549" y="1371"/>
                                    <a:ext cx="4" cy="2"/>
                                    <a:chOff x="6549" y="1371"/>
                                    <a:chExt cx="4" cy="2"/>
                                  </a:xfrm>
                                </p:grpSpPr>
                                <p:sp>
                                  <p:nvSpPr>
                                    <p:cNvPr id="1114" name="Oval 134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6550" y="1371"/>
                                      <a:ext cx="3" cy="2"/>
                                    </a:xfrm>
                                    <a:prstGeom prst="ellipse">
                                      <a:avLst/>
                                    </a:prstGeom>
                                    <a:solidFill>
                                      <a:srgbClr val="5F5F5F"/>
                                    </a:solidFill>
                                    <a:ln w="9525">
                                      <a:noFill/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lIns="149951" tIns="74974" rIns="149951" bIns="74974">
                                      <a:spAutoFit/>
                                    </a:bodyPr>
                                    <a:lstStyle/>
                                    <a:p>
                                      <a:endParaRPr lang="ru-RU"/>
                                    </a:p>
                                  </p:txBody>
                                </p:sp>
                                <p:sp>
                                  <p:nvSpPr>
                                    <p:cNvPr id="1115" name="Oval 135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6549" y="1371"/>
                                      <a:ext cx="3" cy="2"/>
                                    </a:xfrm>
                                    <a:prstGeom prst="ellipse">
                                      <a:avLst/>
                                    </a:prstGeom>
                                    <a:solidFill>
                                      <a:srgbClr val="9F9F9F"/>
                                    </a:solidFill>
                                    <a:ln w="9525">
                                      <a:noFill/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lIns="149951" tIns="74974" rIns="149951" bIns="74974">
                                      <a:spAutoFit/>
                                    </a:bodyPr>
                                    <a:lstStyle/>
                                    <a:p>
                                      <a:endParaRPr lang="ru-RU"/>
                                    </a:p>
                                  </p:txBody>
                                </p:sp>
                              </p:grpSp>
                            </p:grpSp>
                          </p:grpSp>
                        </p:grpSp>
                        <p:grpSp>
                          <p:nvGrpSpPr>
                            <p:cNvPr id="1097" name="Group 13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704" y="1346"/>
                              <a:ext cx="67" cy="58"/>
                              <a:chOff x="6704" y="1346"/>
                              <a:chExt cx="67" cy="58"/>
                            </a:xfrm>
                          </p:grpSpPr>
                          <p:sp>
                            <p:nvSpPr>
                              <p:cNvPr id="1098" name="Freeform 13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6714" y="1379"/>
                                <a:ext cx="14" cy="25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2" y="8"/>
                                  </a:cxn>
                                  <a:cxn ang="0">
                                    <a:pos x="27" y="68"/>
                                  </a:cxn>
                                  <a:cxn ang="0">
                                    <a:pos x="27" y="0"/>
                                  </a:cxn>
                                  <a:cxn ang="0">
                                    <a:pos x="54" y="50"/>
                                  </a:cxn>
                                  <a:cxn ang="0">
                                    <a:pos x="54" y="128"/>
                                  </a:cxn>
                                  <a:cxn ang="0">
                                    <a:pos x="27" y="92"/>
                                  </a:cxn>
                                  <a:cxn ang="0">
                                    <a:pos x="27" y="80"/>
                                  </a:cxn>
                                  <a:cxn ang="0">
                                    <a:pos x="0" y="16"/>
                                  </a:cxn>
                                  <a:cxn ang="0">
                                    <a:pos x="2" y="8"/>
                                  </a:cxn>
                                </a:cxnLst>
                                <a:rect l="0" t="0" r="r" b="b"/>
                                <a:pathLst>
                                  <a:path w="54" h="128">
                                    <a:moveTo>
                                      <a:pt x="2" y="8"/>
                                    </a:moveTo>
                                    <a:lnTo>
                                      <a:pt x="27" y="68"/>
                                    </a:lnTo>
                                    <a:lnTo>
                                      <a:pt x="27" y="0"/>
                                    </a:lnTo>
                                    <a:lnTo>
                                      <a:pt x="54" y="50"/>
                                    </a:lnTo>
                                    <a:lnTo>
                                      <a:pt x="54" y="128"/>
                                    </a:lnTo>
                                    <a:lnTo>
                                      <a:pt x="27" y="92"/>
                                    </a:lnTo>
                                    <a:lnTo>
                                      <a:pt x="27" y="80"/>
                                    </a:lnTo>
                                    <a:lnTo>
                                      <a:pt x="0" y="16"/>
                                    </a:lnTo>
                                    <a:lnTo>
                                      <a:pt x="2" y="8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9F9F9F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grpSp>
                            <p:nvGrpSpPr>
                              <p:cNvPr id="1099" name="Group 138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6704" y="1346"/>
                                <a:ext cx="67" cy="42"/>
                                <a:chOff x="6704" y="1346"/>
                                <a:chExt cx="67" cy="42"/>
                              </a:xfrm>
                            </p:grpSpPr>
                            <p:grpSp>
                              <p:nvGrpSpPr>
                                <p:cNvPr id="1100" name="Group 139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6705" y="1346"/>
                                  <a:ext cx="66" cy="42"/>
                                  <a:chOff x="6705" y="1346"/>
                                  <a:chExt cx="66" cy="42"/>
                                </a:xfrm>
                              </p:grpSpPr>
                              <p:sp>
                                <p:nvSpPr>
                                  <p:cNvPr id="1105" name="Freeform 140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6707" y="1369"/>
                                    <a:ext cx="61" cy="16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208" y="1"/>
                                      </a:cxn>
                                      <a:cxn ang="0">
                                        <a:pos x="38" y="34"/>
                                      </a:cxn>
                                      <a:cxn ang="0">
                                        <a:pos x="24" y="38"/>
                                      </a:cxn>
                                      <a:cxn ang="0">
                                        <a:pos x="14" y="44"/>
                                      </a:cxn>
                                      <a:cxn ang="0">
                                        <a:pos x="9" y="51"/>
                                      </a:cxn>
                                      <a:cxn ang="0">
                                        <a:pos x="0" y="78"/>
                                      </a:cxn>
                                      <a:cxn ang="0">
                                        <a:pos x="25" y="80"/>
                                      </a:cxn>
                                      <a:cxn ang="0">
                                        <a:pos x="29" y="61"/>
                                      </a:cxn>
                                      <a:cxn ang="0">
                                        <a:pos x="31" y="56"/>
                                      </a:cxn>
                                      <a:cxn ang="0">
                                        <a:pos x="38" y="49"/>
                                      </a:cxn>
                                      <a:cxn ang="0">
                                        <a:pos x="50" y="46"/>
                                      </a:cxn>
                                      <a:cxn ang="0">
                                        <a:pos x="243" y="6"/>
                                      </a:cxn>
                                      <a:cxn ang="0">
                                        <a:pos x="209" y="0"/>
                                      </a:cxn>
                                      <a:cxn ang="0">
                                        <a:pos x="208" y="1"/>
                                      </a:cxn>
                                    </a:cxnLst>
                                    <a:rect l="0" t="0" r="r" b="b"/>
                                    <a:pathLst>
                                      <a:path w="243" h="80">
                                        <a:moveTo>
                                          <a:pt x="208" y="1"/>
                                        </a:moveTo>
                                        <a:lnTo>
                                          <a:pt x="38" y="34"/>
                                        </a:lnTo>
                                        <a:lnTo>
                                          <a:pt x="24" y="38"/>
                                        </a:lnTo>
                                        <a:lnTo>
                                          <a:pt x="14" y="44"/>
                                        </a:lnTo>
                                        <a:lnTo>
                                          <a:pt x="9" y="51"/>
                                        </a:lnTo>
                                        <a:lnTo>
                                          <a:pt x="0" y="78"/>
                                        </a:lnTo>
                                        <a:lnTo>
                                          <a:pt x="25" y="80"/>
                                        </a:lnTo>
                                        <a:lnTo>
                                          <a:pt x="29" y="61"/>
                                        </a:lnTo>
                                        <a:lnTo>
                                          <a:pt x="31" y="56"/>
                                        </a:lnTo>
                                        <a:lnTo>
                                          <a:pt x="38" y="49"/>
                                        </a:lnTo>
                                        <a:lnTo>
                                          <a:pt x="50" y="46"/>
                                        </a:lnTo>
                                        <a:lnTo>
                                          <a:pt x="243" y="6"/>
                                        </a:lnTo>
                                        <a:lnTo>
                                          <a:pt x="209" y="0"/>
                                        </a:lnTo>
                                        <a:lnTo>
                                          <a:pt x="208" y="1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5F5F5F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lIns="149951" tIns="74974" rIns="149951" bIns="74974">
                                    <a:spAutoFit/>
                                  </a:bodyPr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sp>
                                <p:nvSpPr>
                                  <p:cNvPr id="1106" name="Freeform 141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6705" y="1384"/>
                                    <a:ext cx="10" cy="4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37" y="3"/>
                                      </a:cxn>
                                      <a:cxn ang="0">
                                        <a:pos x="0" y="0"/>
                                      </a:cxn>
                                      <a:cxn ang="0">
                                        <a:pos x="0" y="14"/>
                                      </a:cxn>
                                      <a:cxn ang="0">
                                        <a:pos x="37" y="18"/>
                                      </a:cxn>
                                      <a:cxn ang="0">
                                        <a:pos x="37" y="3"/>
                                      </a:cxn>
                                    </a:cxnLst>
                                    <a:rect l="0" t="0" r="r" b="b"/>
                                    <a:pathLst>
                                      <a:path w="37" h="18">
                                        <a:moveTo>
                                          <a:pt x="37" y="3"/>
                                        </a:moveTo>
                                        <a:lnTo>
                                          <a:pt x="0" y="0"/>
                                        </a:lnTo>
                                        <a:lnTo>
                                          <a:pt x="0" y="14"/>
                                        </a:lnTo>
                                        <a:lnTo>
                                          <a:pt x="37" y="18"/>
                                        </a:lnTo>
                                        <a:lnTo>
                                          <a:pt x="37" y="3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5F5F5F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lIns="149951" tIns="74974" rIns="149951" bIns="74974">
                                    <a:spAutoFit/>
                                  </a:bodyPr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sp>
                                <p:nvSpPr>
                                  <p:cNvPr id="1107" name="Freeform 142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6747" y="1346"/>
                                    <a:ext cx="24" cy="27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97" y="136"/>
                                      </a:cxn>
                                      <a:cxn ang="0">
                                        <a:pos x="0" y="125"/>
                                      </a:cxn>
                                      <a:cxn ang="0">
                                        <a:pos x="0" y="0"/>
                                      </a:cxn>
                                      <a:cxn ang="0">
                                        <a:pos x="97" y="9"/>
                                      </a:cxn>
                                      <a:cxn ang="0">
                                        <a:pos x="97" y="136"/>
                                      </a:cxn>
                                    </a:cxnLst>
                                    <a:rect l="0" t="0" r="r" b="b"/>
                                    <a:pathLst>
                                      <a:path w="97" h="136">
                                        <a:moveTo>
                                          <a:pt x="97" y="136"/>
                                        </a:moveTo>
                                        <a:lnTo>
                                          <a:pt x="0" y="125"/>
                                        </a:lnTo>
                                        <a:lnTo>
                                          <a:pt x="0" y="0"/>
                                        </a:lnTo>
                                        <a:lnTo>
                                          <a:pt x="97" y="9"/>
                                        </a:lnTo>
                                        <a:lnTo>
                                          <a:pt x="97" y="136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5F5F5F"/>
                                  </a:solidFill>
                                  <a:ln w="4763">
                                    <a:solidFill>
                                      <a:srgbClr val="5F5F5F"/>
                                    </a:solidFill>
                                    <a:prstDash val="solid"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lIns="149951" tIns="74974" rIns="149951" bIns="74974">
                                    <a:spAutoFit/>
                                  </a:bodyPr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</p:grpSp>
                            <p:grpSp>
                              <p:nvGrpSpPr>
                                <p:cNvPr id="1101" name="Group 143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6704" y="1346"/>
                                  <a:ext cx="66" cy="41"/>
                                  <a:chOff x="6704" y="1346"/>
                                  <a:chExt cx="66" cy="41"/>
                                </a:xfrm>
                              </p:grpSpPr>
                              <p:sp>
                                <p:nvSpPr>
                                  <p:cNvPr id="1102" name="Freeform 144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6706" y="1369"/>
                                    <a:ext cx="61" cy="16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208" y="1"/>
                                      </a:cxn>
                                      <a:cxn ang="0">
                                        <a:pos x="38" y="33"/>
                                      </a:cxn>
                                      <a:cxn ang="0">
                                        <a:pos x="24" y="38"/>
                                      </a:cxn>
                                      <a:cxn ang="0">
                                        <a:pos x="14" y="43"/>
                                      </a:cxn>
                                      <a:cxn ang="0">
                                        <a:pos x="9" y="51"/>
                                      </a:cxn>
                                      <a:cxn ang="0">
                                        <a:pos x="0" y="78"/>
                                      </a:cxn>
                                      <a:cxn ang="0">
                                        <a:pos x="25" y="80"/>
                                      </a:cxn>
                                      <a:cxn ang="0">
                                        <a:pos x="29" y="61"/>
                                      </a:cxn>
                                      <a:cxn ang="0">
                                        <a:pos x="32" y="55"/>
                                      </a:cxn>
                                      <a:cxn ang="0">
                                        <a:pos x="38" y="49"/>
                                      </a:cxn>
                                      <a:cxn ang="0">
                                        <a:pos x="50" y="45"/>
                                      </a:cxn>
                                      <a:cxn ang="0">
                                        <a:pos x="243" y="5"/>
                                      </a:cxn>
                                      <a:cxn ang="0">
                                        <a:pos x="209" y="0"/>
                                      </a:cxn>
                                      <a:cxn ang="0">
                                        <a:pos x="208" y="1"/>
                                      </a:cxn>
                                    </a:cxnLst>
                                    <a:rect l="0" t="0" r="r" b="b"/>
                                    <a:pathLst>
                                      <a:path w="243" h="80">
                                        <a:moveTo>
                                          <a:pt x="208" y="1"/>
                                        </a:moveTo>
                                        <a:lnTo>
                                          <a:pt x="38" y="33"/>
                                        </a:lnTo>
                                        <a:lnTo>
                                          <a:pt x="24" y="38"/>
                                        </a:lnTo>
                                        <a:lnTo>
                                          <a:pt x="14" y="43"/>
                                        </a:lnTo>
                                        <a:lnTo>
                                          <a:pt x="9" y="51"/>
                                        </a:lnTo>
                                        <a:lnTo>
                                          <a:pt x="0" y="78"/>
                                        </a:lnTo>
                                        <a:lnTo>
                                          <a:pt x="25" y="80"/>
                                        </a:lnTo>
                                        <a:lnTo>
                                          <a:pt x="29" y="61"/>
                                        </a:lnTo>
                                        <a:lnTo>
                                          <a:pt x="32" y="55"/>
                                        </a:lnTo>
                                        <a:lnTo>
                                          <a:pt x="38" y="49"/>
                                        </a:lnTo>
                                        <a:lnTo>
                                          <a:pt x="50" y="45"/>
                                        </a:lnTo>
                                        <a:lnTo>
                                          <a:pt x="243" y="5"/>
                                        </a:lnTo>
                                        <a:lnTo>
                                          <a:pt x="209" y="0"/>
                                        </a:lnTo>
                                        <a:lnTo>
                                          <a:pt x="208" y="1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808080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lIns="149951" tIns="74974" rIns="149951" bIns="74974">
                                    <a:spAutoFit/>
                                  </a:bodyPr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sp>
                                <p:nvSpPr>
                                  <p:cNvPr id="1103" name="Freeform 145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6704" y="1384"/>
                                    <a:ext cx="10" cy="3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37" y="4"/>
                                      </a:cxn>
                                      <a:cxn ang="0">
                                        <a:pos x="0" y="0"/>
                                      </a:cxn>
                                      <a:cxn ang="0">
                                        <a:pos x="0" y="15"/>
                                      </a:cxn>
                                      <a:cxn ang="0">
                                        <a:pos x="37" y="18"/>
                                      </a:cxn>
                                      <a:cxn ang="0">
                                        <a:pos x="37" y="4"/>
                                      </a:cxn>
                                    </a:cxnLst>
                                    <a:rect l="0" t="0" r="r" b="b"/>
                                    <a:pathLst>
                                      <a:path w="37" h="18">
                                        <a:moveTo>
                                          <a:pt x="37" y="4"/>
                                        </a:moveTo>
                                        <a:lnTo>
                                          <a:pt x="0" y="0"/>
                                        </a:lnTo>
                                        <a:lnTo>
                                          <a:pt x="0" y="15"/>
                                        </a:lnTo>
                                        <a:lnTo>
                                          <a:pt x="37" y="18"/>
                                        </a:lnTo>
                                        <a:lnTo>
                                          <a:pt x="37" y="4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808080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lIns="149951" tIns="74974" rIns="149951" bIns="74974">
                                    <a:spAutoFit/>
                                  </a:bodyPr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sp>
                                <p:nvSpPr>
                                  <p:cNvPr id="1104" name="Freeform 146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6746" y="1346"/>
                                    <a:ext cx="24" cy="27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97" y="136"/>
                                      </a:cxn>
                                      <a:cxn ang="0">
                                        <a:pos x="0" y="125"/>
                                      </a:cxn>
                                      <a:cxn ang="0">
                                        <a:pos x="0" y="0"/>
                                      </a:cxn>
                                      <a:cxn ang="0">
                                        <a:pos x="97" y="9"/>
                                      </a:cxn>
                                      <a:cxn ang="0">
                                        <a:pos x="97" y="136"/>
                                      </a:cxn>
                                    </a:cxnLst>
                                    <a:rect l="0" t="0" r="r" b="b"/>
                                    <a:pathLst>
                                      <a:path w="97" h="136">
                                        <a:moveTo>
                                          <a:pt x="97" y="136"/>
                                        </a:moveTo>
                                        <a:lnTo>
                                          <a:pt x="0" y="125"/>
                                        </a:lnTo>
                                        <a:lnTo>
                                          <a:pt x="0" y="0"/>
                                        </a:lnTo>
                                        <a:lnTo>
                                          <a:pt x="97" y="9"/>
                                        </a:lnTo>
                                        <a:lnTo>
                                          <a:pt x="97" y="136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9F9F9F"/>
                                  </a:solidFill>
                                  <a:ln w="4763">
                                    <a:solidFill>
                                      <a:srgbClr val="808080"/>
                                    </a:solidFill>
                                    <a:prstDash val="solid"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lIns="149951" tIns="74974" rIns="149951" bIns="74974">
                                    <a:spAutoFit/>
                                  </a:bodyPr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</p:grpSp>
                          </p:grpSp>
                        </p:grpSp>
                      </p:grpSp>
                    </p:grpSp>
                    <p:grpSp>
                      <p:nvGrpSpPr>
                        <p:cNvPr id="1043" name="Group 14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756" y="1331"/>
                          <a:ext cx="268" cy="187"/>
                          <a:chOff x="6756" y="1331"/>
                          <a:chExt cx="268" cy="187"/>
                        </a:xfrm>
                      </p:grpSpPr>
                      <p:grpSp>
                        <p:nvGrpSpPr>
                          <p:cNvPr id="1044" name="Group 14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756" y="1441"/>
                            <a:ext cx="205" cy="24"/>
                            <a:chOff x="6756" y="1441"/>
                            <a:chExt cx="205" cy="24"/>
                          </a:xfrm>
                        </p:grpSpPr>
                        <p:grpSp>
                          <p:nvGrpSpPr>
                            <p:cNvPr id="1082" name="Group 14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756" y="1441"/>
                              <a:ext cx="23" cy="22"/>
                              <a:chOff x="6756" y="1441"/>
                              <a:chExt cx="23" cy="22"/>
                            </a:xfrm>
                          </p:grpSpPr>
                          <p:sp>
                            <p:nvSpPr>
                              <p:cNvPr id="1089" name="Oval 15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756" y="1441"/>
                                <a:ext cx="21" cy="22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5F5F5F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090" name="Oval 15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758" y="1441"/>
                                <a:ext cx="21" cy="21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80808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091" name="Oval 15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761" y="1445"/>
                                <a:ext cx="16" cy="17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9F9F9F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092" name="Oval 15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761" y="1441"/>
                                <a:ext cx="16" cy="17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5F5F5F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093" name="Oval 15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761" y="1443"/>
                                <a:ext cx="16" cy="17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C0C0C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</p:grpSp>
                        <p:grpSp>
                          <p:nvGrpSpPr>
                            <p:cNvPr id="1083" name="Group 15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942" y="1448"/>
                              <a:ext cx="19" cy="17"/>
                              <a:chOff x="6942" y="1448"/>
                              <a:chExt cx="19" cy="17"/>
                            </a:xfrm>
                          </p:grpSpPr>
                          <p:sp>
                            <p:nvSpPr>
                              <p:cNvPr id="1084" name="Oval 15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942" y="1448"/>
                                <a:ext cx="17" cy="17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5F5F5F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085" name="Oval 15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944" y="1448"/>
                                <a:ext cx="17" cy="17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80808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086" name="Oval 15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946" y="1451"/>
                                <a:ext cx="13" cy="14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9F9F9F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087" name="Oval 15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946" y="1448"/>
                                <a:ext cx="13" cy="13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5F5F5F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088" name="Oval 16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946" y="1450"/>
                                <a:ext cx="13" cy="13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C0C0C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045" name="Group 16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790" y="1331"/>
                            <a:ext cx="234" cy="187"/>
                            <a:chOff x="6790" y="1331"/>
                            <a:chExt cx="234" cy="187"/>
                          </a:xfrm>
                        </p:grpSpPr>
                        <p:grpSp>
                          <p:nvGrpSpPr>
                            <p:cNvPr id="1046" name="Group 16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815" y="1331"/>
                              <a:ext cx="59" cy="88"/>
                              <a:chOff x="6815" y="1331"/>
                              <a:chExt cx="59" cy="88"/>
                            </a:xfrm>
                          </p:grpSpPr>
                          <p:sp>
                            <p:nvSpPr>
                              <p:cNvPr id="1078" name="Freeform 16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6820" y="1331"/>
                                <a:ext cx="54" cy="23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215" y="55"/>
                                  </a:cxn>
                                  <a:cxn ang="0">
                                    <a:pos x="129" y="116"/>
                                  </a:cxn>
                                  <a:cxn ang="0">
                                    <a:pos x="0" y="83"/>
                                  </a:cxn>
                                  <a:cxn ang="0">
                                    <a:pos x="0" y="0"/>
                                  </a:cxn>
                                  <a:cxn ang="0">
                                    <a:pos x="215" y="55"/>
                                  </a:cxn>
                                </a:cxnLst>
                                <a:rect l="0" t="0" r="r" b="b"/>
                                <a:pathLst>
                                  <a:path w="215" h="116">
                                    <a:moveTo>
                                      <a:pt x="215" y="55"/>
                                    </a:moveTo>
                                    <a:lnTo>
                                      <a:pt x="129" y="116"/>
                                    </a:lnTo>
                                    <a:lnTo>
                                      <a:pt x="0" y="83"/>
                                    </a:lnTo>
                                    <a:lnTo>
                                      <a:pt x="0" y="0"/>
                                    </a:lnTo>
                                    <a:lnTo>
                                      <a:pt x="215" y="55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079" name="Freeform 16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6853" y="1342"/>
                                <a:ext cx="21" cy="56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84" y="0"/>
                                  </a:cxn>
                                  <a:cxn ang="0">
                                    <a:pos x="0" y="62"/>
                                  </a:cxn>
                                  <a:cxn ang="0">
                                    <a:pos x="0" y="272"/>
                                  </a:cxn>
                                  <a:cxn ang="0">
                                    <a:pos x="84" y="282"/>
                                  </a:cxn>
                                  <a:cxn ang="0">
                                    <a:pos x="84" y="0"/>
                                  </a:cxn>
                                </a:cxnLst>
                                <a:rect l="0" t="0" r="r" b="b"/>
                                <a:pathLst>
                                  <a:path w="84" h="282">
                                    <a:moveTo>
                                      <a:pt x="84" y="0"/>
                                    </a:moveTo>
                                    <a:lnTo>
                                      <a:pt x="0" y="62"/>
                                    </a:lnTo>
                                    <a:lnTo>
                                      <a:pt x="0" y="272"/>
                                    </a:lnTo>
                                    <a:lnTo>
                                      <a:pt x="84" y="282"/>
                                    </a:lnTo>
                                    <a:lnTo>
                                      <a:pt x="84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9F9F9F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080" name="Freeform 16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6820" y="1347"/>
                                <a:ext cx="32" cy="49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0" y="0"/>
                                  </a:cxn>
                                  <a:cxn ang="0">
                                    <a:pos x="128" y="34"/>
                                  </a:cxn>
                                  <a:cxn ang="0">
                                    <a:pos x="128" y="244"/>
                                  </a:cxn>
                                  <a:cxn ang="0">
                                    <a:pos x="0" y="228"/>
                                  </a:cxn>
                                  <a:cxn ang="0">
                                    <a:pos x="0" y="0"/>
                                  </a:cxn>
                                </a:cxnLst>
                                <a:rect l="0" t="0" r="r" b="b"/>
                                <a:pathLst>
                                  <a:path w="128" h="244">
                                    <a:moveTo>
                                      <a:pt x="0" y="0"/>
                                    </a:moveTo>
                                    <a:lnTo>
                                      <a:pt x="128" y="34"/>
                                    </a:lnTo>
                                    <a:lnTo>
                                      <a:pt x="128" y="244"/>
                                    </a:lnTo>
                                    <a:lnTo>
                                      <a:pt x="0" y="228"/>
                                    </a:lnTo>
                                    <a:lnTo>
                                      <a:pt x="0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80808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081" name="Line 16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6815" y="1359"/>
                                <a:ext cx="1" cy="60"/>
                              </a:xfrm>
                              <a:prstGeom prst="line">
                                <a:avLst/>
                              </a:prstGeom>
                              <a:noFill/>
                              <a:ln w="4763">
                                <a:solidFill>
                                  <a:srgbClr val="9F9F9F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</p:grpSp>
                        <p:grpSp>
                          <p:nvGrpSpPr>
                            <p:cNvPr id="1047" name="Group 16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790" y="1338"/>
                              <a:ext cx="234" cy="180"/>
                              <a:chOff x="6790" y="1338"/>
                              <a:chExt cx="234" cy="180"/>
                            </a:xfrm>
                          </p:grpSpPr>
                          <p:grpSp>
                            <p:nvGrpSpPr>
                              <p:cNvPr id="1048" name="Group 168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6790" y="1495"/>
                                <a:ext cx="20" cy="23"/>
                                <a:chOff x="6790" y="1495"/>
                                <a:chExt cx="20" cy="23"/>
                              </a:xfrm>
                            </p:grpSpPr>
                            <p:sp>
                              <p:nvSpPr>
                                <p:cNvPr id="1076" name="Freeform 169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6790" y="1495"/>
                                  <a:ext cx="20" cy="23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81" y="0"/>
                                    </a:cxn>
                                    <a:cxn ang="0">
                                      <a:pos x="0" y="2"/>
                                    </a:cxn>
                                    <a:cxn ang="0">
                                      <a:pos x="0" y="114"/>
                                    </a:cxn>
                                    <a:cxn ang="0">
                                      <a:pos x="81" y="108"/>
                                    </a:cxn>
                                    <a:cxn ang="0">
                                      <a:pos x="81" y="0"/>
                                    </a:cxn>
                                  </a:cxnLst>
                                  <a:rect l="0" t="0" r="r" b="b"/>
                                  <a:pathLst>
                                    <a:path w="81" h="114">
                                      <a:moveTo>
                                        <a:pt x="81" y="0"/>
                                      </a:moveTo>
                                      <a:lnTo>
                                        <a:pt x="0" y="2"/>
                                      </a:lnTo>
                                      <a:lnTo>
                                        <a:pt x="0" y="114"/>
                                      </a:lnTo>
                                      <a:lnTo>
                                        <a:pt x="81" y="108"/>
                                      </a:lnTo>
                                      <a:lnTo>
                                        <a:pt x="81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3F3F3F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lIns="149951" tIns="74974" rIns="149951" bIns="74974">
                                  <a:spAutoFit/>
                                </a:bodyPr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1077" name="Freeform 170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6790" y="1495"/>
                                  <a:ext cx="20" cy="23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81" y="0"/>
                                    </a:cxn>
                                    <a:cxn ang="0">
                                      <a:pos x="0" y="115"/>
                                    </a:cxn>
                                    <a:cxn ang="0">
                                      <a:pos x="81" y="109"/>
                                    </a:cxn>
                                    <a:cxn ang="0">
                                      <a:pos x="81" y="0"/>
                                    </a:cxn>
                                  </a:cxnLst>
                                  <a:rect l="0" t="0" r="r" b="b"/>
                                  <a:pathLst>
                                    <a:path w="81" h="115">
                                      <a:moveTo>
                                        <a:pt x="81" y="0"/>
                                      </a:moveTo>
                                      <a:lnTo>
                                        <a:pt x="0" y="115"/>
                                      </a:lnTo>
                                      <a:lnTo>
                                        <a:pt x="81" y="109"/>
                                      </a:lnTo>
                                      <a:lnTo>
                                        <a:pt x="81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5F5F5F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lIns="149951" tIns="74974" rIns="149951" bIns="74974">
                                  <a:spAutoFit/>
                                </a:bodyPr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049" name="Group 171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6897" y="1338"/>
                                <a:ext cx="127" cy="141"/>
                                <a:chOff x="6897" y="1338"/>
                                <a:chExt cx="127" cy="141"/>
                              </a:xfrm>
                            </p:grpSpPr>
                            <p:grpSp>
                              <p:nvGrpSpPr>
                                <p:cNvPr id="1050" name="Group 172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6897" y="1370"/>
                                  <a:ext cx="98" cy="109"/>
                                  <a:chOff x="6897" y="1370"/>
                                  <a:chExt cx="98" cy="109"/>
                                </a:xfrm>
                              </p:grpSpPr>
                              <p:grpSp>
                                <p:nvGrpSpPr>
                                  <p:cNvPr id="1054" name="Group 173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6957" y="1370"/>
                                    <a:ext cx="38" cy="73"/>
                                    <a:chOff x="6957" y="1370"/>
                                    <a:chExt cx="38" cy="73"/>
                                  </a:xfrm>
                                </p:grpSpPr>
                                <p:grpSp>
                                  <p:nvGrpSpPr>
                                    <p:cNvPr id="1062" name="Group 174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6957" y="1386"/>
                                      <a:ext cx="38" cy="56"/>
                                      <a:chOff x="6957" y="1386"/>
                                      <a:chExt cx="38" cy="56"/>
                                    </a:xfrm>
                                  </p:grpSpPr>
                                  <p:sp>
                                    <p:nvSpPr>
                                      <p:cNvPr id="1064" name="Line 175"/>
                                      <p:cNvSpPr>
                                        <a:spLocks noChangeShapeType="1"/>
                                      </p:cNvSpPr>
                                      <p:nvPr/>
                                    </p:nvSpPr>
                                    <p:spPr bwMode="auto">
                                      <a:xfrm flipH="1" flipV="1">
                                        <a:off x="6958" y="1386"/>
                                        <a:ext cx="36" cy="5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4763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lIns="149951" tIns="74974" rIns="149951" bIns="74974">
                                        <a:spAutoFit/>
                                      </a:bodyPr>
                                      <a:lstStyle/>
                                      <a:p>
                                        <a:endParaRPr lang="ru-RU"/>
                                      </a:p>
                                    </p:txBody>
                                  </p:sp>
                                  <p:sp>
                                    <p:nvSpPr>
                                      <p:cNvPr id="1065" name="Line 176"/>
                                      <p:cNvSpPr>
                                        <a:spLocks noChangeShapeType="1"/>
                                      </p:cNvSpPr>
                                      <p:nvPr/>
                                    </p:nvSpPr>
                                    <p:spPr bwMode="auto">
                                      <a:xfrm flipH="1" flipV="1">
                                        <a:off x="6958" y="1440"/>
                                        <a:ext cx="36" cy="2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4763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lIns="149951" tIns="74974" rIns="149951" bIns="74974">
                                        <a:spAutoFit/>
                                      </a:bodyPr>
                                      <a:lstStyle/>
                                      <a:p>
                                        <a:endParaRPr lang="ru-RU"/>
                                      </a:p>
                                    </p:txBody>
                                  </p:sp>
                                  <p:sp>
                                    <p:nvSpPr>
                                      <p:cNvPr id="1066" name="Line 177"/>
                                      <p:cNvSpPr>
                                        <a:spLocks noChangeShapeType="1"/>
                                      </p:cNvSpPr>
                                      <p:nvPr/>
                                    </p:nvSpPr>
                                    <p:spPr bwMode="auto">
                                      <a:xfrm flipH="1" flipV="1">
                                        <a:off x="6958" y="1391"/>
                                        <a:ext cx="36" cy="4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4763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lIns="149951" tIns="74974" rIns="149951" bIns="74974">
                                        <a:spAutoFit/>
                                      </a:bodyPr>
                                      <a:lstStyle/>
                                      <a:p>
                                        <a:endParaRPr lang="ru-RU"/>
                                      </a:p>
                                    </p:txBody>
                                  </p:sp>
                                  <p:sp>
                                    <p:nvSpPr>
                                      <p:cNvPr id="1067" name="Line 178"/>
                                      <p:cNvSpPr>
                                        <a:spLocks noChangeShapeType="1"/>
                                      </p:cNvSpPr>
                                      <p:nvPr/>
                                    </p:nvSpPr>
                                    <p:spPr bwMode="auto">
                                      <a:xfrm flipH="1" flipV="1">
                                        <a:off x="6957" y="1396"/>
                                        <a:ext cx="37" cy="4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4763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lIns="149951" tIns="74974" rIns="149951" bIns="74974">
                                        <a:spAutoFit/>
                                      </a:bodyPr>
                                      <a:lstStyle/>
                                      <a:p>
                                        <a:endParaRPr lang="ru-RU"/>
                                      </a:p>
                                    </p:txBody>
                                  </p:sp>
                                  <p:sp>
                                    <p:nvSpPr>
                                      <p:cNvPr id="1068" name="Line 179"/>
                                      <p:cNvSpPr>
                                        <a:spLocks noChangeShapeType="1"/>
                                      </p:cNvSpPr>
                                      <p:nvPr/>
                                    </p:nvSpPr>
                                    <p:spPr bwMode="auto">
                                      <a:xfrm flipH="1" flipV="1">
                                        <a:off x="6957" y="1401"/>
                                        <a:ext cx="38" cy="4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4763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lIns="149951" tIns="74974" rIns="149951" bIns="74974">
                                        <a:spAutoFit/>
                                      </a:bodyPr>
                                      <a:lstStyle/>
                                      <a:p>
                                        <a:endParaRPr lang="ru-RU"/>
                                      </a:p>
                                    </p:txBody>
                                  </p:sp>
                                  <p:sp>
                                    <p:nvSpPr>
                                      <p:cNvPr id="1069" name="Line 180"/>
                                      <p:cNvSpPr>
                                        <a:spLocks noChangeShapeType="1"/>
                                      </p:cNvSpPr>
                                      <p:nvPr/>
                                    </p:nvSpPr>
                                    <p:spPr bwMode="auto">
                                      <a:xfrm flipH="1" flipV="1">
                                        <a:off x="6957" y="1406"/>
                                        <a:ext cx="37" cy="3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4763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lIns="149951" tIns="74974" rIns="149951" bIns="74974">
                                        <a:spAutoFit/>
                                      </a:bodyPr>
                                      <a:lstStyle/>
                                      <a:p>
                                        <a:endParaRPr lang="ru-RU"/>
                                      </a:p>
                                    </p:txBody>
                                  </p:sp>
                                  <p:sp>
                                    <p:nvSpPr>
                                      <p:cNvPr id="1070" name="Line 181"/>
                                      <p:cNvSpPr>
                                        <a:spLocks noChangeShapeType="1"/>
                                      </p:cNvSpPr>
                                      <p:nvPr/>
                                    </p:nvSpPr>
                                    <p:spPr bwMode="auto">
                                      <a:xfrm flipH="1" flipV="1">
                                        <a:off x="6957" y="1411"/>
                                        <a:ext cx="37" cy="3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4763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lIns="149951" tIns="74974" rIns="149951" bIns="74974">
                                        <a:spAutoFit/>
                                      </a:bodyPr>
                                      <a:lstStyle/>
                                      <a:p>
                                        <a:endParaRPr lang="ru-RU"/>
                                      </a:p>
                                    </p:txBody>
                                  </p:sp>
                                  <p:sp>
                                    <p:nvSpPr>
                                      <p:cNvPr id="1071" name="Line 182"/>
                                      <p:cNvSpPr>
                                        <a:spLocks noChangeShapeType="1"/>
                                      </p:cNvSpPr>
                                      <p:nvPr/>
                                    </p:nvSpPr>
                                    <p:spPr bwMode="auto">
                                      <a:xfrm flipH="1" flipV="1">
                                        <a:off x="6957" y="1417"/>
                                        <a:ext cx="37" cy="2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4763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lIns="149951" tIns="74974" rIns="149951" bIns="74974">
                                        <a:spAutoFit/>
                                      </a:bodyPr>
                                      <a:lstStyle/>
                                      <a:p>
                                        <a:endParaRPr lang="ru-RU"/>
                                      </a:p>
                                    </p:txBody>
                                  </p:sp>
                                  <p:sp>
                                    <p:nvSpPr>
                                      <p:cNvPr id="1072" name="Line 183"/>
                                      <p:cNvSpPr>
                                        <a:spLocks noChangeShapeType="1"/>
                                      </p:cNvSpPr>
                                      <p:nvPr/>
                                    </p:nvSpPr>
                                    <p:spPr bwMode="auto">
                                      <a:xfrm flipH="1" flipV="1">
                                        <a:off x="6957" y="1421"/>
                                        <a:ext cx="36" cy="2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4763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lIns="149951" tIns="74974" rIns="149951" bIns="74974">
                                        <a:spAutoFit/>
                                      </a:bodyPr>
                                      <a:lstStyle/>
                                      <a:p>
                                        <a:endParaRPr lang="ru-RU"/>
                                      </a:p>
                                    </p:txBody>
                                  </p:sp>
                                  <p:sp>
                                    <p:nvSpPr>
                                      <p:cNvPr id="1073" name="Line 184"/>
                                      <p:cNvSpPr>
                                        <a:spLocks noChangeShapeType="1"/>
                                      </p:cNvSpPr>
                                      <p:nvPr/>
                                    </p:nvSpPr>
                                    <p:spPr bwMode="auto">
                                      <a:xfrm flipH="1" flipV="1">
                                        <a:off x="6957" y="1426"/>
                                        <a:ext cx="36" cy="2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4763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lIns="149951" tIns="74974" rIns="149951" bIns="74974">
                                        <a:spAutoFit/>
                                      </a:bodyPr>
                                      <a:lstStyle/>
                                      <a:p>
                                        <a:endParaRPr lang="ru-RU"/>
                                      </a:p>
                                    </p:txBody>
                                  </p:sp>
                                  <p:sp>
                                    <p:nvSpPr>
                                      <p:cNvPr id="1074" name="Line 185"/>
                                      <p:cNvSpPr>
                                        <a:spLocks noChangeShapeType="1"/>
                                      </p:cNvSpPr>
                                      <p:nvPr/>
                                    </p:nvSpPr>
                                    <p:spPr bwMode="auto">
                                      <a:xfrm flipH="1" flipV="1">
                                        <a:off x="6958" y="1430"/>
                                        <a:ext cx="35" cy="2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4763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lIns="149951" tIns="74974" rIns="149951" bIns="74974">
                                        <a:spAutoFit/>
                                      </a:bodyPr>
                                      <a:lstStyle/>
                                      <a:p>
                                        <a:endParaRPr lang="ru-RU"/>
                                      </a:p>
                                    </p:txBody>
                                  </p:sp>
                                  <p:sp>
                                    <p:nvSpPr>
                                      <p:cNvPr id="1075" name="Line 186"/>
                                      <p:cNvSpPr>
                                        <a:spLocks noChangeShapeType="1"/>
                                      </p:cNvSpPr>
                                      <p:nvPr/>
                                    </p:nvSpPr>
                                    <p:spPr bwMode="auto">
                                      <a:xfrm flipH="1" flipV="1">
                                        <a:off x="6958" y="1435"/>
                                        <a:ext cx="35" cy="2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4763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lIns="149951" tIns="74974" rIns="149951" bIns="74974">
                                        <a:spAutoFit/>
                                      </a:bodyPr>
                                      <a:lstStyle/>
                                      <a:p>
                                        <a:endParaRPr lang="ru-RU"/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063" name="Line 187"/>
                                    <p:cNvSpPr>
                                      <a:spLocks noChangeShapeType="1"/>
                                    </p:cNvSpPr>
                                    <p:nvPr/>
                                  </p:nvSpPr>
                                  <p:spPr bwMode="auto">
                                    <a:xfrm flipV="1">
                                      <a:off x="6974" y="1370"/>
                                      <a:ext cx="1" cy="73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4763">
                                      <a:solidFill>
                                        <a:srgbClr val="C0C0C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lIns="149951" tIns="74974" rIns="149951" bIns="74974">
                                      <a:spAutoFit/>
                                    </a:bodyPr>
                                    <a:lstStyle/>
                                    <a:p>
                                      <a:endParaRPr lang="ru-RU"/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055" name="Group 188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6897" y="1441"/>
                                    <a:ext cx="35" cy="38"/>
                                    <a:chOff x="6897" y="1441"/>
                                    <a:chExt cx="35" cy="38"/>
                                  </a:xfrm>
                                </p:grpSpPr>
                                <p:grpSp>
                                  <p:nvGrpSpPr>
                                    <p:cNvPr id="1056" name="Group 189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6916" y="1442"/>
                                      <a:ext cx="16" cy="37"/>
                                      <a:chOff x="6916" y="1442"/>
                                      <a:chExt cx="16" cy="37"/>
                                    </a:xfrm>
                                  </p:grpSpPr>
                                  <p:sp>
                                    <p:nvSpPr>
                                      <p:cNvPr id="1060" name="Freeform 190"/>
                                      <p:cNvSpPr>
                                        <a:spLocks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6916" y="1442"/>
                                        <a:ext cx="16" cy="37"/>
                                      </a:xfrm>
                                      <a:custGeom>
                                        <a:avLst/>
                                        <a:gdLst/>
                                        <a:ahLst/>
                                        <a:cxnLst>
                                          <a:cxn ang="0">
                                            <a:pos x="63" y="4"/>
                                          </a:cxn>
                                          <a:cxn ang="0">
                                            <a:pos x="0" y="0"/>
                                          </a:cxn>
                                          <a:cxn ang="0">
                                            <a:pos x="0" y="183"/>
                                          </a:cxn>
                                          <a:cxn ang="0">
                                            <a:pos x="63" y="182"/>
                                          </a:cxn>
                                          <a:cxn ang="0">
                                            <a:pos x="63" y="4"/>
                                          </a:cxn>
                                        </a:cxnLst>
                                        <a:rect l="0" t="0" r="r" b="b"/>
                                        <a:pathLst>
                                          <a:path w="63" h="183">
                                            <a:moveTo>
                                              <a:pt x="63" y="4"/>
                                            </a:moveTo>
                                            <a:lnTo>
                                              <a:pt x="0" y="0"/>
                                            </a:lnTo>
                                            <a:lnTo>
                                              <a:pt x="0" y="183"/>
                                            </a:lnTo>
                                            <a:lnTo>
                                              <a:pt x="63" y="182"/>
                                            </a:lnTo>
                                            <a:lnTo>
                                              <a:pt x="63" y="4"/>
                                            </a:ln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9F9F9F"/>
                                      </a:solidFill>
                                      <a:ln w="9525">
                                        <a:noFill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lIns="149951" tIns="74974" rIns="149951" bIns="74974">
                                        <a:spAutoFit/>
                                      </a:bodyPr>
                                      <a:lstStyle/>
                                      <a:p>
                                        <a:endParaRPr lang="ru-RU"/>
                                      </a:p>
                                    </p:txBody>
                                  </p:sp>
                                  <p:sp>
                                    <p:nvSpPr>
                                      <p:cNvPr id="1061" name="Freeform 191"/>
                                      <p:cNvSpPr>
                                        <a:spLocks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6916" y="1442"/>
                                        <a:ext cx="16" cy="22"/>
                                      </a:xfrm>
                                      <a:custGeom>
                                        <a:avLst/>
                                        <a:gdLst/>
                                        <a:ahLst/>
                                        <a:cxnLst>
                                          <a:cxn ang="0">
                                            <a:pos x="63" y="4"/>
                                          </a:cxn>
                                          <a:cxn ang="0">
                                            <a:pos x="0" y="0"/>
                                          </a:cxn>
                                          <a:cxn ang="0">
                                            <a:pos x="0" y="106"/>
                                          </a:cxn>
                                          <a:cxn ang="0">
                                            <a:pos x="63" y="108"/>
                                          </a:cxn>
                                          <a:cxn ang="0">
                                            <a:pos x="63" y="4"/>
                                          </a:cxn>
                                        </a:cxnLst>
                                        <a:rect l="0" t="0" r="r" b="b"/>
                                        <a:pathLst>
                                          <a:path w="63" h="108">
                                            <a:moveTo>
                                              <a:pt x="63" y="4"/>
                                            </a:moveTo>
                                            <a:lnTo>
                                              <a:pt x="0" y="0"/>
                                            </a:lnTo>
                                            <a:lnTo>
                                              <a:pt x="0" y="106"/>
                                            </a:lnTo>
                                            <a:lnTo>
                                              <a:pt x="63" y="108"/>
                                            </a:lnTo>
                                            <a:lnTo>
                                              <a:pt x="63" y="4"/>
                                            </a:ln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800000"/>
                                      </a:solidFill>
                                      <a:ln w="9525">
                                        <a:noFill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lIns="149951" tIns="74974" rIns="149951" bIns="74974">
                                        <a:spAutoFit/>
                                      </a:bodyPr>
                                      <a:lstStyle/>
                                      <a:p>
                                        <a:endParaRPr lang="ru-RU"/>
                                      </a:p>
                                    </p:txBody>
                                  </p:sp>
                                </p:grpSp>
                                <p:grpSp>
                                  <p:nvGrpSpPr>
                                    <p:cNvPr id="1057" name="Group 192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6897" y="1441"/>
                                      <a:ext cx="16" cy="38"/>
                                      <a:chOff x="6897" y="1441"/>
                                      <a:chExt cx="16" cy="38"/>
                                    </a:xfrm>
                                  </p:grpSpPr>
                                  <p:sp>
                                    <p:nvSpPr>
                                      <p:cNvPr id="1058" name="Freeform 193"/>
                                      <p:cNvSpPr>
                                        <a:spLocks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6897" y="1441"/>
                                        <a:ext cx="16" cy="38"/>
                                      </a:xfrm>
                                      <a:custGeom>
                                        <a:avLst/>
                                        <a:gdLst/>
                                        <a:ahLst/>
                                        <a:cxnLst>
                                          <a:cxn ang="0">
                                            <a:pos x="62" y="5"/>
                                          </a:cxn>
                                          <a:cxn ang="0">
                                            <a:pos x="0" y="0"/>
                                          </a:cxn>
                                          <a:cxn ang="0">
                                            <a:pos x="0" y="190"/>
                                          </a:cxn>
                                          <a:cxn ang="0">
                                            <a:pos x="62" y="189"/>
                                          </a:cxn>
                                          <a:cxn ang="0">
                                            <a:pos x="62" y="5"/>
                                          </a:cxn>
                                        </a:cxnLst>
                                        <a:rect l="0" t="0" r="r" b="b"/>
                                        <a:pathLst>
                                          <a:path w="62" h="190">
                                            <a:moveTo>
                                              <a:pt x="62" y="5"/>
                                            </a:moveTo>
                                            <a:lnTo>
                                              <a:pt x="0" y="0"/>
                                            </a:lnTo>
                                            <a:lnTo>
                                              <a:pt x="0" y="190"/>
                                            </a:lnTo>
                                            <a:lnTo>
                                              <a:pt x="62" y="189"/>
                                            </a:lnTo>
                                            <a:lnTo>
                                              <a:pt x="62" y="5"/>
                                            </a:ln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9F9F9F"/>
                                      </a:solidFill>
                                      <a:ln w="9525">
                                        <a:noFill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lIns="149951" tIns="74974" rIns="149951" bIns="74974">
                                        <a:spAutoFit/>
                                      </a:bodyPr>
                                      <a:lstStyle/>
                                      <a:p>
                                        <a:endParaRPr lang="ru-RU"/>
                                      </a:p>
                                    </p:txBody>
                                  </p:sp>
                                  <p:sp>
                                    <p:nvSpPr>
                                      <p:cNvPr id="1059" name="Freeform 194"/>
                                      <p:cNvSpPr>
                                        <a:spLocks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6897" y="1441"/>
                                        <a:ext cx="16" cy="22"/>
                                      </a:xfrm>
                                      <a:custGeom>
                                        <a:avLst/>
                                        <a:gdLst/>
                                        <a:ahLst/>
                                        <a:cxnLst>
                                          <a:cxn ang="0">
                                            <a:pos x="62" y="5"/>
                                          </a:cxn>
                                          <a:cxn ang="0">
                                            <a:pos x="0" y="0"/>
                                          </a:cxn>
                                          <a:cxn ang="0">
                                            <a:pos x="0" y="111"/>
                                          </a:cxn>
                                          <a:cxn ang="0">
                                            <a:pos x="62" y="112"/>
                                          </a:cxn>
                                          <a:cxn ang="0">
                                            <a:pos x="62" y="5"/>
                                          </a:cxn>
                                        </a:cxnLst>
                                        <a:rect l="0" t="0" r="r" b="b"/>
                                        <a:pathLst>
                                          <a:path w="62" h="112">
                                            <a:moveTo>
                                              <a:pt x="62" y="5"/>
                                            </a:moveTo>
                                            <a:lnTo>
                                              <a:pt x="0" y="0"/>
                                            </a:lnTo>
                                            <a:lnTo>
                                              <a:pt x="0" y="111"/>
                                            </a:lnTo>
                                            <a:lnTo>
                                              <a:pt x="62" y="112"/>
                                            </a:lnTo>
                                            <a:lnTo>
                                              <a:pt x="62" y="5"/>
                                            </a:ln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800000"/>
                                      </a:solidFill>
                                      <a:ln w="9525">
                                        <a:noFill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lIns="149951" tIns="74974" rIns="149951" bIns="74974">
                                        <a:spAutoFit/>
                                      </a:bodyPr>
                                      <a:lstStyle/>
                                      <a:p>
                                        <a:endParaRPr lang="ru-RU"/>
                                      </a:p>
                                    </p:txBody>
                                  </p:sp>
                                </p:grpSp>
                              </p:grpSp>
                            </p:grpSp>
                            <p:grpSp>
                              <p:nvGrpSpPr>
                                <p:cNvPr id="1051" name="Group 195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7003" y="1338"/>
                                  <a:ext cx="21" cy="25"/>
                                  <a:chOff x="7003" y="1338"/>
                                  <a:chExt cx="21" cy="25"/>
                                </a:xfrm>
                              </p:grpSpPr>
                              <p:sp>
                                <p:nvSpPr>
                                  <p:cNvPr id="1052" name="Freeform 196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7003" y="1338"/>
                                    <a:ext cx="21" cy="2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84" y="128"/>
                                      </a:cxn>
                                      <a:cxn ang="0">
                                        <a:pos x="0" y="102"/>
                                      </a:cxn>
                                      <a:cxn ang="0">
                                        <a:pos x="0" y="0"/>
                                      </a:cxn>
                                      <a:cxn ang="0">
                                        <a:pos x="84" y="24"/>
                                      </a:cxn>
                                      <a:cxn ang="0">
                                        <a:pos x="84" y="128"/>
                                      </a:cxn>
                                    </a:cxnLst>
                                    <a:rect l="0" t="0" r="r" b="b"/>
                                    <a:pathLst>
                                      <a:path w="84" h="128">
                                        <a:moveTo>
                                          <a:pt x="84" y="128"/>
                                        </a:moveTo>
                                        <a:lnTo>
                                          <a:pt x="0" y="102"/>
                                        </a:lnTo>
                                        <a:lnTo>
                                          <a:pt x="0" y="0"/>
                                        </a:lnTo>
                                        <a:lnTo>
                                          <a:pt x="84" y="24"/>
                                        </a:lnTo>
                                        <a:lnTo>
                                          <a:pt x="84" y="128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9F9F9F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lIns="149951" tIns="74974" rIns="149951" bIns="74974">
                                    <a:spAutoFit/>
                                  </a:bodyPr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sp>
                                <p:nvSpPr>
                                  <p:cNvPr id="1053" name="Freeform 197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7003" y="1338"/>
                                    <a:ext cx="21" cy="14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84" y="71"/>
                                      </a:cxn>
                                      <a:cxn ang="0">
                                        <a:pos x="70" y="43"/>
                                      </a:cxn>
                                      <a:cxn ang="0">
                                        <a:pos x="0" y="20"/>
                                      </a:cxn>
                                      <a:cxn ang="0">
                                        <a:pos x="0" y="0"/>
                                      </a:cxn>
                                      <a:cxn ang="0">
                                        <a:pos x="84" y="23"/>
                                      </a:cxn>
                                      <a:cxn ang="0">
                                        <a:pos x="84" y="71"/>
                                      </a:cxn>
                                    </a:cxnLst>
                                    <a:rect l="0" t="0" r="r" b="b"/>
                                    <a:pathLst>
                                      <a:path w="84" h="71">
                                        <a:moveTo>
                                          <a:pt x="84" y="71"/>
                                        </a:moveTo>
                                        <a:lnTo>
                                          <a:pt x="70" y="43"/>
                                        </a:lnTo>
                                        <a:lnTo>
                                          <a:pt x="0" y="20"/>
                                        </a:lnTo>
                                        <a:lnTo>
                                          <a:pt x="0" y="0"/>
                                        </a:lnTo>
                                        <a:lnTo>
                                          <a:pt x="84" y="23"/>
                                        </a:lnTo>
                                        <a:lnTo>
                                          <a:pt x="84" y="71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3F3F3F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lIns="149951" tIns="74974" rIns="149951" bIns="74974">
                                    <a:spAutoFit/>
                                  </a:bodyPr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</p:grpSp>
                          </p:grpSp>
                        </p:grpSp>
                      </p:grpSp>
                    </p:grpSp>
                  </p:grpSp>
                  <p:grpSp>
                    <p:nvGrpSpPr>
                      <p:cNvPr id="1031" name="Group 19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579" y="1323"/>
                        <a:ext cx="241" cy="156"/>
                        <a:chOff x="6579" y="1323"/>
                        <a:chExt cx="241" cy="156"/>
                      </a:xfrm>
                    </p:grpSpPr>
                    <p:grpSp>
                      <p:nvGrpSpPr>
                        <p:cNvPr id="1032" name="Group 19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784" y="1374"/>
                          <a:ext cx="30" cy="97"/>
                          <a:chOff x="6784" y="1374"/>
                          <a:chExt cx="30" cy="97"/>
                        </a:xfrm>
                      </p:grpSpPr>
                      <p:grpSp>
                        <p:nvGrpSpPr>
                          <p:cNvPr id="1036" name="Group 20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813" y="1377"/>
                            <a:ext cx="1" cy="94"/>
                            <a:chOff x="6813" y="1377"/>
                            <a:chExt cx="1" cy="94"/>
                          </a:xfrm>
                        </p:grpSpPr>
                        <p:sp>
                          <p:nvSpPr>
                            <p:cNvPr id="1040" name="Line 20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6813" y="1377"/>
                              <a:ext cx="1" cy="94"/>
                            </a:xfrm>
                            <a:prstGeom prst="line">
                              <a:avLst/>
                            </a:prstGeom>
                            <a:noFill/>
                            <a:ln w="4763">
                              <a:solidFill>
                                <a:srgbClr val="80808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lIns="149951" tIns="74974" rIns="149951" bIns="74974">
                              <a:spAutoFit/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041" name="Line 20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6813" y="1433"/>
                              <a:ext cx="1" cy="29"/>
                            </a:xfrm>
                            <a:prstGeom prst="line">
                              <a:avLst/>
                            </a:prstGeom>
                            <a:noFill/>
                            <a:ln w="4763">
                              <a:solidFill>
                                <a:srgbClr val="8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lIns="149951" tIns="74974" rIns="149951" bIns="74974">
                              <a:spAutoFit/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  <p:grpSp>
                        <p:nvGrpSpPr>
                          <p:cNvPr id="1037" name="Group 20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784" y="1374"/>
                            <a:ext cx="1" cy="95"/>
                            <a:chOff x="6784" y="1374"/>
                            <a:chExt cx="1" cy="95"/>
                          </a:xfrm>
                        </p:grpSpPr>
                        <p:sp>
                          <p:nvSpPr>
                            <p:cNvPr id="1038" name="Line 20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6784" y="1374"/>
                              <a:ext cx="1" cy="95"/>
                            </a:xfrm>
                            <a:prstGeom prst="line">
                              <a:avLst/>
                            </a:prstGeom>
                            <a:noFill/>
                            <a:ln w="4763">
                              <a:solidFill>
                                <a:srgbClr val="80808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lIns="149951" tIns="74974" rIns="149951" bIns="74974">
                              <a:spAutoFit/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039" name="Line 20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6784" y="1431"/>
                              <a:ext cx="1" cy="29"/>
                            </a:xfrm>
                            <a:prstGeom prst="line">
                              <a:avLst/>
                            </a:prstGeom>
                            <a:noFill/>
                            <a:ln w="4763">
                              <a:solidFill>
                                <a:srgbClr val="8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lIns="149951" tIns="74974" rIns="149951" bIns="74974">
                              <a:spAutoFit/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</p:grpSp>
                    <p:grpSp>
                      <p:nvGrpSpPr>
                        <p:cNvPr id="1033" name="Group 20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579" y="1323"/>
                          <a:ext cx="241" cy="156"/>
                          <a:chOff x="6579" y="1323"/>
                          <a:chExt cx="241" cy="156"/>
                        </a:xfrm>
                      </p:grpSpPr>
                      <p:sp>
                        <p:nvSpPr>
                          <p:cNvPr id="1034" name="Freeform 20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782" y="1323"/>
                            <a:ext cx="9" cy="15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0" y="29"/>
                              </a:cxn>
                              <a:cxn ang="0">
                                <a:pos x="33" y="54"/>
                              </a:cxn>
                              <a:cxn ang="0">
                                <a:pos x="36" y="361"/>
                              </a:cxn>
                              <a:cxn ang="0">
                                <a:pos x="33" y="703"/>
                              </a:cxn>
                              <a:cxn ang="0">
                                <a:pos x="7" y="724"/>
                              </a:cxn>
                              <a:cxn ang="0">
                                <a:pos x="8" y="781"/>
                              </a:cxn>
                            </a:cxnLst>
                            <a:rect l="0" t="0" r="r" b="b"/>
                            <a:pathLst>
                              <a:path w="36" h="781">
                                <a:moveTo>
                                  <a:pt x="0" y="0"/>
                                </a:moveTo>
                                <a:lnTo>
                                  <a:pt x="0" y="29"/>
                                </a:lnTo>
                                <a:lnTo>
                                  <a:pt x="33" y="54"/>
                                </a:lnTo>
                                <a:lnTo>
                                  <a:pt x="36" y="361"/>
                                </a:lnTo>
                                <a:lnTo>
                                  <a:pt x="33" y="703"/>
                                </a:lnTo>
                                <a:lnTo>
                                  <a:pt x="7" y="724"/>
                                </a:lnTo>
                                <a:lnTo>
                                  <a:pt x="8" y="781"/>
                                </a:lnTo>
                              </a:path>
                            </a:pathLst>
                          </a:custGeom>
                          <a:noFill/>
                          <a:ln w="4763">
                            <a:solidFill>
                              <a:srgbClr val="3F3F3F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 wrap="none" lIns="149951" tIns="74974" rIns="149951" bIns="74974">
                            <a:sp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035" name="Freeform 208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>
                            <a:off x="6579" y="1416"/>
                            <a:ext cx="241" cy="37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34" y="37"/>
                              </a:cxn>
                              <a:cxn ang="0">
                                <a:pos x="37" y="344"/>
                              </a:cxn>
                              <a:cxn ang="0">
                                <a:pos x="34" y="685"/>
                              </a:cxn>
                              <a:cxn ang="0">
                                <a:pos x="10" y="706"/>
                              </a:cxn>
                              <a:cxn ang="0">
                                <a:pos x="8" y="759"/>
                              </a:cxn>
                            </a:cxnLst>
                            <a:rect l="0" t="0" r="r" b="b"/>
                            <a:pathLst>
                              <a:path w="37" h="759">
                                <a:moveTo>
                                  <a:pt x="0" y="0"/>
                                </a:moveTo>
                                <a:lnTo>
                                  <a:pt x="34" y="37"/>
                                </a:lnTo>
                                <a:lnTo>
                                  <a:pt x="37" y="344"/>
                                </a:lnTo>
                                <a:lnTo>
                                  <a:pt x="34" y="685"/>
                                </a:lnTo>
                                <a:lnTo>
                                  <a:pt x="10" y="706"/>
                                </a:lnTo>
                                <a:lnTo>
                                  <a:pt x="8" y="759"/>
                                </a:lnTo>
                              </a:path>
                            </a:pathLst>
                          </a:custGeom>
                          <a:noFill/>
                          <a:ln w="4763">
                            <a:solidFill>
                              <a:srgbClr val="3F3F3F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 wrap="square" lIns="149951" tIns="74974" rIns="149951" bIns="74974">
                            <a:sp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984" name="Group 209"/>
                  <p:cNvGrpSpPr>
                    <a:grpSpLocks/>
                  </p:cNvGrpSpPr>
                  <p:nvPr/>
                </p:nvGrpSpPr>
                <p:grpSpPr bwMode="auto">
                  <a:xfrm>
                    <a:off x="7064" y="1386"/>
                    <a:ext cx="242" cy="81"/>
                    <a:chOff x="7064" y="1386"/>
                    <a:chExt cx="242" cy="81"/>
                  </a:xfrm>
                </p:grpSpPr>
                <p:grpSp>
                  <p:nvGrpSpPr>
                    <p:cNvPr id="985" name="Group 2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230" y="1425"/>
                      <a:ext cx="76" cy="42"/>
                      <a:chOff x="7230" y="1425"/>
                      <a:chExt cx="76" cy="42"/>
                    </a:xfrm>
                  </p:grpSpPr>
                  <p:grpSp>
                    <p:nvGrpSpPr>
                      <p:cNvPr id="1005" name="Group 21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230" y="1425"/>
                        <a:ext cx="76" cy="39"/>
                        <a:chOff x="7230" y="1425"/>
                        <a:chExt cx="76" cy="39"/>
                      </a:xfrm>
                    </p:grpSpPr>
                    <p:sp>
                      <p:nvSpPr>
                        <p:cNvPr id="1025" name="Freeform 21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230" y="1425"/>
                          <a:ext cx="76" cy="3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01" y="89"/>
                            </a:cxn>
                            <a:cxn ang="0">
                              <a:pos x="0" y="0"/>
                            </a:cxn>
                            <a:cxn ang="0">
                              <a:pos x="0" y="160"/>
                            </a:cxn>
                            <a:cxn ang="0">
                              <a:pos x="301" y="195"/>
                            </a:cxn>
                            <a:cxn ang="0">
                              <a:pos x="301" y="89"/>
                            </a:cxn>
                          </a:cxnLst>
                          <a:rect l="0" t="0" r="r" b="b"/>
                          <a:pathLst>
                            <a:path w="301" h="195">
                              <a:moveTo>
                                <a:pt x="301" y="89"/>
                              </a:moveTo>
                              <a:lnTo>
                                <a:pt x="0" y="0"/>
                              </a:lnTo>
                              <a:lnTo>
                                <a:pt x="0" y="160"/>
                              </a:lnTo>
                              <a:lnTo>
                                <a:pt x="301" y="195"/>
                              </a:lnTo>
                              <a:lnTo>
                                <a:pt x="301" y="8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149951" tIns="74974" rIns="149951" bIns="74974">
                          <a:sp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26" name="Freeform 21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232" y="1426"/>
                          <a:ext cx="74" cy="3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96" y="88"/>
                            </a:cxn>
                            <a:cxn ang="0">
                              <a:pos x="0" y="0"/>
                            </a:cxn>
                            <a:cxn ang="0">
                              <a:pos x="0" y="157"/>
                            </a:cxn>
                            <a:cxn ang="0">
                              <a:pos x="296" y="190"/>
                            </a:cxn>
                            <a:cxn ang="0">
                              <a:pos x="296" y="88"/>
                            </a:cxn>
                          </a:cxnLst>
                          <a:rect l="0" t="0" r="r" b="b"/>
                          <a:pathLst>
                            <a:path w="296" h="190">
                              <a:moveTo>
                                <a:pt x="296" y="88"/>
                              </a:moveTo>
                              <a:lnTo>
                                <a:pt x="0" y="0"/>
                              </a:lnTo>
                              <a:lnTo>
                                <a:pt x="0" y="157"/>
                              </a:lnTo>
                              <a:lnTo>
                                <a:pt x="296" y="190"/>
                              </a:lnTo>
                              <a:lnTo>
                                <a:pt x="296" y="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0808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149951" tIns="74974" rIns="149951" bIns="74974">
                          <a:sp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27" name="Freeform 21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232" y="1426"/>
                          <a:ext cx="73" cy="3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92" y="86"/>
                            </a:cxn>
                            <a:cxn ang="0">
                              <a:pos x="0" y="0"/>
                            </a:cxn>
                            <a:cxn ang="0">
                              <a:pos x="0" y="153"/>
                            </a:cxn>
                            <a:cxn ang="0">
                              <a:pos x="292" y="187"/>
                            </a:cxn>
                            <a:cxn ang="0">
                              <a:pos x="292" y="86"/>
                            </a:cxn>
                          </a:cxnLst>
                          <a:rect l="0" t="0" r="r" b="b"/>
                          <a:pathLst>
                            <a:path w="292" h="187">
                              <a:moveTo>
                                <a:pt x="292" y="86"/>
                              </a:moveTo>
                              <a:lnTo>
                                <a:pt x="0" y="0"/>
                              </a:lnTo>
                              <a:lnTo>
                                <a:pt x="0" y="153"/>
                              </a:lnTo>
                              <a:lnTo>
                                <a:pt x="292" y="187"/>
                              </a:lnTo>
                              <a:lnTo>
                                <a:pt x="292" y="8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149951" tIns="74974" rIns="149951" bIns="74974">
                          <a:sp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006" name="Group 2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240" y="1426"/>
                        <a:ext cx="61" cy="41"/>
                        <a:chOff x="7240" y="1426"/>
                        <a:chExt cx="61" cy="41"/>
                      </a:xfrm>
                    </p:grpSpPr>
                    <p:grpSp>
                      <p:nvGrpSpPr>
                        <p:cNvPr id="1007" name="Group 21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240" y="1427"/>
                          <a:ext cx="60" cy="37"/>
                          <a:chOff x="7240" y="1427"/>
                          <a:chExt cx="60" cy="37"/>
                        </a:xfrm>
                      </p:grpSpPr>
                      <p:sp>
                        <p:nvSpPr>
                          <p:cNvPr id="1017" name="Line 21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99" y="1442"/>
                            <a:ext cx="1" cy="22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lIns="149951" tIns="74974" rIns="149951" bIns="74974">
                            <a:sp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018" name="Line 21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92" y="1440"/>
                            <a:ext cx="1" cy="2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lIns="149951" tIns="74974" rIns="149951" bIns="74974">
                            <a:sp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019" name="Line 21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4" y="1438"/>
                            <a:ext cx="1" cy="25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lIns="149951" tIns="74974" rIns="149951" bIns="74974">
                            <a:sp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020" name="Line 22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77" y="1436"/>
                            <a:ext cx="1" cy="2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lIns="149951" tIns="74974" rIns="149951" bIns="74974">
                            <a:sp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021" name="Line 22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68" y="1434"/>
                            <a:ext cx="1" cy="28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lIns="149951" tIns="74974" rIns="149951" bIns="74974">
                            <a:sp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022" name="Line 22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59" y="1432"/>
                            <a:ext cx="1" cy="29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lIns="149951" tIns="74974" rIns="149951" bIns="74974">
                            <a:sp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023" name="Line 2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50" y="1430"/>
                            <a:ext cx="1" cy="30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lIns="149951" tIns="74974" rIns="149951" bIns="74974">
                            <a:sp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024" name="Line 22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40" y="1427"/>
                            <a:ext cx="1" cy="32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lIns="149951" tIns="74974" rIns="149951" bIns="74974">
                            <a:sp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grpSp>
                      <p:nvGrpSpPr>
                        <p:cNvPr id="1008" name="Group 2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241" y="1426"/>
                          <a:ext cx="60" cy="41"/>
                          <a:chOff x="7241" y="1426"/>
                          <a:chExt cx="60" cy="41"/>
                        </a:xfrm>
                      </p:grpSpPr>
                      <p:sp>
                        <p:nvSpPr>
                          <p:cNvPr id="1009" name="Line 22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300" y="1441"/>
                            <a:ext cx="1" cy="2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C0C0C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lIns="149951" tIns="74974" rIns="149951" bIns="74974">
                            <a:sp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010" name="Line 22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93" y="1439"/>
                            <a:ext cx="1" cy="27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C0C0C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lIns="149951" tIns="74974" rIns="149951" bIns="74974">
                            <a:sp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011" name="Line 22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5" y="1436"/>
                            <a:ext cx="1" cy="30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C0C0C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lIns="149951" tIns="74974" rIns="149951" bIns="74974">
                            <a:sp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012" name="Line 22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78" y="1434"/>
                            <a:ext cx="1" cy="31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C0C0C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lIns="149951" tIns="74974" rIns="149951" bIns="74974">
                            <a:sp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013" name="Line 23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69" y="1430"/>
                            <a:ext cx="1" cy="35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C0C0C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lIns="149951" tIns="74974" rIns="149951" bIns="74974">
                            <a:sp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014" name="Line 23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60" y="1429"/>
                            <a:ext cx="1" cy="3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C0C0C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lIns="149951" tIns="74974" rIns="149951" bIns="74974">
                            <a:sp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015" name="Line 23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51" y="1427"/>
                            <a:ext cx="1" cy="35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C0C0C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lIns="149951" tIns="74974" rIns="149951" bIns="74974">
                            <a:sp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016" name="Line 23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41" y="1426"/>
                            <a:ext cx="1" cy="35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C0C0C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lIns="149951" tIns="74974" rIns="149951" bIns="74974">
                            <a:sp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986" name="Group 2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064" y="1386"/>
                      <a:ext cx="142" cy="68"/>
                      <a:chOff x="7064" y="1386"/>
                      <a:chExt cx="142" cy="68"/>
                    </a:xfrm>
                  </p:grpSpPr>
                  <p:grpSp>
                    <p:nvGrpSpPr>
                      <p:cNvPr id="987" name="Group 23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066" y="1386"/>
                        <a:ext cx="140" cy="68"/>
                        <a:chOff x="7066" y="1386"/>
                        <a:chExt cx="140" cy="68"/>
                      </a:xfrm>
                    </p:grpSpPr>
                    <p:sp>
                      <p:nvSpPr>
                        <p:cNvPr id="1000" name="Freeform 23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187" y="1414"/>
                          <a:ext cx="19" cy="4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72" y="21"/>
                            </a:cxn>
                            <a:cxn ang="0">
                              <a:pos x="72" y="201"/>
                            </a:cxn>
                            <a:cxn ang="0">
                              <a:pos x="0" y="193"/>
                            </a:cxn>
                            <a:cxn ang="0">
                              <a:pos x="0" y="0"/>
                            </a:cxn>
                            <a:cxn ang="0">
                              <a:pos x="72" y="21"/>
                            </a:cxn>
                          </a:cxnLst>
                          <a:rect l="0" t="0" r="r" b="b"/>
                          <a:pathLst>
                            <a:path w="72" h="201">
                              <a:moveTo>
                                <a:pt x="72" y="21"/>
                              </a:moveTo>
                              <a:lnTo>
                                <a:pt x="72" y="201"/>
                              </a:lnTo>
                              <a:lnTo>
                                <a:pt x="0" y="193"/>
                              </a:lnTo>
                              <a:lnTo>
                                <a:pt x="0" y="0"/>
                              </a:lnTo>
                              <a:lnTo>
                                <a:pt x="72" y="2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0808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149951" tIns="74974" rIns="149951" bIns="74974">
                          <a:sp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01" name="Freeform 23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161" y="1408"/>
                          <a:ext cx="20" cy="4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0" y="212"/>
                            </a:cxn>
                            <a:cxn ang="0">
                              <a:pos x="79" y="222"/>
                            </a:cxn>
                            <a:cxn ang="0">
                              <a:pos x="79" y="24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79" h="222">
                              <a:moveTo>
                                <a:pt x="0" y="0"/>
                              </a:moveTo>
                              <a:lnTo>
                                <a:pt x="0" y="212"/>
                              </a:lnTo>
                              <a:lnTo>
                                <a:pt x="79" y="222"/>
                              </a:lnTo>
                              <a:lnTo>
                                <a:pt x="79" y="24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0808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149951" tIns="74974" rIns="149951" bIns="74974">
                          <a:sp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02" name="Freeform 23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132" y="1402"/>
                          <a:ext cx="22" cy="4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89" y="25"/>
                            </a:cxn>
                            <a:cxn ang="0">
                              <a:pos x="89" y="241"/>
                            </a:cxn>
                            <a:cxn ang="0">
                              <a:pos x="0" y="231"/>
                            </a:cxn>
                            <a:cxn ang="0">
                              <a:pos x="0" y="0"/>
                            </a:cxn>
                            <a:cxn ang="0">
                              <a:pos x="89" y="25"/>
                            </a:cxn>
                          </a:cxnLst>
                          <a:rect l="0" t="0" r="r" b="b"/>
                          <a:pathLst>
                            <a:path w="89" h="241">
                              <a:moveTo>
                                <a:pt x="89" y="25"/>
                              </a:moveTo>
                              <a:lnTo>
                                <a:pt x="89" y="241"/>
                              </a:lnTo>
                              <a:lnTo>
                                <a:pt x="0" y="231"/>
                              </a:lnTo>
                              <a:lnTo>
                                <a:pt x="0" y="0"/>
                              </a:lnTo>
                              <a:lnTo>
                                <a:pt x="89" y="2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0808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149951" tIns="74974" rIns="149951" bIns="74974">
                          <a:sp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03" name="Freeform 23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102" y="1394"/>
                          <a:ext cx="24" cy="53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0" y="254"/>
                            </a:cxn>
                            <a:cxn ang="0">
                              <a:pos x="98" y="265"/>
                            </a:cxn>
                            <a:cxn ang="0">
                              <a:pos x="98" y="29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98" h="265">
                              <a:moveTo>
                                <a:pt x="0" y="0"/>
                              </a:moveTo>
                              <a:lnTo>
                                <a:pt x="0" y="254"/>
                              </a:lnTo>
                              <a:lnTo>
                                <a:pt x="98" y="265"/>
                              </a:lnTo>
                              <a:lnTo>
                                <a:pt x="98" y="29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0808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149951" tIns="74974" rIns="149951" bIns="74974">
                          <a:sp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04" name="Freeform 24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066" y="1386"/>
                          <a:ext cx="29" cy="5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0" y="279"/>
                            </a:cxn>
                            <a:cxn ang="0">
                              <a:pos x="115" y="293"/>
                            </a:cxn>
                            <a:cxn ang="0">
                              <a:pos x="115" y="35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115" h="293">
                              <a:moveTo>
                                <a:pt x="0" y="0"/>
                              </a:moveTo>
                              <a:lnTo>
                                <a:pt x="0" y="279"/>
                              </a:lnTo>
                              <a:lnTo>
                                <a:pt x="115" y="293"/>
                              </a:lnTo>
                              <a:lnTo>
                                <a:pt x="115" y="35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0808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149951" tIns="74974" rIns="149951" bIns="74974">
                          <a:sp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988" name="Group 24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064" y="1386"/>
                        <a:ext cx="139" cy="68"/>
                        <a:chOff x="7064" y="1386"/>
                        <a:chExt cx="139" cy="68"/>
                      </a:xfrm>
                    </p:grpSpPr>
                    <p:sp>
                      <p:nvSpPr>
                        <p:cNvPr id="995" name="Freeform 24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185" y="1414"/>
                          <a:ext cx="18" cy="4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73" y="21"/>
                            </a:cxn>
                            <a:cxn ang="0">
                              <a:pos x="73" y="201"/>
                            </a:cxn>
                            <a:cxn ang="0">
                              <a:pos x="0" y="193"/>
                            </a:cxn>
                            <a:cxn ang="0">
                              <a:pos x="0" y="0"/>
                            </a:cxn>
                            <a:cxn ang="0">
                              <a:pos x="73" y="21"/>
                            </a:cxn>
                          </a:cxnLst>
                          <a:rect l="0" t="0" r="r" b="b"/>
                          <a:pathLst>
                            <a:path w="73" h="201">
                              <a:moveTo>
                                <a:pt x="73" y="21"/>
                              </a:moveTo>
                              <a:lnTo>
                                <a:pt x="73" y="201"/>
                              </a:lnTo>
                              <a:lnTo>
                                <a:pt x="0" y="193"/>
                              </a:lnTo>
                              <a:lnTo>
                                <a:pt x="0" y="0"/>
                              </a:lnTo>
                              <a:lnTo>
                                <a:pt x="73" y="2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149951" tIns="74974" rIns="149951" bIns="74974">
                          <a:sp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996" name="Freeform 24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158" y="1408"/>
                          <a:ext cx="20" cy="4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0" y="212"/>
                            </a:cxn>
                            <a:cxn ang="0">
                              <a:pos x="79" y="222"/>
                            </a:cxn>
                            <a:cxn ang="0">
                              <a:pos x="79" y="24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79" h="222">
                              <a:moveTo>
                                <a:pt x="0" y="0"/>
                              </a:moveTo>
                              <a:lnTo>
                                <a:pt x="0" y="212"/>
                              </a:lnTo>
                              <a:lnTo>
                                <a:pt x="79" y="222"/>
                              </a:lnTo>
                              <a:lnTo>
                                <a:pt x="79" y="24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149951" tIns="74974" rIns="149951" bIns="74974">
                          <a:sp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997" name="Freeform 24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129" y="1402"/>
                          <a:ext cx="23" cy="4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89" y="25"/>
                            </a:cxn>
                            <a:cxn ang="0">
                              <a:pos x="89" y="241"/>
                            </a:cxn>
                            <a:cxn ang="0">
                              <a:pos x="0" y="231"/>
                            </a:cxn>
                            <a:cxn ang="0">
                              <a:pos x="0" y="0"/>
                            </a:cxn>
                            <a:cxn ang="0">
                              <a:pos x="89" y="25"/>
                            </a:cxn>
                          </a:cxnLst>
                          <a:rect l="0" t="0" r="r" b="b"/>
                          <a:pathLst>
                            <a:path w="89" h="241">
                              <a:moveTo>
                                <a:pt x="89" y="25"/>
                              </a:moveTo>
                              <a:lnTo>
                                <a:pt x="89" y="241"/>
                              </a:lnTo>
                              <a:lnTo>
                                <a:pt x="0" y="231"/>
                              </a:lnTo>
                              <a:lnTo>
                                <a:pt x="0" y="0"/>
                              </a:lnTo>
                              <a:lnTo>
                                <a:pt x="89" y="2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149951" tIns="74974" rIns="149951" bIns="74974">
                          <a:sp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998" name="Freeform 24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099" y="1394"/>
                          <a:ext cx="24" cy="53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0" y="254"/>
                            </a:cxn>
                            <a:cxn ang="0">
                              <a:pos x="97" y="265"/>
                            </a:cxn>
                            <a:cxn ang="0">
                              <a:pos x="97" y="29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97" h="265">
                              <a:moveTo>
                                <a:pt x="0" y="0"/>
                              </a:moveTo>
                              <a:lnTo>
                                <a:pt x="0" y="254"/>
                              </a:lnTo>
                              <a:lnTo>
                                <a:pt x="97" y="265"/>
                              </a:lnTo>
                              <a:lnTo>
                                <a:pt x="97" y="29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149951" tIns="74974" rIns="149951" bIns="74974">
                          <a:sp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999" name="Freeform 24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064" y="1386"/>
                          <a:ext cx="29" cy="5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0" y="279"/>
                            </a:cxn>
                            <a:cxn ang="0">
                              <a:pos x="116" y="293"/>
                            </a:cxn>
                            <a:cxn ang="0">
                              <a:pos x="116" y="35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116" h="293">
                              <a:moveTo>
                                <a:pt x="0" y="0"/>
                              </a:moveTo>
                              <a:lnTo>
                                <a:pt x="0" y="279"/>
                              </a:lnTo>
                              <a:lnTo>
                                <a:pt x="116" y="293"/>
                              </a:lnTo>
                              <a:lnTo>
                                <a:pt x="116" y="35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149951" tIns="74974" rIns="149951" bIns="74974">
                          <a:sp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989" name="Group 24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065" y="1386"/>
                        <a:ext cx="139" cy="68"/>
                        <a:chOff x="7065" y="1386"/>
                        <a:chExt cx="139" cy="68"/>
                      </a:xfrm>
                    </p:grpSpPr>
                    <p:sp>
                      <p:nvSpPr>
                        <p:cNvPr id="990" name="Freeform 24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186" y="1414"/>
                          <a:ext cx="18" cy="4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72" y="21"/>
                            </a:cxn>
                            <a:cxn ang="0">
                              <a:pos x="72" y="201"/>
                            </a:cxn>
                            <a:cxn ang="0">
                              <a:pos x="0" y="193"/>
                            </a:cxn>
                            <a:cxn ang="0">
                              <a:pos x="0" y="0"/>
                            </a:cxn>
                            <a:cxn ang="0">
                              <a:pos x="72" y="21"/>
                            </a:cxn>
                          </a:cxnLst>
                          <a:rect l="0" t="0" r="r" b="b"/>
                          <a:pathLst>
                            <a:path w="72" h="201">
                              <a:moveTo>
                                <a:pt x="72" y="21"/>
                              </a:moveTo>
                              <a:lnTo>
                                <a:pt x="72" y="201"/>
                              </a:lnTo>
                              <a:lnTo>
                                <a:pt x="0" y="193"/>
                              </a:lnTo>
                              <a:lnTo>
                                <a:pt x="0" y="0"/>
                              </a:lnTo>
                              <a:lnTo>
                                <a:pt x="72" y="2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149951" tIns="74974" rIns="149951" bIns="74974">
                          <a:sp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991" name="Freeform 24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160" y="1408"/>
                          <a:ext cx="19" cy="4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0" y="212"/>
                            </a:cxn>
                            <a:cxn ang="0">
                              <a:pos x="79" y="222"/>
                            </a:cxn>
                            <a:cxn ang="0">
                              <a:pos x="79" y="24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79" h="222">
                              <a:moveTo>
                                <a:pt x="0" y="0"/>
                              </a:moveTo>
                              <a:lnTo>
                                <a:pt x="0" y="212"/>
                              </a:lnTo>
                              <a:lnTo>
                                <a:pt x="79" y="222"/>
                              </a:lnTo>
                              <a:lnTo>
                                <a:pt x="79" y="24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149951" tIns="74974" rIns="149951" bIns="74974">
                          <a:sp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992" name="Freeform 25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131" y="1402"/>
                          <a:ext cx="22" cy="4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0" y="25"/>
                            </a:cxn>
                            <a:cxn ang="0">
                              <a:pos x="90" y="241"/>
                            </a:cxn>
                            <a:cxn ang="0">
                              <a:pos x="0" y="231"/>
                            </a:cxn>
                            <a:cxn ang="0">
                              <a:pos x="0" y="0"/>
                            </a:cxn>
                            <a:cxn ang="0">
                              <a:pos x="90" y="25"/>
                            </a:cxn>
                          </a:cxnLst>
                          <a:rect l="0" t="0" r="r" b="b"/>
                          <a:pathLst>
                            <a:path w="90" h="241">
                              <a:moveTo>
                                <a:pt x="90" y="25"/>
                              </a:moveTo>
                              <a:lnTo>
                                <a:pt x="90" y="241"/>
                              </a:lnTo>
                              <a:lnTo>
                                <a:pt x="0" y="231"/>
                              </a:lnTo>
                              <a:lnTo>
                                <a:pt x="0" y="0"/>
                              </a:lnTo>
                              <a:lnTo>
                                <a:pt x="90" y="2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149951" tIns="74974" rIns="149951" bIns="74974">
                          <a:sp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993" name="Freeform 25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100" y="1394"/>
                          <a:ext cx="25" cy="53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0" y="254"/>
                            </a:cxn>
                            <a:cxn ang="0">
                              <a:pos x="98" y="265"/>
                            </a:cxn>
                            <a:cxn ang="0">
                              <a:pos x="98" y="29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98" h="265">
                              <a:moveTo>
                                <a:pt x="0" y="0"/>
                              </a:moveTo>
                              <a:lnTo>
                                <a:pt x="0" y="254"/>
                              </a:lnTo>
                              <a:lnTo>
                                <a:pt x="98" y="265"/>
                              </a:lnTo>
                              <a:lnTo>
                                <a:pt x="98" y="29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149951" tIns="74974" rIns="149951" bIns="74974">
                          <a:sp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994" name="Freeform 25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065" y="1386"/>
                          <a:ext cx="29" cy="5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0" y="279"/>
                            </a:cxn>
                            <a:cxn ang="0">
                              <a:pos x="116" y="293"/>
                            </a:cxn>
                            <a:cxn ang="0">
                              <a:pos x="116" y="35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116" h="293">
                              <a:moveTo>
                                <a:pt x="0" y="0"/>
                              </a:moveTo>
                              <a:lnTo>
                                <a:pt x="0" y="279"/>
                              </a:lnTo>
                              <a:lnTo>
                                <a:pt x="116" y="293"/>
                              </a:lnTo>
                              <a:lnTo>
                                <a:pt x="116" y="35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149951" tIns="74974" rIns="149951" bIns="74974">
                          <a:sp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</p:grpSp>
            </p:grpSp>
          </p:grpSp>
          <p:pic>
            <p:nvPicPr>
              <p:cNvPr id="980" name="Picture 253" descr="пламя"/>
              <p:cNvPicPr>
                <a:picLocks noChangeAspect="1" noChangeArrowheads="1" noCrop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99" y="1640"/>
                <a:ext cx="133" cy="133"/>
              </a:xfrm>
              <a:prstGeom prst="rect">
                <a:avLst/>
              </a:prstGeom>
              <a:noFill/>
            </p:spPr>
          </p:pic>
        </p:grpSp>
      </p:grpSp>
      <p:cxnSp>
        <p:nvCxnSpPr>
          <p:cNvPr id="1221" name="Прямая соединительная линия 1220"/>
          <p:cNvCxnSpPr/>
          <p:nvPr/>
        </p:nvCxnSpPr>
        <p:spPr>
          <a:xfrm>
            <a:off x="4382072" y="3739077"/>
            <a:ext cx="657376" cy="194765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2" name="Прямая соединительная линия 1221"/>
          <p:cNvCxnSpPr/>
          <p:nvPr/>
        </p:nvCxnSpPr>
        <p:spPr>
          <a:xfrm>
            <a:off x="4619153" y="3652132"/>
            <a:ext cx="96863" cy="56342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3" name="Прямая соединительная линия 1222"/>
          <p:cNvCxnSpPr>
            <a:endCxn id="436" idx="1"/>
          </p:cNvCxnSpPr>
          <p:nvPr/>
        </p:nvCxnSpPr>
        <p:spPr>
          <a:xfrm>
            <a:off x="4716016" y="4212340"/>
            <a:ext cx="646865" cy="7445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4" name="Прямая соединительная линия 1223"/>
          <p:cNvCxnSpPr/>
          <p:nvPr/>
        </p:nvCxnSpPr>
        <p:spPr>
          <a:xfrm>
            <a:off x="4667584" y="3636891"/>
            <a:ext cx="3101453" cy="15241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5" name="Прямая соединительная линия 1224"/>
          <p:cNvCxnSpPr/>
          <p:nvPr/>
        </p:nvCxnSpPr>
        <p:spPr>
          <a:xfrm>
            <a:off x="7769039" y="3671682"/>
            <a:ext cx="115771" cy="197628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0" name="Line 467"/>
          <p:cNvSpPr>
            <a:spLocks noChangeShapeType="1"/>
          </p:cNvSpPr>
          <p:nvPr/>
        </p:nvSpPr>
        <p:spPr bwMode="auto">
          <a:xfrm>
            <a:off x="3892103" y="2963378"/>
            <a:ext cx="4094636" cy="69193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3" name="Text Box 634"/>
          <p:cNvSpPr txBox="1">
            <a:spLocks noChangeArrowheads="1"/>
          </p:cNvSpPr>
          <p:nvPr/>
        </p:nvSpPr>
        <p:spPr bwMode="auto">
          <a:xfrm rot="-60000">
            <a:off x="5810828" y="3542393"/>
            <a:ext cx="422732" cy="184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75599" tIns="37795" rIns="75599" bIns="37795">
            <a:spAutoFit/>
          </a:bodyPr>
          <a:lstStyle>
            <a:lvl1pPr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700" b="0" dirty="0" smtClean="0">
                <a:latin typeface="Times New Roman" pitchFamily="18" charset="0"/>
              </a:rPr>
              <a:t>1,2 км</a:t>
            </a:r>
            <a:endParaRPr lang="ru-RU" sz="700" b="0" dirty="0">
              <a:latin typeface="Times New Roman" pitchFamily="18" charset="0"/>
            </a:endParaRPr>
          </a:p>
        </p:txBody>
      </p:sp>
      <p:sp>
        <p:nvSpPr>
          <p:cNvPr id="619" name="Line 467"/>
          <p:cNvSpPr>
            <a:spLocks noChangeShapeType="1"/>
          </p:cNvSpPr>
          <p:nvPr/>
        </p:nvSpPr>
        <p:spPr bwMode="auto">
          <a:xfrm>
            <a:off x="4316229" y="3337840"/>
            <a:ext cx="3095871" cy="286749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52" name="Text Box 634"/>
          <p:cNvSpPr txBox="1">
            <a:spLocks noChangeArrowheads="1"/>
          </p:cNvSpPr>
          <p:nvPr/>
        </p:nvSpPr>
        <p:spPr bwMode="auto">
          <a:xfrm rot="2520000">
            <a:off x="5927202" y="4758112"/>
            <a:ext cx="451067" cy="184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75599" tIns="37795" rIns="75599" bIns="37795">
            <a:spAutoFit/>
          </a:bodyPr>
          <a:lstStyle>
            <a:lvl1pPr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700" b="0" dirty="0" smtClean="0">
                <a:latin typeface="Times New Roman" pitchFamily="18" charset="0"/>
              </a:rPr>
              <a:t>2,23 км</a:t>
            </a:r>
            <a:endParaRPr lang="ru-RU" sz="700" b="0" dirty="0">
              <a:latin typeface="Times New Roman" pitchFamily="18" charset="0"/>
            </a:endParaRPr>
          </a:p>
        </p:txBody>
      </p:sp>
      <p:grpSp>
        <p:nvGrpSpPr>
          <p:cNvPr id="1227" name="Group 305"/>
          <p:cNvGrpSpPr>
            <a:grpSpLocks/>
          </p:cNvGrpSpPr>
          <p:nvPr/>
        </p:nvGrpSpPr>
        <p:grpSpPr bwMode="auto">
          <a:xfrm>
            <a:off x="2492072" y="2586072"/>
            <a:ext cx="342677" cy="260701"/>
            <a:chOff x="3599" y="2592"/>
            <a:chExt cx="721" cy="288"/>
          </a:xfrm>
        </p:grpSpPr>
        <p:pic>
          <p:nvPicPr>
            <p:cNvPr id="1228" name="Picture 306" descr="train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rot="667537" flipH="1">
              <a:off x="3599" y="2592"/>
              <a:ext cx="5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" name="Picture 307" descr="train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rot="667537" flipH="1">
              <a:off x="3791" y="2592"/>
              <a:ext cx="5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30" name="Text Box 654"/>
          <p:cNvSpPr txBox="1">
            <a:spLocks noChangeArrowheads="1"/>
          </p:cNvSpPr>
          <p:nvPr/>
        </p:nvSpPr>
        <p:spPr bwMode="auto">
          <a:xfrm>
            <a:off x="8078803" y="5097614"/>
            <a:ext cx="803175" cy="18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600" b="0" dirty="0" smtClean="0">
                <a:latin typeface="Times New Roman" pitchFamily="18" charset="0"/>
              </a:rPr>
              <a:t>Пожарный поезд</a:t>
            </a:r>
            <a:endParaRPr lang="ru-RU" sz="600" b="0" dirty="0">
              <a:latin typeface="Times New Roman" pitchFamily="18" charset="0"/>
            </a:endParaRPr>
          </a:p>
        </p:txBody>
      </p:sp>
      <p:pic>
        <p:nvPicPr>
          <p:cNvPr id="877" name="Picture 287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463" y="2558165"/>
            <a:ext cx="378172" cy="15809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799995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79" name="Group 9"/>
          <p:cNvGrpSpPr>
            <a:grpSpLocks/>
          </p:cNvGrpSpPr>
          <p:nvPr/>
        </p:nvGrpSpPr>
        <p:grpSpPr bwMode="auto">
          <a:xfrm>
            <a:off x="7569170" y="3829025"/>
            <a:ext cx="260499" cy="258940"/>
            <a:chOff x="2965" y="2084"/>
            <a:chExt cx="717" cy="460"/>
          </a:xfrm>
        </p:grpSpPr>
        <p:grpSp>
          <p:nvGrpSpPr>
            <p:cNvPr id="880" name="Group 10"/>
            <p:cNvGrpSpPr>
              <a:grpSpLocks/>
            </p:cNvGrpSpPr>
            <p:nvPr/>
          </p:nvGrpSpPr>
          <p:grpSpPr bwMode="auto">
            <a:xfrm>
              <a:off x="3024" y="2084"/>
              <a:ext cx="658" cy="460"/>
              <a:chOff x="3360" y="1440"/>
              <a:chExt cx="816" cy="758"/>
            </a:xfrm>
          </p:grpSpPr>
          <p:grpSp>
            <p:nvGrpSpPr>
              <p:cNvPr id="1369" name="Group 11"/>
              <p:cNvGrpSpPr>
                <a:grpSpLocks/>
              </p:cNvGrpSpPr>
              <p:nvPr/>
            </p:nvGrpSpPr>
            <p:grpSpPr bwMode="auto">
              <a:xfrm>
                <a:off x="3360" y="1440"/>
                <a:ext cx="143" cy="145"/>
                <a:chOff x="1104" y="671"/>
                <a:chExt cx="143" cy="145"/>
              </a:xfrm>
            </p:grpSpPr>
            <p:sp>
              <p:nvSpPr>
                <p:cNvPr id="1383" name="Arc 12"/>
                <p:cNvSpPr>
                  <a:spLocks/>
                </p:cNvSpPr>
                <p:nvPr/>
              </p:nvSpPr>
              <p:spPr bwMode="auto">
                <a:xfrm>
                  <a:off x="1104" y="671"/>
                  <a:ext cx="143" cy="145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7876 w 43200"/>
                    <a:gd name="T1" fmla="*/ 42268 h 43200"/>
                    <a:gd name="T2" fmla="*/ 43200 w 43200"/>
                    <a:gd name="T3" fmla="*/ 21600 h 43200"/>
                    <a:gd name="T4" fmla="*/ 21600 w 432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43200" fill="none" extrusionOk="0">
                      <a:moveTo>
                        <a:pt x="27876" y="42268"/>
                      </a:moveTo>
                      <a:cubicBezTo>
                        <a:pt x="25841" y="42885"/>
                        <a:pt x="23726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43200" stroke="0" extrusionOk="0">
                      <a:moveTo>
                        <a:pt x="27876" y="42268"/>
                      </a:moveTo>
                      <a:cubicBezTo>
                        <a:pt x="25841" y="42885"/>
                        <a:pt x="23726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84" name="AutoShape 13"/>
                <p:cNvSpPr>
                  <a:spLocks noChangeArrowheads="1"/>
                </p:cNvSpPr>
                <p:nvPr/>
              </p:nvSpPr>
              <p:spPr bwMode="auto">
                <a:xfrm>
                  <a:off x="1151" y="719"/>
                  <a:ext cx="48" cy="48"/>
                </a:xfrm>
                <a:prstGeom prst="flowChartConnector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370" name="Group 14"/>
              <p:cNvGrpSpPr>
                <a:grpSpLocks/>
              </p:cNvGrpSpPr>
              <p:nvPr/>
            </p:nvGrpSpPr>
            <p:grpSpPr bwMode="auto">
              <a:xfrm rot="5400000">
                <a:off x="4032" y="1439"/>
                <a:ext cx="143" cy="145"/>
                <a:chOff x="1104" y="671"/>
                <a:chExt cx="143" cy="145"/>
              </a:xfrm>
            </p:grpSpPr>
            <p:sp>
              <p:nvSpPr>
                <p:cNvPr id="1381" name="Arc 15"/>
                <p:cNvSpPr>
                  <a:spLocks/>
                </p:cNvSpPr>
                <p:nvPr/>
              </p:nvSpPr>
              <p:spPr bwMode="auto">
                <a:xfrm>
                  <a:off x="1104" y="671"/>
                  <a:ext cx="143" cy="145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7876 w 43200"/>
                    <a:gd name="T1" fmla="*/ 42268 h 43200"/>
                    <a:gd name="T2" fmla="*/ 43200 w 43200"/>
                    <a:gd name="T3" fmla="*/ 21600 h 43200"/>
                    <a:gd name="T4" fmla="*/ 21600 w 432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43200" fill="none" extrusionOk="0">
                      <a:moveTo>
                        <a:pt x="27876" y="42268"/>
                      </a:moveTo>
                      <a:cubicBezTo>
                        <a:pt x="25841" y="42885"/>
                        <a:pt x="23726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43200" stroke="0" extrusionOk="0">
                      <a:moveTo>
                        <a:pt x="27876" y="42268"/>
                      </a:moveTo>
                      <a:cubicBezTo>
                        <a:pt x="25841" y="42885"/>
                        <a:pt x="23726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82" name="AutoShape 16"/>
                <p:cNvSpPr>
                  <a:spLocks noChangeArrowheads="1"/>
                </p:cNvSpPr>
                <p:nvPr/>
              </p:nvSpPr>
              <p:spPr bwMode="auto">
                <a:xfrm>
                  <a:off x="1151" y="719"/>
                  <a:ext cx="48" cy="48"/>
                </a:xfrm>
                <a:prstGeom prst="flowChartConnector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371" name="Group 17"/>
              <p:cNvGrpSpPr>
                <a:grpSpLocks/>
              </p:cNvGrpSpPr>
              <p:nvPr/>
            </p:nvGrpSpPr>
            <p:grpSpPr bwMode="auto">
              <a:xfrm rot="10800000">
                <a:off x="4032" y="2053"/>
                <a:ext cx="143" cy="145"/>
                <a:chOff x="1104" y="671"/>
                <a:chExt cx="143" cy="145"/>
              </a:xfrm>
            </p:grpSpPr>
            <p:sp>
              <p:nvSpPr>
                <p:cNvPr id="1379" name="Arc 18"/>
                <p:cNvSpPr>
                  <a:spLocks/>
                </p:cNvSpPr>
                <p:nvPr/>
              </p:nvSpPr>
              <p:spPr bwMode="auto">
                <a:xfrm>
                  <a:off x="1104" y="671"/>
                  <a:ext cx="143" cy="145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7876 w 43200"/>
                    <a:gd name="T1" fmla="*/ 42268 h 43200"/>
                    <a:gd name="T2" fmla="*/ 43200 w 43200"/>
                    <a:gd name="T3" fmla="*/ 21600 h 43200"/>
                    <a:gd name="T4" fmla="*/ 21600 w 432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43200" fill="none" extrusionOk="0">
                      <a:moveTo>
                        <a:pt x="27876" y="42268"/>
                      </a:moveTo>
                      <a:cubicBezTo>
                        <a:pt x="25841" y="42885"/>
                        <a:pt x="23726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43200" stroke="0" extrusionOk="0">
                      <a:moveTo>
                        <a:pt x="27876" y="42268"/>
                      </a:moveTo>
                      <a:cubicBezTo>
                        <a:pt x="25841" y="42885"/>
                        <a:pt x="23726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80" name="AutoShape 19"/>
                <p:cNvSpPr>
                  <a:spLocks noChangeArrowheads="1"/>
                </p:cNvSpPr>
                <p:nvPr/>
              </p:nvSpPr>
              <p:spPr bwMode="auto">
                <a:xfrm>
                  <a:off x="1151" y="719"/>
                  <a:ext cx="48" cy="48"/>
                </a:xfrm>
                <a:prstGeom prst="flowChartConnector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372" name="Group 20"/>
              <p:cNvGrpSpPr>
                <a:grpSpLocks/>
              </p:cNvGrpSpPr>
              <p:nvPr/>
            </p:nvGrpSpPr>
            <p:grpSpPr bwMode="auto">
              <a:xfrm rot="16200000">
                <a:off x="3372" y="2053"/>
                <a:ext cx="143" cy="145"/>
                <a:chOff x="1104" y="671"/>
                <a:chExt cx="143" cy="145"/>
              </a:xfrm>
            </p:grpSpPr>
            <p:sp>
              <p:nvSpPr>
                <p:cNvPr id="1377" name="Arc 21"/>
                <p:cNvSpPr>
                  <a:spLocks/>
                </p:cNvSpPr>
                <p:nvPr/>
              </p:nvSpPr>
              <p:spPr bwMode="auto">
                <a:xfrm>
                  <a:off x="1104" y="671"/>
                  <a:ext cx="143" cy="145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7876 w 43200"/>
                    <a:gd name="T1" fmla="*/ 42268 h 43200"/>
                    <a:gd name="T2" fmla="*/ 43200 w 43200"/>
                    <a:gd name="T3" fmla="*/ 21600 h 43200"/>
                    <a:gd name="T4" fmla="*/ 21600 w 432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43200" fill="none" extrusionOk="0">
                      <a:moveTo>
                        <a:pt x="27876" y="42268"/>
                      </a:moveTo>
                      <a:cubicBezTo>
                        <a:pt x="25841" y="42885"/>
                        <a:pt x="23726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43200" stroke="0" extrusionOk="0">
                      <a:moveTo>
                        <a:pt x="27876" y="42268"/>
                      </a:moveTo>
                      <a:cubicBezTo>
                        <a:pt x="25841" y="42885"/>
                        <a:pt x="23726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78" name="AutoShape 22"/>
                <p:cNvSpPr>
                  <a:spLocks noChangeArrowheads="1"/>
                </p:cNvSpPr>
                <p:nvPr/>
              </p:nvSpPr>
              <p:spPr bwMode="auto">
                <a:xfrm>
                  <a:off x="1151" y="719"/>
                  <a:ext cx="48" cy="48"/>
                </a:xfrm>
                <a:prstGeom prst="flowChartConnector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373" name="Line 23"/>
              <p:cNvSpPr>
                <a:spLocks noChangeShapeType="1"/>
              </p:cNvSpPr>
              <p:nvPr/>
            </p:nvSpPr>
            <p:spPr bwMode="auto">
              <a:xfrm>
                <a:off x="3504" y="2112"/>
                <a:ext cx="528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74" name="Line 24"/>
              <p:cNvSpPr>
                <a:spLocks noChangeShapeType="1"/>
              </p:cNvSpPr>
              <p:nvPr/>
            </p:nvSpPr>
            <p:spPr bwMode="auto">
              <a:xfrm>
                <a:off x="3456" y="1584"/>
                <a:ext cx="0" cy="48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75" name="Line 25"/>
              <p:cNvSpPr>
                <a:spLocks noChangeShapeType="1"/>
              </p:cNvSpPr>
              <p:nvPr/>
            </p:nvSpPr>
            <p:spPr bwMode="auto">
              <a:xfrm>
                <a:off x="3504" y="1525"/>
                <a:ext cx="528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76" name="Line 26"/>
              <p:cNvSpPr>
                <a:spLocks noChangeShapeType="1"/>
              </p:cNvSpPr>
              <p:nvPr/>
            </p:nvSpPr>
            <p:spPr bwMode="auto">
              <a:xfrm>
                <a:off x="4091" y="1584"/>
                <a:ext cx="0" cy="48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81" name="Group 27"/>
            <p:cNvGrpSpPr>
              <a:grpSpLocks/>
            </p:cNvGrpSpPr>
            <p:nvPr/>
          </p:nvGrpSpPr>
          <p:grpSpPr bwMode="auto">
            <a:xfrm>
              <a:off x="2965" y="2194"/>
              <a:ext cx="616" cy="266"/>
              <a:chOff x="67" y="1566"/>
              <a:chExt cx="497" cy="241"/>
            </a:xfrm>
          </p:grpSpPr>
          <p:grpSp>
            <p:nvGrpSpPr>
              <p:cNvPr id="882" name="Group 28"/>
              <p:cNvGrpSpPr>
                <a:grpSpLocks/>
              </p:cNvGrpSpPr>
              <p:nvPr/>
            </p:nvGrpSpPr>
            <p:grpSpPr bwMode="auto">
              <a:xfrm rot="21293109" flipH="1">
                <a:off x="67" y="1566"/>
                <a:ext cx="497" cy="241"/>
                <a:chOff x="6288" y="1077"/>
                <a:chExt cx="1872" cy="542"/>
              </a:xfrm>
            </p:grpSpPr>
            <p:sp>
              <p:nvSpPr>
                <p:cNvPr id="884" name="Freeform 29"/>
                <p:cNvSpPr>
                  <a:spLocks/>
                </p:cNvSpPr>
                <p:nvPr/>
              </p:nvSpPr>
              <p:spPr bwMode="auto">
                <a:xfrm>
                  <a:off x="6288" y="1472"/>
                  <a:ext cx="1055" cy="147"/>
                </a:xfrm>
                <a:custGeom>
                  <a:avLst/>
                  <a:gdLst/>
                  <a:ahLst/>
                  <a:cxnLst>
                    <a:cxn ang="0">
                      <a:pos x="332" y="0"/>
                    </a:cxn>
                    <a:cxn ang="0">
                      <a:pos x="0" y="432"/>
                    </a:cxn>
                    <a:cxn ang="0">
                      <a:pos x="284" y="731"/>
                    </a:cxn>
                    <a:cxn ang="0">
                      <a:pos x="1275" y="731"/>
                    </a:cxn>
                    <a:cxn ang="0">
                      <a:pos x="1781" y="731"/>
                    </a:cxn>
                    <a:cxn ang="0">
                      <a:pos x="2018" y="684"/>
                    </a:cxn>
                    <a:cxn ang="0">
                      <a:pos x="1446" y="684"/>
                    </a:cxn>
                    <a:cxn ang="0">
                      <a:pos x="1763" y="637"/>
                    </a:cxn>
                    <a:cxn ang="0">
                      <a:pos x="2197" y="636"/>
                    </a:cxn>
                    <a:cxn ang="0">
                      <a:pos x="2389" y="603"/>
                    </a:cxn>
                    <a:cxn ang="0">
                      <a:pos x="1904" y="603"/>
                    </a:cxn>
                    <a:cxn ang="0">
                      <a:pos x="2109" y="574"/>
                    </a:cxn>
                    <a:cxn ang="0">
                      <a:pos x="2547" y="568"/>
                    </a:cxn>
                    <a:cxn ang="0">
                      <a:pos x="2701" y="547"/>
                    </a:cxn>
                    <a:cxn ang="0">
                      <a:pos x="2237" y="540"/>
                    </a:cxn>
                    <a:cxn ang="0">
                      <a:pos x="2431" y="512"/>
                    </a:cxn>
                    <a:cxn ang="0">
                      <a:pos x="2801" y="511"/>
                    </a:cxn>
                    <a:cxn ang="0">
                      <a:pos x="2992" y="477"/>
                    </a:cxn>
                    <a:cxn ang="0">
                      <a:pos x="2544" y="477"/>
                    </a:cxn>
                    <a:cxn ang="0">
                      <a:pos x="2756" y="448"/>
                    </a:cxn>
                    <a:cxn ang="0">
                      <a:pos x="3160" y="442"/>
                    </a:cxn>
                    <a:cxn ang="0">
                      <a:pos x="3348" y="412"/>
                    </a:cxn>
                    <a:cxn ang="0">
                      <a:pos x="2868" y="412"/>
                    </a:cxn>
                    <a:cxn ang="0">
                      <a:pos x="3109" y="373"/>
                    </a:cxn>
                    <a:cxn ang="0">
                      <a:pos x="3502" y="373"/>
                    </a:cxn>
                    <a:cxn ang="0">
                      <a:pos x="3701" y="335"/>
                    </a:cxn>
                    <a:cxn ang="0">
                      <a:pos x="3232" y="335"/>
                    </a:cxn>
                    <a:cxn ang="0">
                      <a:pos x="3478" y="298"/>
                    </a:cxn>
                    <a:cxn ang="0">
                      <a:pos x="3888" y="298"/>
                    </a:cxn>
                    <a:cxn ang="0">
                      <a:pos x="4019" y="274"/>
                    </a:cxn>
                    <a:cxn ang="0">
                      <a:pos x="3599" y="274"/>
                    </a:cxn>
                    <a:cxn ang="0">
                      <a:pos x="3774" y="246"/>
                    </a:cxn>
                    <a:cxn ang="0">
                      <a:pos x="4095" y="245"/>
                    </a:cxn>
                    <a:cxn ang="0">
                      <a:pos x="4220" y="213"/>
                    </a:cxn>
                    <a:cxn ang="0">
                      <a:pos x="3870" y="213"/>
                    </a:cxn>
                    <a:cxn ang="0">
                      <a:pos x="4014" y="196"/>
                    </a:cxn>
                    <a:cxn ang="0">
                      <a:pos x="4098" y="180"/>
                    </a:cxn>
                    <a:cxn ang="0">
                      <a:pos x="4052" y="125"/>
                    </a:cxn>
                    <a:cxn ang="0">
                      <a:pos x="4039" y="40"/>
                    </a:cxn>
                    <a:cxn ang="0">
                      <a:pos x="332" y="0"/>
                    </a:cxn>
                  </a:cxnLst>
                  <a:rect l="0" t="0" r="r" b="b"/>
                  <a:pathLst>
                    <a:path w="4220" h="731">
                      <a:moveTo>
                        <a:pt x="332" y="0"/>
                      </a:moveTo>
                      <a:lnTo>
                        <a:pt x="0" y="432"/>
                      </a:lnTo>
                      <a:lnTo>
                        <a:pt x="284" y="731"/>
                      </a:lnTo>
                      <a:lnTo>
                        <a:pt x="1275" y="731"/>
                      </a:lnTo>
                      <a:lnTo>
                        <a:pt x="1781" y="731"/>
                      </a:lnTo>
                      <a:lnTo>
                        <a:pt x="2018" y="684"/>
                      </a:lnTo>
                      <a:lnTo>
                        <a:pt x="1446" y="684"/>
                      </a:lnTo>
                      <a:lnTo>
                        <a:pt x="1763" y="637"/>
                      </a:lnTo>
                      <a:lnTo>
                        <a:pt x="2197" y="636"/>
                      </a:lnTo>
                      <a:lnTo>
                        <a:pt x="2389" y="603"/>
                      </a:lnTo>
                      <a:lnTo>
                        <a:pt x="1904" y="603"/>
                      </a:lnTo>
                      <a:lnTo>
                        <a:pt x="2109" y="574"/>
                      </a:lnTo>
                      <a:lnTo>
                        <a:pt x="2547" y="568"/>
                      </a:lnTo>
                      <a:lnTo>
                        <a:pt x="2701" y="547"/>
                      </a:lnTo>
                      <a:lnTo>
                        <a:pt x="2237" y="540"/>
                      </a:lnTo>
                      <a:lnTo>
                        <a:pt x="2431" y="512"/>
                      </a:lnTo>
                      <a:lnTo>
                        <a:pt x="2801" y="511"/>
                      </a:lnTo>
                      <a:lnTo>
                        <a:pt x="2992" y="477"/>
                      </a:lnTo>
                      <a:lnTo>
                        <a:pt x="2544" y="477"/>
                      </a:lnTo>
                      <a:lnTo>
                        <a:pt x="2756" y="448"/>
                      </a:lnTo>
                      <a:lnTo>
                        <a:pt x="3160" y="442"/>
                      </a:lnTo>
                      <a:lnTo>
                        <a:pt x="3348" y="412"/>
                      </a:lnTo>
                      <a:lnTo>
                        <a:pt x="2868" y="412"/>
                      </a:lnTo>
                      <a:lnTo>
                        <a:pt x="3109" y="373"/>
                      </a:lnTo>
                      <a:lnTo>
                        <a:pt x="3502" y="373"/>
                      </a:lnTo>
                      <a:lnTo>
                        <a:pt x="3701" y="335"/>
                      </a:lnTo>
                      <a:lnTo>
                        <a:pt x="3232" y="335"/>
                      </a:lnTo>
                      <a:lnTo>
                        <a:pt x="3478" y="298"/>
                      </a:lnTo>
                      <a:lnTo>
                        <a:pt x="3888" y="298"/>
                      </a:lnTo>
                      <a:lnTo>
                        <a:pt x="4019" y="274"/>
                      </a:lnTo>
                      <a:lnTo>
                        <a:pt x="3599" y="274"/>
                      </a:lnTo>
                      <a:lnTo>
                        <a:pt x="3774" y="246"/>
                      </a:lnTo>
                      <a:lnTo>
                        <a:pt x="4095" y="245"/>
                      </a:lnTo>
                      <a:lnTo>
                        <a:pt x="4220" y="213"/>
                      </a:lnTo>
                      <a:lnTo>
                        <a:pt x="3870" y="213"/>
                      </a:lnTo>
                      <a:lnTo>
                        <a:pt x="4014" y="196"/>
                      </a:lnTo>
                      <a:lnTo>
                        <a:pt x="4098" y="180"/>
                      </a:lnTo>
                      <a:lnTo>
                        <a:pt x="4052" y="125"/>
                      </a:lnTo>
                      <a:lnTo>
                        <a:pt x="4039" y="40"/>
                      </a:lnTo>
                      <a:lnTo>
                        <a:pt x="33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149951" tIns="74974" rIns="149951" bIns="74974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885" name="Group 30"/>
                <p:cNvGrpSpPr>
                  <a:grpSpLocks/>
                </p:cNvGrpSpPr>
                <p:nvPr/>
              </p:nvGrpSpPr>
              <p:grpSpPr bwMode="auto">
                <a:xfrm>
                  <a:off x="6288" y="1077"/>
                  <a:ext cx="1872" cy="522"/>
                  <a:chOff x="6288" y="1077"/>
                  <a:chExt cx="1872" cy="522"/>
                </a:xfrm>
              </p:grpSpPr>
              <p:grpSp>
                <p:nvGrpSpPr>
                  <p:cNvPr id="886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6288" y="1077"/>
                    <a:ext cx="1872" cy="522"/>
                    <a:chOff x="6288" y="1077"/>
                    <a:chExt cx="1872" cy="522"/>
                  </a:xfrm>
                </p:grpSpPr>
                <p:grpSp>
                  <p:nvGrpSpPr>
                    <p:cNvPr id="931" name="Group 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288" y="1248"/>
                      <a:ext cx="1023" cy="351"/>
                      <a:chOff x="6288" y="1248"/>
                      <a:chExt cx="1023" cy="351"/>
                    </a:xfrm>
                  </p:grpSpPr>
                  <p:grpSp>
                    <p:nvGrpSpPr>
                      <p:cNvPr id="1314" name="Group 3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597" y="1248"/>
                        <a:ext cx="130" cy="19"/>
                        <a:chOff x="6597" y="1248"/>
                        <a:chExt cx="130" cy="19"/>
                      </a:xfrm>
                    </p:grpSpPr>
                    <p:grpSp>
                      <p:nvGrpSpPr>
                        <p:cNvPr id="1363" name="Group 3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707" y="1250"/>
                          <a:ext cx="20" cy="17"/>
                          <a:chOff x="6707" y="1250"/>
                          <a:chExt cx="20" cy="17"/>
                        </a:xfrm>
                      </p:grpSpPr>
                      <p:sp>
                        <p:nvSpPr>
                          <p:cNvPr id="1367" name="Freeform 3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707" y="1250"/>
                            <a:ext cx="20" cy="17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68"/>
                              </a:cxn>
                              <a:cxn ang="0">
                                <a:pos x="0" y="0"/>
                              </a:cxn>
                              <a:cxn ang="0">
                                <a:pos x="57" y="0"/>
                              </a:cxn>
                              <a:cxn ang="0">
                                <a:pos x="82" y="85"/>
                              </a:cxn>
                              <a:cxn ang="0">
                                <a:pos x="0" y="68"/>
                              </a:cxn>
                            </a:cxnLst>
                            <a:rect l="0" t="0" r="r" b="b"/>
                            <a:pathLst>
                              <a:path w="82" h="85">
                                <a:moveTo>
                                  <a:pt x="0" y="68"/>
                                </a:moveTo>
                                <a:lnTo>
                                  <a:pt x="0" y="0"/>
                                </a:lnTo>
                                <a:lnTo>
                                  <a:pt x="57" y="0"/>
                                </a:lnTo>
                                <a:lnTo>
                                  <a:pt x="82" y="85"/>
                                </a:lnTo>
                                <a:lnTo>
                                  <a:pt x="0" y="6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lIns="149951" tIns="74974" rIns="149951" bIns="74974">
                            <a:sp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368" name="Freeform 3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707" y="1250"/>
                            <a:ext cx="7" cy="1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68"/>
                              </a:cxn>
                              <a:cxn ang="0">
                                <a:pos x="0" y="0"/>
                              </a:cxn>
                              <a:cxn ang="0">
                                <a:pos x="29" y="0"/>
                              </a:cxn>
                              <a:cxn ang="0">
                                <a:pos x="29" y="76"/>
                              </a:cxn>
                              <a:cxn ang="0">
                                <a:pos x="0" y="68"/>
                              </a:cxn>
                            </a:cxnLst>
                            <a:rect l="0" t="0" r="r" b="b"/>
                            <a:pathLst>
                              <a:path w="29" h="76">
                                <a:moveTo>
                                  <a:pt x="0" y="68"/>
                                </a:moveTo>
                                <a:lnTo>
                                  <a:pt x="0" y="0"/>
                                </a:lnTo>
                                <a:lnTo>
                                  <a:pt x="29" y="0"/>
                                </a:lnTo>
                                <a:lnTo>
                                  <a:pt x="29" y="76"/>
                                </a:lnTo>
                                <a:lnTo>
                                  <a:pt x="0" y="6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8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lIns="149951" tIns="74974" rIns="149951" bIns="74974">
                            <a:sp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grpSp>
                      <p:nvGrpSpPr>
                        <p:cNvPr id="1364" name="Group 3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597" y="1248"/>
                          <a:ext cx="20" cy="13"/>
                          <a:chOff x="6597" y="1248"/>
                          <a:chExt cx="20" cy="13"/>
                        </a:xfrm>
                      </p:grpSpPr>
                      <p:sp>
                        <p:nvSpPr>
                          <p:cNvPr id="1365" name="Freeform 3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597" y="1248"/>
                            <a:ext cx="20" cy="13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77" y="61"/>
                              </a:cxn>
                              <a:cxn ang="0">
                                <a:pos x="53" y="0"/>
                              </a:cxn>
                              <a:cxn ang="0">
                                <a:pos x="0" y="0"/>
                              </a:cxn>
                              <a:cxn ang="0">
                                <a:pos x="0" y="67"/>
                              </a:cxn>
                              <a:cxn ang="0">
                                <a:pos x="77" y="61"/>
                              </a:cxn>
                            </a:cxnLst>
                            <a:rect l="0" t="0" r="r" b="b"/>
                            <a:pathLst>
                              <a:path w="77" h="67">
                                <a:moveTo>
                                  <a:pt x="77" y="61"/>
                                </a:moveTo>
                                <a:lnTo>
                                  <a:pt x="53" y="0"/>
                                </a:lnTo>
                                <a:lnTo>
                                  <a:pt x="0" y="0"/>
                                </a:lnTo>
                                <a:lnTo>
                                  <a:pt x="0" y="67"/>
                                </a:lnTo>
                                <a:lnTo>
                                  <a:pt x="77" y="6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lIns="149951" tIns="74974" rIns="149951" bIns="74974">
                            <a:sp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366" name="Freeform 3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597" y="1248"/>
                            <a:ext cx="7" cy="13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7" y="66"/>
                              </a:cxn>
                              <a:cxn ang="0">
                                <a:pos x="27" y="0"/>
                              </a:cxn>
                              <a:cxn ang="0">
                                <a:pos x="0" y="0"/>
                              </a:cxn>
                              <a:cxn ang="0">
                                <a:pos x="0" y="67"/>
                              </a:cxn>
                              <a:cxn ang="0">
                                <a:pos x="27" y="66"/>
                              </a:cxn>
                            </a:cxnLst>
                            <a:rect l="0" t="0" r="r" b="b"/>
                            <a:pathLst>
                              <a:path w="27" h="67">
                                <a:moveTo>
                                  <a:pt x="27" y="66"/>
                                </a:moveTo>
                                <a:lnTo>
                                  <a:pt x="27" y="0"/>
                                </a:lnTo>
                                <a:lnTo>
                                  <a:pt x="0" y="0"/>
                                </a:lnTo>
                                <a:lnTo>
                                  <a:pt x="0" y="67"/>
                                </a:lnTo>
                                <a:lnTo>
                                  <a:pt x="27" y="6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8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lIns="149951" tIns="74974" rIns="149951" bIns="74974">
                            <a:sp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  <p:grpSp>
                    <p:nvGrpSpPr>
                      <p:cNvPr id="1315" name="Group 4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288" y="1269"/>
                        <a:ext cx="1023" cy="330"/>
                        <a:chOff x="6288" y="1269"/>
                        <a:chExt cx="1023" cy="330"/>
                      </a:xfrm>
                    </p:grpSpPr>
                    <p:grpSp>
                      <p:nvGrpSpPr>
                        <p:cNvPr id="1316" name="Group 4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288" y="1353"/>
                          <a:ext cx="1023" cy="246"/>
                          <a:chOff x="6288" y="1353"/>
                          <a:chExt cx="1023" cy="246"/>
                        </a:xfrm>
                      </p:grpSpPr>
                      <p:grpSp>
                        <p:nvGrpSpPr>
                          <p:cNvPr id="1332" name="Group 4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288" y="1394"/>
                            <a:ext cx="1023" cy="205"/>
                            <a:chOff x="6288" y="1394"/>
                            <a:chExt cx="1023" cy="205"/>
                          </a:xfrm>
                        </p:grpSpPr>
                        <p:grpSp>
                          <p:nvGrpSpPr>
                            <p:cNvPr id="1351" name="Group 4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288" y="1484"/>
                              <a:ext cx="1021" cy="115"/>
                              <a:chOff x="6288" y="1484"/>
                              <a:chExt cx="1021" cy="115"/>
                            </a:xfrm>
                          </p:grpSpPr>
                          <p:sp>
                            <p:nvSpPr>
                              <p:cNvPr id="1355" name="Freeform 4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6288" y="1484"/>
                                <a:ext cx="1021" cy="115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4085" y="0"/>
                                  </a:cxn>
                                  <a:cxn ang="0">
                                    <a:pos x="4074" y="42"/>
                                  </a:cxn>
                                  <a:cxn ang="0">
                                    <a:pos x="4080" y="51"/>
                                  </a:cxn>
                                  <a:cxn ang="0">
                                    <a:pos x="4082" y="67"/>
                                  </a:cxn>
                                  <a:cxn ang="0">
                                    <a:pos x="4080" y="77"/>
                                  </a:cxn>
                                  <a:cxn ang="0">
                                    <a:pos x="4072" y="87"/>
                                  </a:cxn>
                                  <a:cxn ang="0">
                                    <a:pos x="2024" y="446"/>
                                  </a:cxn>
                                  <a:cxn ang="0">
                                    <a:pos x="1145" y="557"/>
                                  </a:cxn>
                                  <a:cxn ang="0">
                                    <a:pos x="269" y="576"/>
                                  </a:cxn>
                                  <a:cxn ang="0">
                                    <a:pos x="229" y="538"/>
                                  </a:cxn>
                                  <a:cxn ang="0">
                                    <a:pos x="190" y="486"/>
                                  </a:cxn>
                                  <a:cxn ang="0">
                                    <a:pos x="190" y="320"/>
                                  </a:cxn>
                                  <a:cxn ang="0">
                                    <a:pos x="127" y="320"/>
                                  </a:cxn>
                                  <a:cxn ang="0">
                                    <a:pos x="127" y="380"/>
                                  </a:cxn>
                                  <a:cxn ang="0">
                                    <a:pos x="17" y="379"/>
                                  </a:cxn>
                                  <a:cxn ang="0">
                                    <a:pos x="7" y="375"/>
                                  </a:cxn>
                                  <a:cxn ang="0">
                                    <a:pos x="0" y="365"/>
                                  </a:cxn>
                                  <a:cxn ang="0">
                                    <a:pos x="0" y="351"/>
                                  </a:cxn>
                                  <a:cxn ang="0">
                                    <a:pos x="0" y="239"/>
                                  </a:cxn>
                                  <a:cxn ang="0">
                                    <a:pos x="4085" y="0"/>
                                  </a:cxn>
                                </a:cxnLst>
                                <a:rect l="0" t="0" r="r" b="b"/>
                                <a:pathLst>
                                  <a:path w="4085" h="576">
                                    <a:moveTo>
                                      <a:pt x="4085" y="0"/>
                                    </a:moveTo>
                                    <a:lnTo>
                                      <a:pt x="4074" y="42"/>
                                    </a:lnTo>
                                    <a:lnTo>
                                      <a:pt x="4080" y="51"/>
                                    </a:lnTo>
                                    <a:lnTo>
                                      <a:pt x="4082" y="67"/>
                                    </a:lnTo>
                                    <a:lnTo>
                                      <a:pt x="4080" y="77"/>
                                    </a:lnTo>
                                    <a:lnTo>
                                      <a:pt x="4072" y="87"/>
                                    </a:lnTo>
                                    <a:lnTo>
                                      <a:pt x="2024" y="446"/>
                                    </a:lnTo>
                                    <a:lnTo>
                                      <a:pt x="1145" y="557"/>
                                    </a:lnTo>
                                    <a:lnTo>
                                      <a:pt x="269" y="576"/>
                                    </a:lnTo>
                                    <a:lnTo>
                                      <a:pt x="229" y="538"/>
                                    </a:lnTo>
                                    <a:lnTo>
                                      <a:pt x="190" y="486"/>
                                    </a:lnTo>
                                    <a:lnTo>
                                      <a:pt x="190" y="320"/>
                                    </a:lnTo>
                                    <a:lnTo>
                                      <a:pt x="127" y="320"/>
                                    </a:lnTo>
                                    <a:lnTo>
                                      <a:pt x="127" y="380"/>
                                    </a:lnTo>
                                    <a:lnTo>
                                      <a:pt x="17" y="379"/>
                                    </a:lnTo>
                                    <a:lnTo>
                                      <a:pt x="7" y="375"/>
                                    </a:lnTo>
                                    <a:lnTo>
                                      <a:pt x="0" y="365"/>
                                    </a:lnTo>
                                    <a:lnTo>
                                      <a:pt x="0" y="351"/>
                                    </a:lnTo>
                                    <a:lnTo>
                                      <a:pt x="0" y="239"/>
                                    </a:lnTo>
                                    <a:lnTo>
                                      <a:pt x="4085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3F3F3F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grpSp>
                            <p:nvGrpSpPr>
                              <p:cNvPr id="1356" name="Group 45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6576" y="1499"/>
                                <a:ext cx="725" cy="82"/>
                                <a:chOff x="6576" y="1499"/>
                                <a:chExt cx="725" cy="82"/>
                              </a:xfrm>
                            </p:grpSpPr>
                            <p:sp>
                              <p:nvSpPr>
                                <p:cNvPr id="1357" name="Freeform 46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6576" y="1499"/>
                                  <a:ext cx="725" cy="82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2899" y="0"/>
                                    </a:cxn>
                                    <a:cxn ang="0">
                                      <a:pos x="1655" y="186"/>
                                    </a:cxn>
                                    <a:cxn ang="0">
                                      <a:pos x="1655" y="90"/>
                                    </a:cxn>
                                    <a:cxn ang="0">
                                      <a:pos x="505" y="186"/>
                                    </a:cxn>
                                    <a:cxn ang="0">
                                      <a:pos x="505" y="353"/>
                                    </a:cxn>
                                    <a:cxn ang="0">
                                      <a:pos x="0" y="406"/>
                                    </a:cxn>
                                  </a:cxnLst>
                                  <a:rect l="0" t="0" r="r" b="b"/>
                                  <a:pathLst>
                                    <a:path w="2899" h="406">
                                      <a:moveTo>
                                        <a:pt x="2899" y="0"/>
                                      </a:moveTo>
                                      <a:lnTo>
                                        <a:pt x="1655" y="186"/>
                                      </a:lnTo>
                                      <a:lnTo>
                                        <a:pt x="1655" y="90"/>
                                      </a:lnTo>
                                      <a:lnTo>
                                        <a:pt x="505" y="186"/>
                                      </a:lnTo>
                                      <a:lnTo>
                                        <a:pt x="505" y="353"/>
                                      </a:lnTo>
                                      <a:lnTo>
                                        <a:pt x="0" y="406"/>
                                      </a:lnTo>
                                    </a:path>
                                  </a:pathLst>
                                </a:custGeom>
                                <a:noFill/>
                                <a:ln w="4763">
                                  <a:solidFill>
                                    <a:srgbClr val="5F5F5F"/>
                                  </a:solidFill>
                                  <a:prstDash val="solid"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lIns="149951" tIns="74974" rIns="149951" bIns="74974">
                                  <a:spAutoFit/>
                                </a:bodyPr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grpSp>
                              <p:nvGrpSpPr>
                                <p:cNvPr id="1358" name="Group 47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6727" y="1522"/>
                                  <a:ext cx="245" cy="53"/>
                                  <a:chOff x="6727" y="1522"/>
                                  <a:chExt cx="245" cy="53"/>
                                </a:xfrm>
                              </p:grpSpPr>
                              <p:sp>
                                <p:nvSpPr>
                                  <p:cNvPr id="1359" name="Oval 48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6727" y="1535"/>
                                    <a:ext cx="63" cy="40"/>
                                  </a:xfrm>
                                  <a:prstGeom prst="ellipse">
                                    <a:avLst/>
                                  </a:prstGeom>
                                  <a:noFill/>
                                  <a:ln w="4763">
                                    <a:solidFill>
                                      <a:srgbClr val="5F5F5F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lIns="149951" tIns="74974" rIns="149951" bIns="74974">
                                    <a:spAutoFit/>
                                  </a:bodyPr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sp>
                                <p:nvSpPr>
                                  <p:cNvPr id="1360" name="Oval 49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6870" y="1526"/>
                                    <a:ext cx="49" cy="31"/>
                                  </a:xfrm>
                                  <a:prstGeom prst="ellipse">
                                    <a:avLst/>
                                  </a:prstGeom>
                                  <a:noFill/>
                                  <a:ln w="4763">
                                    <a:solidFill>
                                      <a:srgbClr val="5F5F5F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lIns="149951" tIns="74974" rIns="149951" bIns="74974">
                                    <a:spAutoFit/>
                                  </a:bodyPr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sp>
                                <p:nvSpPr>
                                  <p:cNvPr id="1361" name="Oval 50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6801" y="1530"/>
                                    <a:ext cx="57" cy="37"/>
                                  </a:xfrm>
                                  <a:prstGeom prst="ellipse">
                                    <a:avLst/>
                                  </a:prstGeom>
                                  <a:noFill/>
                                  <a:ln w="4763">
                                    <a:solidFill>
                                      <a:srgbClr val="5F5F5F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lIns="149951" tIns="74974" rIns="149951" bIns="74974">
                                    <a:spAutoFit/>
                                  </a:bodyPr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sp>
                                <p:nvSpPr>
                                  <p:cNvPr id="1362" name="Oval 51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6931" y="1522"/>
                                    <a:ext cx="41" cy="27"/>
                                  </a:xfrm>
                                  <a:prstGeom prst="ellipse">
                                    <a:avLst/>
                                  </a:prstGeom>
                                  <a:noFill/>
                                  <a:ln w="4763">
                                    <a:solidFill>
                                      <a:srgbClr val="5F5F5F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lIns="149951" tIns="74974" rIns="149951" bIns="74974">
                                    <a:spAutoFit/>
                                  </a:bodyPr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</p:grpSp>
                          </p:grpSp>
                        </p:grpSp>
                        <p:grpSp>
                          <p:nvGrpSpPr>
                            <p:cNvPr id="1352" name="Group 5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289" y="1394"/>
                              <a:ext cx="1022" cy="144"/>
                              <a:chOff x="6289" y="1394"/>
                              <a:chExt cx="1022" cy="144"/>
                            </a:xfrm>
                          </p:grpSpPr>
                          <p:sp>
                            <p:nvSpPr>
                              <p:cNvPr id="1353" name="Freeform 5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6624" y="1394"/>
                                <a:ext cx="687" cy="138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3564" y="671"/>
                                  </a:cxn>
                                  <a:cxn ang="0">
                                    <a:pos x="4061" y="874"/>
                                  </a:cxn>
                                  <a:cxn ang="0">
                                    <a:pos x="4073" y="896"/>
                                  </a:cxn>
                                  <a:cxn ang="0">
                                    <a:pos x="4075" y="1040"/>
                                  </a:cxn>
                                  <a:cxn ang="0">
                                    <a:pos x="4087" y="1091"/>
                                  </a:cxn>
                                  <a:cxn ang="0">
                                    <a:pos x="4087" y="1111"/>
                                  </a:cxn>
                                  <a:cxn ang="0">
                                    <a:pos x="5" y="1371"/>
                                  </a:cxn>
                                  <a:cxn ang="0">
                                    <a:pos x="74" y="917"/>
                                  </a:cxn>
                                  <a:cxn ang="0">
                                    <a:pos x="122" y="862"/>
                                  </a:cxn>
                                  <a:cxn ang="0">
                                    <a:pos x="143" y="794"/>
                                  </a:cxn>
                                  <a:cxn ang="0">
                                    <a:pos x="274" y="606"/>
                                  </a:cxn>
                                  <a:cxn ang="0">
                                    <a:pos x="768" y="527"/>
                                  </a:cxn>
                                  <a:cxn ang="0">
                                    <a:pos x="1785" y="554"/>
                                  </a:cxn>
                                  <a:cxn ang="0">
                                    <a:pos x="2096" y="397"/>
                                  </a:cxn>
                                  <a:cxn ang="0">
                                    <a:pos x="2088" y="309"/>
                                  </a:cxn>
                                  <a:cxn ang="0">
                                    <a:pos x="1765" y="229"/>
                                  </a:cxn>
                                  <a:cxn ang="0">
                                    <a:pos x="1137" y="218"/>
                                  </a:cxn>
                                  <a:cxn ang="0">
                                    <a:pos x="627" y="284"/>
                                  </a:cxn>
                                  <a:cxn ang="0">
                                    <a:pos x="641" y="244"/>
                                  </a:cxn>
                                  <a:cxn ang="0">
                                    <a:pos x="780" y="184"/>
                                  </a:cxn>
                                  <a:cxn ang="0">
                                    <a:pos x="796" y="137"/>
                                  </a:cxn>
                                  <a:cxn ang="0">
                                    <a:pos x="843" y="110"/>
                                  </a:cxn>
                                  <a:cxn ang="0">
                                    <a:pos x="931" y="71"/>
                                  </a:cxn>
                                  <a:cxn ang="0">
                                    <a:pos x="944" y="34"/>
                                  </a:cxn>
                                  <a:cxn ang="0">
                                    <a:pos x="969" y="27"/>
                                  </a:cxn>
                                  <a:cxn ang="0">
                                    <a:pos x="1268" y="3"/>
                                  </a:cxn>
                                  <a:cxn ang="0">
                                    <a:pos x="1556" y="7"/>
                                  </a:cxn>
                                  <a:cxn ang="0">
                                    <a:pos x="1973" y="80"/>
                                  </a:cxn>
                                  <a:cxn ang="0">
                                    <a:pos x="2111" y="80"/>
                                  </a:cxn>
                                  <a:cxn ang="0">
                                    <a:pos x="2803" y="297"/>
                                  </a:cxn>
                                  <a:cxn ang="0">
                                    <a:pos x="2931" y="352"/>
                                  </a:cxn>
                                  <a:cxn ang="0">
                                    <a:pos x="2966" y="384"/>
                                  </a:cxn>
                                </a:cxnLst>
                                <a:rect l="0" t="0" r="r" b="b"/>
                                <a:pathLst>
                                  <a:path w="4087" h="1371">
                                    <a:moveTo>
                                      <a:pt x="3068" y="496"/>
                                    </a:moveTo>
                                    <a:lnTo>
                                      <a:pt x="3564" y="671"/>
                                    </a:lnTo>
                                    <a:lnTo>
                                      <a:pt x="4052" y="869"/>
                                    </a:lnTo>
                                    <a:lnTo>
                                      <a:pt x="4061" y="874"/>
                                    </a:lnTo>
                                    <a:lnTo>
                                      <a:pt x="4067" y="883"/>
                                    </a:lnTo>
                                    <a:lnTo>
                                      <a:pt x="4073" y="896"/>
                                    </a:lnTo>
                                    <a:lnTo>
                                      <a:pt x="4075" y="909"/>
                                    </a:lnTo>
                                    <a:lnTo>
                                      <a:pt x="4075" y="1040"/>
                                    </a:lnTo>
                                    <a:lnTo>
                                      <a:pt x="4087" y="1054"/>
                                    </a:lnTo>
                                    <a:lnTo>
                                      <a:pt x="4087" y="1091"/>
                                    </a:lnTo>
                                    <a:lnTo>
                                      <a:pt x="4082" y="1101"/>
                                    </a:lnTo>
                                    <a:lnTo>
                                      <a:pt x="4087" y="1111"/>
                                    </a:lnTo>
                                    <a:lnTo>
                                      <a:pt x="4077" y="1145"/>
                                    </a:lnTo>
                                    <a:lnTo>
                                      <a:pt x="5" y="1371"/>
                                    </a:lnTo>
                                    <a:lnTo>
                                      <a:pt x="0" y="1012"/>
                                    </a:lnTo>
                                    <a:lnTo>
                                      <a:pt x="74" y="917"/>
                                    </a:lnTo>
                                    <a:lnTo>
                                      <a:pt x="80" y="915"/>
                                    </a:lnTo>
                                    <a:lnTo>
                                      <a:pt x="122" y="862"/>
                                    </a:lnTo>
                                    <a:lnTo>
                                      <a:pt x="121" y="843"/>
                                    </a:lnTo>
                                    <a:lnTo>
                                      <a:pt x="143" y="794"/>
                                    </a:lnTo>
                                    <a:lnTo>
                                      <a:pt x="217" y="691"/>
                                    </a:lnTo>
                                    <a:lnTo>
                                      <a:pt x="274" y="606"/>
                                    </a:lnTo>
                                    <a:lnTo>
                                      <a:pt x="281" y="584"/>
                                    </a:lnTo>
                                    <a:lnTo>
                                      <a:pt x="768" y="527"/>
                                    </a:lnTo>
                                    <a:lnTo>
                                      <a:pt x="1442" y="527"/>
                                    </a:lnTo>
                                    <a:lnTo>
                                      <a:pt x="1785" y="554"/>
                                    </a:lnTo>
                                    <a:lnTo>
                                      <a:pt x="2096" y="590"/>
                                    </a:lnTo>
                                    <a:lnTo>
                                      <a:pt x="2096" y="397"/>
                                    </a:lnTo>
                                    <a:lnTo>
                                      <a:pt x="2086" y="390"/>
                                    </a:lnTo>
                                    <a:lnTo>
                                      <a:pt x="2088" y="309"/>
                                    </a:lnTo>
                                    <a:lnTo>
                                      <a:pt x="1935" y="266"/>
                                    </a:lnTo>
                                    <a:lnTo>
                                      <a:pt x="1765" y="229"/>
                                    </a:lnTo>
                                    <a:lnTo>
                                      <a:pt x="1540" y="218"/>
                                    </a:lnTo>
                                    <a:lnTo>
                                      <a:pt x="1137" y="218"/>
                                    </a:lnTo>
                                    <a:lnTo>
                                      <a:pt x="966" y="219"/>
                                    </a:lnTo>
                                    <a:lnTo>
                                      <a:pt x="627" y="284"/>
                                    </a:lnTo>
                                    <a:lnTo>
                                      <a:pt x="633" y="253"/>
                                    </a:lnTo>
                                    <a:lnTo>
                                      <a:pt x="641" y="244"/>
                                    </a:lnTo>
                                    <a:lnTo>
                                      <a:pt x="652" y="236"/>
                                    </a:lnTo>
                                    <a:lnTo>
                                      <a:pt x="780" y="184"/>
                                    </a:lnTo>
                                    <a:lnTo>
                                      <a:pt x="788" y="146"/>
                                    </a:lnTo>
                                    <a:lnTo>
                                      <a:pt x="796" y="137"/>
                                    </a:lnTo>
                                    <a:lnTo>
                                      <a:pt x="808" y="130"/>
                                    </a:lnTo>
                                    <a:lnTo>
                                      <a:pt x="843" y="110"/>
                                    </a:lnTo>
                                    <a:lnTo>
                                      <a:pt x="887" y="92"/>
                                    </a:lnTo>
                                    <a:lnTo>
                                      <a:pt x="931" y="71"/>
                                    </a:lnTo>
                                    <a:lnTo>
                                      <a:pt x="939" y="41"/>
                                    </a:lnTo>
                                    <a:lnTo>
                                      <a:pt x="944" y="34"/>
                                    </a:lnTo>
                                    <a:lnTo>
                                      <a:pt x="955" y="30"/>
                                    </a:lnTo>
                                    <a:lnTo>
                                      <a:pt x="969" y="27"/>
                                    </a:lnTo>
                                    <a:lnTo>
                                      <a:pt x="987" y="23"/>
                                    </a:lnTo>
                                    <a:lnTo>
                                      <a:pt x="1268" y="3"/>
                                    </a:lnTo>
                                    <a:lnTo>
                                      <a:pt x="1422" y="0"/>
                                    </a:lnTo>
                                    <a:lnTo>
                                      <a:pt x="1556" y="7"/>
                                    </a:lnTo>
                                    <a:lnTo>
                                      <a:pt x="1807" y="43"/>
                                    </a:lnTo>
                                    <a:lnTo>
                                      <a:pt x="1973" y="80"/>
                                    </a:lnTo>
                                    <a:lnTo>
                                      <a:pt x="2024" y="93"/>
                                    </a:lnTo>
                                    <a:lnTo>
                                      <a:pt x="2111" y="80"/>
                                    </a:lnTo>
                                    <a:lnTo>
                                      <a:pt x="2174" y="79"/>
                                    </a:lnTo>
                                    <a:lnTo>
                                      <a:pt x="2803" y="297"/>
                                    </a:lnTo>
                                    <a:lnTo>
                                      <a:pt x="2912" y="341"/>
                                    </a:lnTo>
                                    <a:lnTo>
                                      <a:pt x="2931" y="352"/>
                                    </a:lnTo>
                                    <a:lnTo>
                                      <a:pt x="2948" y="364"/>
                                    </a:lnTo>
                                    <a:lnTo>
                                      <a:pt x="2966" y="384"/>
                                    </a:lnTo>
                                    <a:lnTo>
                                      <a:pt x="3068" y="496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C0C0C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squar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354" name="Freeform 5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6289" y="1479"/>
                                <a:ext cx="1022" cy="59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4087" y="6"/>
                                  </a:cxn>
                                  <a:cxn ang="0">
                                    <a:pos x="2096" y="7"/>
                                  </a:cxn>
                                  <a:cxn ang="0">
                                    <a:pos x="1946" y="0"/>
                                  </a:cxn>
                                  <a:cxn ang="0">
                                    <a:pos x="1071" y="7"/>
                                  </a:cxn>
                                  <a:cxn ang="0">
                                    <a:pos x="0" y="34"/>
                                  </a:cxn>
                                  <a:cxn ang="0">
                                    <a:pos x="1" y="296"/>
                                  </a:cxn>
                                  <a:cxn ang="0">
                                    <a:pos x="1189" y="271"/>
                                  </a:cxn>
                                  <a:cxn ang="0">
                                    <a:pos x="2127" y="200"/>
                                  </a:cxn>
                                  <a:cxn ang="0">
                                    <a:pos x="2234" y="191"/>
                                  </a:cxn>
                                  <a:cxn ang="0">
                                    <a:pos x="2232" y="143"/>
                                  </a:cxn>
                                  <a:cxn ang="0">
                                    <a:pos x="2336" y="136"/>
                                  </a:cxn>
                                  <a:cxn ang="0">
                                    <a:pos x="2335" y="185"/>
                                  </a:cxn>
                                  <a:cxn ang="0">
                                    <a:pos x="4078" y="42"/>
                                  </a:cxn>
                                  <a:cxn ang="0">
                                    <a:pos x="4087" y="6"/>
                                  </a:cxn>
                                </a:cxnLst>
                                <a:rect l="0" t="0" r="r" b="b"/>
                                <a:pathLst>
                                  <a:path w="4087" h="296">
                                    <a:moveTo>
                                      <a:pt x="4087" y="6"/>
                                    </a:moveTo>
                                    <a:lnTo>
                                      <a:pt x="2096" y="7"/>
                                    </a:lnTo>
                                    <a:lnTo>
                                      <a:pt x="1946" y="0"/>
                                    </a:lnTo>
                                    <a:lnTo>
                                      <a:pt x="1071" y="7"/>
                                    </a:lnTo>
                                    <a:lnTo>
                                      <a:pt x="0" y="34"/>
                                    </a:lnTo>
                                    <a:lnTo>
                                      <a:pt x="1" y="296"/>
                                    </a:lnTo>
                                    <a:lnTo>
                                      <a:pt x="1189" y="271"/>
                                    </a:lnTo>
                                    <a:lnTo>
                                      <a:pt x="2127" y="200"/>
                                    </a:lnTo>
                                    <a:lnTo>
                                      <a:pt x="2234" y="191"/>
                                    </a:lnTo>
                                    <a:lnTo>
                                      <a:pt x="2232" y="143"/>
                                    </a:lnTo>
                                    <a:lnTo>
                                      <a:pt x="2336" y="136"/>
                                    </a:lnTo>
                                    <a:lnTo>
                                      <a:pt x="2335" y="185"/>
                                    </a:lnTo>
                                    <a:lnTo>
                                      <a:pt x="4078" y="42"/>
                                    </a:lnTo>
                                    <a:lnTo>
                                      <a:pt x="4087" y="6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80808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333" name="Group 5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289" y="1353"/>
                            <a:ext cx="618" cy="186"/>
                            <a:chOff x="6289" y="1353"/>
                            <a:chExt cx="618" cy="186"/>
                          </a:xfrm>
                        </p:grpSpPr>
                        <p:grpSp>
                          <p:nvGrpSpPr>
                            <p:cNvPr id="1334" name="Group 5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289" y="1459"/>
                              <a:ext cx="109" cy="79"/>
                              <a:chOff x="6289" y="1459"/>
                              <a:chExt cx="109" cy="79"/>
                            </a:xfrm>
                          </p:grpSpPr>
                          <p:sp>
                            <p:nvSpPr>
                              <p:cNvPr id="1349" name="Freeform 5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6289" y="1459"/>
                                <a:ext cx="109" cy="45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434" y="0"/>
                                  </a:cxn>
                                  <a:cxn ang="0">
                                    <a:pos x="0" y="13"/>
                                  </a:cxn>
                                  <a:cxn ang="0">
                                    <a:pos x="1" y="225"/>
                                  </a:cxn>
                                  <a:cxn ang="0">
                                    <a:pos x="434" y="226"/>
                                  </a:cxn>
                                  <a:cxn ang="0">
                                    <a:pos x="434" y="0"/>
                                  </a:cxn>
                                </a:cxnLst>
                                <a:rect l="0" t="0" r="r" b="b"/>
                                <a:pathLst>
                                  <a:path w="434" h="226">
                                    <a:moveTo>
                                      <a:pt x="434" y="0"/>
                                    </a:moveTo>
                                    <a:lnTo>
                                      <a:pt x="0" y="13"/>
                                    </a:lnTo>
                                    <a:lnTo>
                                      <a:pt x="1" y="225"/>
                                    </a:lnTo>
                                    <a:lnTo>
                                      <a:pt x="434" y="226"/>
                                    </a:lnTo>
                                    <a:lnTo>
                                      <a:pt x="434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9F9F9F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350" name="Freeform 5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6289" y="1483"/>
                                <a:ext cx="109" cy="55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434" y="0"/>
                                  </a:cxn>
                                  <a:cxn ang="0">
                                    <a:pos x="0" y="12"/>
                                  </a:cxn>
                                  <a:cxn ang="0">
                                    <a:pos x="1" y="274"/>
                                  </a:cxn>
                                  <a:cxn ang="0">
                                    <a:pos x="434" y="265"/>
                                  </a:cxn>
                                  <a:cxn ang="0">
                                    <a:pos x="434" y="0"/>
                                  </a:cxn>
                                </a:cxnLst>
                                <a:rect l="0" t="0" r="r" b="b"/>
                                <a:pathLst>
                                  <a:path w="434" h="274">
                                    <a:moveTo>
                                      <a:pt x="434" y="0"/>
                                    </a:moveTo>
                                    <a:lnTo>
                                      <a:pt x="0" y="12"/>
                                    </a:lnTo>
                                    <a:lnTo>
                                      <a:pt x="1" y="274"/>
                                    </a:lnTo>
                                    <a:lnTo>
                                      <a:pt x="434" y="265"/>
                                    </a:lnTo>
                                    <a:lnTo>
                                      <a:pt x="434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</p:grpSp>
                        <p:grpSp>
                          <p:nvGrpSpPr>
                            <p:cNvPr id="1335" name="Group 5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289" y="1353"/>
                              <a:ext cx="618" cy="123"/>
                              <a:chOff x="6289" y="1353"/>
                              <a:chExt cx="618" cy="123"/>
                            </a:xfrm>
                          </p:grpSpPr>
                          <p:sp>
                            <p:nvSpPr>
                              <p:cNvPr id="1347" name="Freeform 6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6289" y="1428"/>
                                <a:ext cx="121" cy="32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22" y="8"/>
                                  </a:cxn>
                                  <a:cxn ang="0">
                                    <a:pos x="485" y="0"/>
                                  </a:cxn>
                                  <a:cxn ang="0">
                                    <a:pos x="439" y="143"/>
                                  </a:cxn>
                                  <a:cxn ang="0">
                                    <a:pos x="0" y="158"/>
                                  </a:cxn>
                                  <a:cxn ang="0">
                                    <a:pos x="75" y="61"/>
                                  </a:cxn>
                                  <a:cxn ang="0">
                                    <a:pos x="81" y="59"/>
                                  </a:cxn>
                                  <a:cxn ang="0">
                                    <a:pos x="122" y="8"/>
                                  </a:cxn>
                                </a:cxnLst>
                                <a:rect l="0" t="0" r="r" b="b"/>
                                <a:pathLst>
                                  <a:path w="485" h="158">
                                    <a:moveTo>
                                      <a:pt x="122" y="8"/>
                                    </a:moveTo>
                                    <a:lnTo>
                                      <a:pt x="485" y="0"/>
                                    </a:lnTo>
                                    <a:lnTo>
                                      <a:pt x="439" y="143"/>
                                    </a:lnTo>
                                    <a:lnTo>
                                      <a:pt x="0" y="158"/>
                                    </a:lnTo>
                                    <a:lnTo>
                                      <a:pt x="75" y="61"/>
                                    </a:lnTo>
                                    <a:lnTo>
                                      <a:pt x="81" y="59"/>
                                    </a:lnTo>
                                    <a:lnTo>
                                      <a:pt x="122" y="8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80000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348" name="Freeform 6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6527" y="1353"/>
                                <a:ext cx="380" cy="123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42" y="28"/>
                                  </a:cxn>
                                  <a:cxn ang="0">
                                    <a:pos x="0" y="171"/>
                                  </a:cxn>
                                  <a:cxn ang="0">
                                    <a:pos x="815" y="159"/>
                                  </a:cxn>
                                  <a:cxn ang="0">
                                    <a:pos x="1046" y="159"/>
                                  </a:cxn>
                                  <a:cxn ang="0">
                                    <a:pos x="1311" y="166"/>
                                  </a:cxn>
                                  <a:cxn ang="0">
                                    <a:pos x="1901" y="198"/>
                                  </a:cxn>
                                  <a:cxn ang="0">
                                    <a:pos x="3648" y="262"/>
                                  </a:cxn>
                                  <a:cxn ang="0">
                                    <a:pos x="3648" y="225"/>
                                  </a:cxn>
                                  <a:cxn ang="0">
                                    <a:pos x="1806" y="60"/>
                                  </a:cxn>
                                  <a:cxn ang="0">
                                    <a:pos x="1303" y="13"/>
                                  </a:cxn>
                                  <a:cxn ang="0">
                                    <a:pos x="1042" y="0"/>
                                  </a:cxn>
                                  <a:cxn ang="0">
                                    <a:pos x="815" y="0"/>
                                  </a:cxn>
                                  <a:cxn ang="0">
                                    <a:pos x="42" y="28"/>
                                  </a:cxn>
                                </a:cxnLst>
                                <a:rect l="0" t="0" r="r" b="b"/>
                                <a:pathLst>
                                  <a:path w="3648" h="262">
                                    <a:moveTo>
                                      <a:pt x="42" y="28"/>
                                    </a:moveTo>
                                    <a:lnTo>
                                      <a:pt x="0" y="171"/>
                                    </a:lnTo>
                                    <a:lnTo>
                                      <a:pt x="815" y="159"/>
                                    </a:lnTo>
                                    <a:lnTo>
                                      <a:pt x="1046" y="159"/>
                                    </a:lnTo>
                                    <a:lnTo>
                                      <a:pt x="1311" y="166"/>
                                    </a:lnTo>
                                    <a:lnTo>
                                      <a:pt x="1901" y="198"/>
                                    </a:lnTo>
                                    <a:lnTo>
                                      <a:pt x="3648" y="262"/>
                                    </a:lnTo>
                                    <a:lnTo>
                                      <a:pt x="3648" y="225"/>
                                    </a:lnTo>
                                    <a:lnTo>
                                      <a:pt x="1806" y="60"/>
                                    </a:lnTo>
                                    <a:lnTo>
                                      <a:pt x="1303" y="13"/>
                                    </a:lnTo>
                                    <a:lnTo>
                                      <a:pt x="1042" y="0"/>
                                    </a:lnTo>
                                    <a:lnTo>
                                      <a:pt x="815" y="0"/>
                                    </a:lnTo>
                                    <a:lnTo>
                                      <a:pt x="42" y="28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000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squar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</p:grpSp>
                        <p:grpSp>
                          <p:nvGrpSpPr>
                            <p:cNvPr id="1336" name="Group 6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334" y="1494"/>
                              <a:ext cx="238" cy="45"/>
                              <a:chOff x="6334" y="1494"/>
                              <a:chExt cx="238" cy="45"/>
                            </a:xfrm>
                          </p:grpSpPr>
                          <p:grpSp>
                            <p:nvGrpSpPr>
                              <p:cNvPr id="1341" name="Group 63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6334" y="1496"/>
                                <a:ext cx="159" cy="43"/>
                                <a:chOff x="6334" y="1496"/>
                                <a:chExt cx="159" cy="43"/>
                              </a:xfrm>
                            </p:grpSpPr>
                            <p:sp>
                              <p:nvSpPr>
                                <p:cNvPr id="1345" name="Line 64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6492" y="1496"/>
                                  <a:ext cx="1" cy="41"/>
                                </a:xfrm>
                                <a:prstGeom prst="line">
                                  <a:avLst/>
                                </a:prstGeom>
                                <a:noFill/>
                                <a:ln w="4763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lIns="149951" tIns="74974" rIns="149951" bIns="74974">
                                  <a:spAutoFit/>
                                </a:bodyPr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1346" name="Line 65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6334" y="1498"/>
                                  <a:ext cx="1" cy="41"/>
                                </a:xfrm>
                                <a:prstGeom prst="line">
                                  <a:avLst/>
                                </a:prstGeom>
                                <a:noFill/>
                                <a:ln w="4763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lIns="149951" tIns="74974" rIns="149951" bIns="74974">
                                  <a:spAutoFit/>
                                </a:bodyPr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342" name="Group 66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6490" y="1494"/>
                                <a:ext cx="82" cy="43"/>
                                <a:chOff x="6490" y="1494"/>
                                <a:chExt cx="82" cy="43"/>
                              </a:xfrm>
                            </p:grpSpPr>
                            <p:sp>
                              <p:nvSpPr>
                                <p:cNvPr id="1343" name="Line 67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6490" y="1496"/>
                                  <a:ext cx="1" cy="41"/>
                                </a:xfrm>
                                <a:prstGeom prst="line">
                                  <a:avLst/>
                                </a:prstGeom>
                                <a:noFill/>
                                <a:ln w="4763">
                                  <a:solidFill>
                                    <a:srgbClr val="9F9F9F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lIns="149951" tIns="74974" rIns="149951" bIns="74974">
                                  <a:spAutoFit/>
                                </a:bodyPr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1344" name="Line 68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6571" y="1494"/>
                                  <a:ext cx="1" cy="41"/>
                                </a:xfrm>
                                <a:prstGeom prst="line">
                                  <a:avLst/>
                                </a:prstGeom>
                                <a:noFill/>
                                <a:ln w="4763">
                                  <a:solidFill>
                                    <a:srgbClr val="9F9F9F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lIns="149951" tIns="74974" rIns="149951" bIns="74974">
                                  <a:spAutoFit/>
                                </a:bodyPr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337" name="Group 6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289" y="1480"/>
                              <a:ext cx="527" cy="41"/>
                              <a:chOff x="6289" y="1480"/>
                              <a:chExt cx="527" cy="41"/>
                            </a:xfrm>
                          </p:grpSpPr>
                          <p:sp>
                            <p:nvSpPr>
                              <p:cNvPr id="1338" name="Freeform 7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6289" y="1486"/>
                                <a:ext cx="527" cy="13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2098" y="4"/>
                                  </a:cxn>
                                  <a:cxn ang="0">
                                    <a:pos x="1968" y="0"/>
                                  </a:cxn>
                                  <a:cxn ang="0">
                                    <a:pos x="1218" y="9"/>
                                  </a:cxn>
                                  <a:cxn ang="0">
                                    <a:pos x="435" y="23"/>
                                  </a:cxn>
                                  <a:cxn ang="0">
                                    <a:pos x="0" y="30"/>
                                  </a:cxn>
                                  <a:cxn ang="0">
                                    <a:pos x="0" y="62"/>
                                  </a:cxn>
                                  <a:cxn ang="0">
                                    <a:pos x="435" y="55"/>
                                  </a:cxn>
                                  <a:cxn ang="0">
                                    <a:pos x="1221" y="45"/>
                                  </a:cxn>
                                  <a:cxn ang="0">
                                    <a:pos x="1969" y="30"/>
                                  </a:cxn>
                                  <a:cxn ang="0">
                                    <a:pos x="2107" y="27"/>
                                  </a:cxn>
                                  <a:cxn ang="0">
                                    <a:pos x="2098" y="4"/>
                                  </a:cxn>
                                </a:cxnLst>
                                <a:rect l="0" t="0" r="r" b="b"/>
                                <a:pathLst>
                                  <a:path w="2107" h="62">
                                    <a:moveTo>
                                      <a:pt x="2098" y="4"/>
                                    </a:moveTo>
                                    <a:lnTo>
                                      <a:pt x="1968" y="0"/>
                                    </a:lnTo>
                                    <a:lnTo>
                                      <a:pt x="1218" y="9"/>
                                    </a:lnTo>
                                    <a:lnTo>
                                      <a:pt x="435" y="23"/>
                                    </a:lnTo>
                                    <a:lnTo>
                                      <a:pt x="0" y="30"/>
                                    </a:lnTo>
                                    <a:lnTo>
                                      <a:pt x="0" y="62"/>
                                    </a:lnTo>
                                    <a:lnTo>
                                      <a:pt x="435" y="55"/>
                                    </a:lnTo>
                                    <a:lnTo>
                                      <a:pt x="1221" y="45"/>
                                    </a:lnTo>
                                    <a:lnTo>
                                      <a:pt x="1969" y="30"/>
                                    </a:lnTo>
                                    <a:lnTo>
                                      <a:pt x="2107" y="27"/>
                                    </a:lnTo>
                                    <a:lnTo>
                                      <a:pt x="2098" y="4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9F9F9F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339" name="Freeform 7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6813" y="1480"/>
                                <a:ext cx="3" cy="39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0" y="0"/>
                                  </a:cxn>
                                  <a:cxn ang="0">
                                    <a:pos x="15" y="60"/>
                                  </a:cxn>
                                  <a:cxn ang="0">
                                    <a:pos x="15" y="192"/>
                                  </a:cxn>
                                </a:cxnLst>
                                <a:rect l="0" t="0" r="r" b="b"/>
                                <a:pathLst>
                                  <a:path w="15" h="192">
                                    <a:moveTo>
                                      <a:pt x="0" y="0"/>
                                    </a:moveTo>
                                    <a:lnTo>
                                      <a:pt x="15" y="60"/>
                                    </a:lnTo>
                                    <a:lnTo>
                                      <a:pt x="15" y="192"/>
                                    </a:lnTo>
                                  </a:path>
                                </a:pathLst>
                              </a:custGeom>
                              <a:noFill/>
                              <a:ln w="4763">
                                <a:solidFill>
                                  <a:srgbClr val="9F9F9F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340" name="Freeform 7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6784" y="1480"/>
                                <a:ext cx="2" cy="41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0" y="0"/>
                                  </a:cxn>
                                  <a:cxn ang="0">
                                    <a:pos x="8" y="36"/>
                                  </a:cxn>
                                  <a:cxn ang="0">
                                    <a:pos x="8" y="205"/>
                                  </a:cxn>
                                </a:cxnLst>
                                <a:rect l="0" t="0" r="r" b="b"/>
                                <a:pathLst>
                                  <a:path w="8" h="205">
                                    <a:moveTo>
                                      <a:pt x="0" y="0"/>
                                    </a:moveTo>
                                    <a:lnTo>
                                      <a:pt x="8" y="36"/>
                                    </a:lnTo>
                                    <a:lnTo>
                                      <a:pt x="8" y="205"/>
                                    </a:lnTo>
                                  </a:path>
                                </a:pathLst>
                              </a:custGeom>
                              <a:noFill/>
                              <a:ln w="4763">
                                <a:solidFill>
                                  <a:srgbClr val="5F5F5F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1317" name="Group 7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360" y="1269"/>
                          <a:ext cx="677" cy="107"/>
                          <a:chOff x="6360" y="1269"/>
                          <a:chExt cx="677" cy="107"/>
                        </a:xfrm>
                      </p:grpSpPr>
                      <p:grpSp>
                        <p:nvGrpSpPr>
                          <p:cNvPr id="1318" name="Group 7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360" y="1301"/>
                            <a:ext cx="453" cy="75"/>
                            <a:chOff x="6360" y="1301"/>
                            <a:chExt cx="453" cy="75"/>
                          </a:xfrm>
                        </p:grpSpPr>
                        <p:grpSp>
                          <p:nvGrpSpPr>
                            <p:cNvPr id="1322" name="Group 7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361" y="1301"/>
                              <a:ext cx="450" cy="73"/>
                              <a:chOff x="6361" y="1301"/>
                              <a:chExt cx="450" cy="73"/>
                            </a:xfrm>
                          </p:grpSpPr>
                          <p:sp>
                            <p:nvSpPr>
                              <p:cNvPr id="1324" name="Freeform 7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6361" y="1301"/>
                                <a:ext cx="450" cy="73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799" y="91"/>
                                  </a:cxn>
                                  <a:cxn ang="0">
                                    <a:pos x="1799" y="140"/>
                                  </a:cxn>
                                  <a:cxn ang="0">
                                    <a:pos x="1632" y="95"/>
                                  </a:cxn>
                                  <a:cxn ang="0">
                                    <a:pos x="1466" y="57"/>
                                  </a:cxn>
                                  <a:cxn ang="0">
                                    <a:pos x="1284" y="48"/>
                                  </a:cxn>
                                  <a:cxn ang="0">
                                    <a:pos x="976" y="48"/>
                                  </a:cxn>
                                  <a:cxn ang="0">
                                    <a:pos x="681" y="49"/>
                                  </a:cxn>
                                  <a:cxn ang="0">
                                    <a:pos x="342" y="114"/>
                                  </a:cxn>
                                  <a:cxn ang="0">
                                    <a:pos x="251" y="139"/>
                                  </a:cxn>
                                  <a:cxn ang="0">
                                    <a:pos x="34" y="362"/>
                                  </a:cxn>
                                  <a:cxn ang="0">
                                    <a:pos x="0" y="365"/>
                                  </a:cxn>
                                  <a:cxn ang="0">
                                    <a:pos x="251" y="98"/>
                                  </a:cxn>
                                  <a:cxn ang="0">
                                    <a:pos x="342" y="68"/>
                                  </a:cxn>
                                  <a:cxn ang="0">
                                    <a:pos x="681" y="3"/>
                                  </a:cxn>
                                  <a:cxn ang="0">
                                    <a:pos x="976" y="0"/>
                                  </a:cxn>
                                  <a:cxn ang="0">
                                    <a:pos x="1284" y="0"/>
                                  </a:cxn>
                                  <a:cxn ang="0">
                                    <a:pos x="1480" y="13"/>
                                  </a:cxn>
                                  <a:cxn ang="0">
                                    <a:pos x="1657" y="52"/>
                                  </a:cxn>
                                  <a:cxn ang="0">
                                    <a:pos x="1799" y="91"/>
                                  </a:cxn>
                                </a:cxnLst>
                                <a:rect l="0" t="0" r="r" b="b"/>
                                <a:pathLst>
                                  <a:path w="1799" h="365">
                                    <a:moveTo>
                                      <a:pt x="1799" y="91"/>
                                    </a:moveTo>
                                    <a:lnTo>
                                      <a:pt x="1799" y="140"/>
                                    </a:lnTo>
                                    <a:lnTo>
                                      <a:pt x="1632" y="95"/>
                                    </a:lnTo>
                                    <a:lnTo>
                                      <a:pt x="1466" y="57"/>
                                    </a:lnTo>
                                    <a:lnTo>
                                      <a:pt x="1284" y="48"/>
                                    </a:lnTo>
                                    <a:lnTo>
                                      <a:pt x="976" y="48"/>
                                    </a:lnTo>
                                    <a:lnTo>
                                      <a:pt x="681" y="49"/>
                                    </a:lnTo>
                                    <a:lnTo>
                                      <a:pt x="342" y="114"/>
                                    </a:lnTo>
                                    <a:lnTo>
                                      <a:pt x="251" y="139"/>
                                    </a:lnTo>
                                    <a:lnTo>
                                      <a:pt x="34" y="362"/>
                                    </a:lnTo>
                                    <a:lnTo>
                                      <a:pt x="0" y="365"/>
                                    </a:lnTo>
                                    <a:lnTo>
                                      <a:pt x="251" y="98"/>
                                    </a:lnTo>
                                    <a:lnTo>
                                      <a:pt x="342" y="68"/>
                                    </a:lnTo>
                                    <a:lnTo>
                                      <a:pt x="681" y="3"/>
                                    </a:lnTo>
                                    <a:lnTo>
                                      <a:pt x="976" y="0"/>
                                    </a:lnTo>
                                    <a:lnTo>
                                      <a:pt x="1284" y="0"/>
                                    </a:lnTo>
                                    <a:lnTo>
                                      <a:pt x="1480" y="13"/>
                                    </a:lnTo>
                                    <a:lnTo>
                                      <a:pt x="1657" y="52"/>
                                    </a:lnTo>
                                    <a:lnTo>
                                      <a:pt x="1799" y="91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80808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grpSp>
                            <p:nvGrpSpPr>
                              <p:cNvPr id="1325" name="Group 77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6480" y="1303"/>
                                <a:ext cx="233" cy="61"/>
                                <a:chOff x="6480" y="1303"/>
                                <a:chExt cx="233" cy="61"/>
                              </a:xfrm>
                            </p:grpSpPr>
                            <p:grpSp>
                              <p:nvGrpSpPr>
                                <p:cNvPr id="1326" name="Group 78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6480" y="1303"/>
                                  <a:ext cx="68" cy="60"/>
                                  <a:chOff x="6480" y="1303"/>
                                  <a:chExt cx="68" cy="60"/>
                                </a:xfrm>
                              </p:grpSpPr>
                              <p:sp>
                                <p:nvSpPr>
                                  <p:cNvPr id="1330" name="Freeform 79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6480" y="1303"/>
                                    <a:ext cx="68" cy="60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228" y="0"/>
                                      </a:cxn>
                                      <a:cxn ang="0">
                                        <a:pos x="0" y="299"/>
                                      </a:cxn>
                                      <a:cxn ang="0">
                                        <a:pos x="45" y="299"/>
                                      </a:cxn>
                                      <a:cxn ang="0">
                                        <a:pos x="274" y="0"/>
                                      </a:cxn>
                                      <a:cxn ang="0">
                                        <a:pos x="228" y="0"/>
                                      </a:cxn>
                                    </a:cxnLst>
                                    <a:rect l="0" t="0" r="r" b="b"/>
                                    <a:pathLst>
                                      <a:path w="274" h="299">
                                        <a:moveTo>
                                          <a:pt x="228" y="0"/>
                                        </a:moveTo>
                                        <a:lnTo>
                                          <a:pt x="0" y="299"/>
                                        </a:lnTo>
                                        <a:lnTo>
                                          <a:pt x="45" y="299"/>
                                        </a:lnTo>
                                        <a:lnTo>
                                          <a:pt x="274" y="0"/>
                                        </a:lnTo>
                                        <a:lnTo>
                                          <a:pt x="228" y="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808080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lIns="149951" tIns="74974" rIns="149951" bIns="74974">
                                    <a:spAutoFit/>
                                  </a:bodyPr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sp>
                                <p:nvSpPr>
                                  <p:cNvPr id="1331" name="Freeform 80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6491" y="1303"/>
                                    <a:ext cx="57" cy="60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232" y="0"/>
                                      </a:cxn>
                                      <a:cxn ang="0">
                                        <a:pos x="0" y="299"/>
                                      </a:cxn>
                                      <a:cxn ang="0">
                                        <a:pos x="17" y="299"/>
                                      </a:cxn>
                                      <a:cxn ang="0">
                                        <a:pos x="217" y="41"/>
                                      </a:cxn>
                                      <a:cxn ang="0">
                                        <a:pos x="232" y="0"/>
                                      </a:cxn>
                                    </a:cxnLst>
                                    <a:rect l="0" t="0" r="r" b="b"/>
                                    <a:pathLst>
                                      <a:path w="232" h="299">
                                        <a:moveTo>
                                          <a:pt x="232" y="0"/>
                                        </a:moveTo>
                                        <a:lnTo>
                                          <a:pt x="0" y="299"/>
                                        </a:lnTo>
                                        <a:lnTo>
                                          <a:pt x="17" y="299"/>
                                        </a:lnTo>
                                        <a:lnTo>
                                          <a:pt x="217" y="41"/>
                                        </a:lnTo>
                                        <a:lnTo>
                                          <a:pt x="232" y="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5F5F5F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lIns="149951" tIns="74974" rIns="149951" bIns="74974">
                                    <a:spAutoFit/>
                                  </a:bodyPr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</p:grpSp>
                            <p:grpSp>
                              <p:nvGrpSpPr>
                                <p:cNvPr id="1327" name="Group 81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6644" y="1304"/>
                                  <a:ext cx="69" cy="60"/>
                                  <a:chOff x="6644" y="1304"/>
                                  <a:chExt cx="69" cy="60"/>
                                </a:xfrm>
                              </p:grpSpPr>
                              <p:sp>
                                <p:nvSpPr>
                                  <p:cNvPr id="1328" name="Freeform 82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6644" y="1304"/>
                                    <a:ext cx="69" cy="60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227" y="0"/>
                                      </a:cxn>
                                      <a:cxn ang="0">
                                        <a:pos x="0" y="298"/>
                                      </a:cxn>
                                      <a:cxn ang="0">
                                        <a:pos x="44" y="298"/>
                                      </a:cxn>
                                      <a:cxn ang="0">
                                        <a:pos x="273" y="0"/>
                                      </a:cxn>
                                      <a:cxn ang="0">
                                        <a:pos x="227" y="0"/>
                                      </a:cxn>
                                    </a:cxnLst>
                                    <a:rect l="0" t="0" r="r" b="b"/>
                                    <a:pathLst>
                                      <a:path w="273" h="298">
                                        <a:moveTo>
                                          <a:pt x="227" y="0"/>
                                        </a:moveTo>
                                        <a:lnTo>
                                          <a:pt x="0" y="298"/>
                                        </a:lnTo>
                                        <a:lnTo>
                                          <a:pt x="44" y="298"/>
                                        </a:lnTo>
                                        <a:lnTo>
                                          <a:pt x="273" y="0"/>
                                        </a:lnTo>
                                        <a:lnTo>
                                          <a:pt x="227" y="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808080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lIns="149951" tIns="74974" rIns="149951" bIns="74974">
                                    <a:spAutoFit/>
                                  </a:bodyPr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sp>
                                <p:nvSpPr>
                                  <p:cNvPr id="1329" name="Freeform 83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6655" y="1304"/>
                                    <a:ext cx="58" cy="60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231" y="0"/>
                                      </a:cxn>
                                      <a:cxn ang="0">
                                        <a:pos x="0" y="298"/>
                                      </a:cxn>
                                      <a:cxn ang="0">
                                        <a:pos x="17" y="298"/>
                                      </a:cxn>
                                      <a:cxn ang="0">
                                        <a:pos x="217" y="41"/>
                                      </a:cxn>
                                      <a:cxn ang="0">
                                        <a:pos x="231" y="0"/>
                                      </a:cxn>
                                    </a:cxnLst>
                                    <a:rect l="0" t="0" r="r" b="b"/>
                                    <a:pathLst>
                                      <a:path w="231" h="298">
                                        <a:moveTo>
                                          <a:pt x="231" y="0"/>
                                        </a:moveTo>
                                        <a:lnTo>
                                          <a:pt x="0" y="298"/>
                                        </a:lnTo>
                                        <a:lnTo>
                                          <a:pt x="17" y="298"/>
                                        </a:lnTo>
                                        <a:lnTo>
                                          <a:pt x="217" y="41"/>
                                        </a:lnTo>
                                        <a:lnTo>
                                          <a:pt x="231" y="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5F5F5F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lIns="149951" tIns="74974" rIns="149951" bIns="74974">
                                    <a:spAutoFit/>
                                  </a:bodyPr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</p:grpSp>
                          </p:grpSp>
                        </p:grpSp>
                        <p:sp>
                          <p:nvSpPr>
                            <p:cNvPr id="1323" name="Freeform 8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6360" y="1301"/>
                              <a:ext cx="453" cy="75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261" y="97"/>
                                </a:cxn>
                                <a:cxn ang="0">
                                  <a:pos x="342" y="69"/>
                                </a:cxn>
                                <a:cxn ang="0">
                                  <a:pos x="686" y="4"/>
                                </a:cxn>
                                <a:cxn ang="0">
                                  <a:pos x="975" y="0"/>
                                </a:cxn>
                                <a:cxn ang="0">
                                  <a:pos x="1274" y="0"/>
                                </a:cxn>
                                <a:cxn ang="0">
                                  <a:pos x="1488" y="14"/>
                                </a:cxn>
                                <a:cxn ang="0">
                                  <a:pos x="1658" y="50"/>
                                </a:cxn>
                                <a:cxn ang="0">
                                  <a:pos x="1804" y="90"/>
                                </a:cxn>
                                <a:cxn ang="0">
                                  <a:pos x="1804" y="176"/>
                                </a:cxn>
                                <a:cxn ang="0">
                                  <a:pos x="1812" y="184"/>
                                </a:cxn>
                                <a:cxn ang="0">
                                  <a:pos x="1812" y="377"/>
                                </a:cxn>
                                <a:cxn ang="0">
                                  <a:pos x="1496" y="340"/>
                                </a:cxn>
                                <a:cxn ang="0">
                                  <a:pos x="1162" y="313"/>
                                </a:cxn>
                                <a:cxn ang="0">
                                  <a:pos x="488" y="313"/>
                                </a:cxn>
                                <a:cxn ang="0">
                                  <a:pos x="0" y="370"/>
                                </a:cxn>
                                <a:cxn ang="0">
                                  <a:pos x="117" y="246"/>
                                </a:cxn>
                                <a:cxn ang="0">
                                  <a:pos x="249" y="107"/>
                                </a:cxn>
                                <a:cxn ang="0">
                                  <a:pos x="253" y="102"/>
                                </a:cxn>
                                <a:cxn ang="0">
                                  <a:pos x="261" y="97"/>
                                </a:cxn>
                              </a:cxnLst>
                              <a:rect l="0" t="0" r="r" b="b"/>
                              <a:pathLst>
                                <a:path w="1812" h="377">
                                  <a:moveTo>
                                    <a:pt x="261" y="97"/>
                                  </a:moveTo>
                                  <a:lnTo>
                                    <a:pt x="342" y="69"/>
                                  </a:lnTo>
                                  <a:lnTo>
                                    <a:pt x="686" y="4"/>
                                  </a:lnTo>
                                  <a:lnTo>
                                    <a:pt x="975" y="0"/>
                                  </a:lnTo>
                                  <a:lnTo>
                                    <a:pt x="1274" y="0"/>
                                  </a:lnTo>
                                  <a:lnTo>
                                    <a:pt x="1488" y="14"/>
                                  </a:lnTo>
                                  <a:lnTo>
                                    <a:pt x="1658" y="50"/>
                                  </a:lnTo>
                                  <a:lnTo>
                                    <a:pt x="1804" y="90"/>
                                  </a:lnTo>
                                  <a:lnTo>
                                    <a:pt x="1804" y="176"/>
                                  </a:lnTo>
                                  <a:lnTo>
                                    <a:pt x="1812" y="184"/>
                                  </a:lnTo>
                                  <a:lnTo>
                                    <a:pt x="1812" y="377"/>
                                  </a:lnTo>
                                  <a:lnTo>
                                    <a:pt x="1496" y="340"/>
                                  </a:lnTo>
                                  <a:lnTo>
                                    <a:pt x="1162" y="313"/>
                                  </a:lnTo>
                                  <a:lnTo>
                                    <a:pt x="488" y="313"/>
                                  </a:lnTo>
                                  <a:lnTo>
                                    <a:pt x="0" y="370"/>
                                  </a:lnTo>
                                  <a:lnTo>
                                    <a:pt x="117" y="246"/>
                                  </a:lnTo>
                                  <a:lnTo>
                                    <a:pt x="249" y="107"/>
                                  </a:lnTo>
                                  <a:lnTo>
                                    <a:pt x="253" y="102"/>
                                  </a:lnTo>
                                  <a:lnTo>
                                    <a:pt x="261" y="97"/>
                                  </a:lnTo>
                                </a:path>
                              </a:pathLst>
                            </a:custGeom>
                            <a:noFill/>
                            <a:ln w="4763">
                              <a:solidFill>
                                <a:srgbClr val="C0C0C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lIns="149951" tIns="74974" rIns="149951" bIns="74974">
                              <a:spAutoFit/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  <p:grpSp>
                        <p:nvGrpSpPr>
                          <p:cNvPr id="1319" name="Group 8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485" y="1269"/>
                            <a:ext cx="552" cy="102"/>
                            <a:chOff x="6485" y="1269"/>
                            <a:chExt cx="552" cy="102"/>
                          </a:xfrm>
                        </p:grpSpPr>
                        <p:sp>
                          <p:nvSpPr>
                            <p:cNvPr id="1320" name="Freeform 8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6485" y="1269"/>
                              <a:ext cx="320" cy="28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1279" y="142"/>
                                </a:cxn>
                                <a:cxn ang="0">
                                  <a:pos x="1265" y="119"/>
                                </a:cxn>
                                <a:cxn ang="0">
                                  <a:pos x="1252" y="102"/>
                                </a:cxn>
                                <a:cxn ang="0">
                                  <a:pos x="1238" y="87"/>
                                </a:cxn>
                                <a:cxn ang="0">
                                  <a:pos x="1223" y="78"/>
                                </a:cxn>
                                <a:cxn ang="0">
                                  <a:pos x="1050" y="38"/>
                                </a:cxn>
                                <a:cxn ang="0">
                                  <a:pos x="745" y="5"/>
                                </a:cxn>
                                <a:cxn ang="0">
                                  <a:pos x="567" y="0"/>
                                </a:cxn>
                                <a:cxn ang="0">
                                  <a:pos x="366" y="4"/>
                                </a:cxn>
                                <a:cxn ang="0">
                                  <a:pos x="150" y="44"/>
                                </a:cxn>
                                <a:cxn ang="0">
                                  <a:pos x="72" y="65"/>
                                </a:cxn>
                                <a:cxn ang="0">
                                  <a:pos x="5" y="97"/>
                                </a:cxn>
                                <a:cxn ang="0">
                                  <a:pos x="0" y="125"/>
                                </a:cxn>
                                <a:cxn ang="0">
                                  <a:pos x="79" y="98"/>
                                </a:cxn>
                                <a:cxn ang="0">
                                  <a:pos x="155" y="77"/>
                                </a:cxn>
                                <a:cxn ang="0">
                                  <a:pos x="366" y="32"/>
                                </a:cxn>
                                <a:cxn ang="0">
                                  <a:pos x="743" y="32"/>
                                </a:cxn>
                                <a:cxn ang="0">
                                  <a:pos x="1046" y="59"/>
                                </a:cxn>
                                <a:cxn ang="0">
                                  <a:pos x="1217" y="103"/>
                                </a:cxn>
                                <a:cxn ang="0">
                                  <a:pos x="1243" y="117"/>
                                </a:cxn>
                                <a:cxn ang="0">
                                  <a:pos x="1279" y="142"/>
                                </a:cxn>
                              </a:cxnLst>
                              <a:rect l="0" t="0" r="r" b="b"/>
                              <a:pathLst>
                                <a:path w="1279" h="142">
                                  <a:moveTo>
                                    <a:pt x="1279" y="142"/>
                                  </a:moveTo>
                                  <a:lnTo>
                                    <a:pt x="1265" y="119"/>
                                  </a:lnTo>
                                  <a:lnTo>
                                    <a:pt x="1252" y="102"/>
                                  </a:lnTo>
                                  <a:lnTo>
                                    <a:pt x="1238" y="87"/>
                                  </a:lnTo>
                                  <a:lnTo>
                                    <a:pt x="1223" y="78"/>
                                  </a:lnTo>
                                  <a:lnTo>
                                    <a:pt x="1050" y="38"/>
                                  </a:lnTo>
                                  <a:lnTo>
                                    <a:pt x="745" y="5"/>
                                  </a:lnTo>
                                  <a:lnTo>
                                    <a:pt x="567" y="0"/>
                                  </a:lnTo>
                                  <a:lnTo>
                                    <a:pt x="366" y="4"/>
                                  </a:lnTo>
                                  <a:lnTo>
                                    <a:pt x="150" y="44"/>
                                  </a:lnTo>
                                  <a:lnTo>
                                    <a:pt x="72" y="65"/>
                                  </a:lnTo>
                                  <a:lnTo>
                                    <a:pt x="5" y="97"/>
                                  </a:lnTo>
                                  <a:lnTo>
                                    <a:pt x="0" y="125"/>
                                  </a:lnTo>
                                  <a:lnTo>
                                    <a:pt x="79" y="98"/>
                                  </a:lnTo>
                                  <a:lnTo>
                                    <a:pt x="155" y="77"/>
                                  </a:lnTo>
                                  <a:lnTo>
                                    <a:pt x="366" y="32"/>
                                  </a:lnTo>
                                  <a:lnTo>
                                    <a:pt x="743" y="32"/>
                                  </a:lnTo>
                                  <a:lnTo>
                                    <a:pt x="1046" y="59"/>
                                  </a:lnTo>
                                  <a:lnTo>
                                    <a:pt x="1217" y="103"/>
                                  </a:lnTo>
                                  <a:lnTo>
                                    <a:pt x="1243" y="117"/>
                                  </a:lnTo>
                                  <a:lnTo>
                                    <a:pt x="1279" y="142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80808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lIns="149951" tIns="74974" rIns="149951" bIns="74974">
                              <a:spAutoFit/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321" name="Line 8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6811" y="1320"/>
                              <a:ext cx="226" cy="51"/>
                            </a:xfrm>
                            <a:prstGeom prst="line">
                              <a:avLst/>
                            </a:prstGeom>
                            <a:noFill/>
                            <a:ln w="4763">
                              <a:solidFill>
                                <a:srgbClr val="3F3F3F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lIns="149951" tIns="74974" rIns="149951" bIns="74974">
                              <a:spAutoFit/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</p:grpSp>
                  </p:grpSp>
                </p:grpSp>
                <p:grpSp>
                  <p:nvGrpSpPr>
                    <p:cNvPr id="932" name="Group 8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291" y="1077"/>
                      <a:ext cx="1869" cy="441"/>
                      <a:chOff x="6291" y="1077"/>
                      <a:chExt cx="1869" cy="441"/>
                    </a:xfrm>
                  </p:grpSpPr>
                  <p:grpSp>
                    <p:nvGrpSpPr>
                      <p:cNvPr id="933" name="Group 8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291" y="1289"/>
                        <a:ext cx="733" cy="229"/>
                        <a:chOff x="6291" y="1289"/>
                        <a:chExt cx="733" cy="229"/>
                      </a:xfrm>
                    </p:grpSpPr>
                    <p:grpSp>
                      <p:nvGrpSpPr>
                        <p:cNvPr id="945" name="Group 9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291" y="1289"/>
                          <a:ext cx="480" cy="194"/>
                          <a:chOff x="6291" y="1289"/>
                          <a:chExt cx="480" cy="194"/>
                        </a:xfrm>
                      </p:grpSpPr>
                      <p:grpSp>
                        <p:nvGrpSpPr>
                          <p:cNvPr id="1258" name="Group 9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291" y="1289"/>
                            <a:ext cx="427" cy="194"/>
                            <a:chOff x="6291" y="1289"/>
                            <a:chExt cx="427" cy="194"/>
                          </a:xfrm>
                        </p:grpSpPr>
                        <p:grpSp>
                          <p:nvGrpSpPr>
                            <p:cNvPr id="1296" name="Group 9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422" y="1401"/>
                              <a:ext cx="21" cy="12"/>
                              <a:chOff x="6422" y="1401"/>
                              <a:chExt cx="21" cy="12"/>
                            </a:xfrm>
                          </p:grpSpPr>
                          <p:sp>
                            <p:nvSpPr>
                              <p:cNvPr id="1311" name="Oval 9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424" y="1402"/>
                                <a:ext cx="19" cy="11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5F5F5F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312" name="Oval 9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422" y="1401"/>
                                <a:ext cx="18" cy="10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9F9F9F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313" name="Oval 9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423" y="1401"/>
                                <a:ext cx="18" cy="11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9F0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</p:grpSp>
                        <p:grpSp>
                          <p:nvGrpSpPr>
                            <p:cNvPr id="1297" name="Group 9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291" y="1465"/>
                              <a:ext cx="15" cy="18"/>
                              <a:chOff x="6291" y="1465"/>
                              <a:chExt cx="15" cy="18"/>
                            </a:xfrm>
                          </p:grpSpPr>
                          <p:sp>
                            <p:nvSpPr>
                              <p:cNvPr id="1307" name="Oval 9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291" y="1465"/>
                                <a:ext cx="14" cy="16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C0C0C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308" name="Oval 9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291" y="1467"/>
                                <a:ext cx="14" cy="16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80808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309" name="Oval 9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293" y="1465"/>
                                <a:ext cx="13" cy="17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9F0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310" name="Oval 10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302" y="1471"/>
                                <a:ext cx="4" cy="4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BF5F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</p:grpSp>
                        <p:grpSp>
                          <p:nvGrpSpPr>
                            <p:cNvPr id="1298" name="Group 10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561" y="1460"/>
                              <a:ext cx="15" cy="18"/>
                              <a:chOff x="6561" y="1460"/>
                              <a:chExt cx="15" cy="18"/>
                            </a:xfrm>
                          </p:grpSpPr>
                          <p:sp>
                            <p:nvSpPr>
                              <p:cNvPr id="1303" name="Oval 10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561" y="1460"/>
                                <a:ext cx="14" cy="16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C0C0C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304" name="Oval 10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561" y="1461"/>
                                <a:ext cx="14" cy="17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80808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305" name="Oval 10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562" y="1460"/>
                                <a:ext cx="14" cy="16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9F0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306" name="Oval 10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571" y="1465"/>
                                <a:ext cx="5" cy="5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BF5F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</p:grpSp>
                        <p:grpSp>
                          <p:nvGrpSpPr>
                            <p:cNvPr id="1299" name="Group 10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680" y="1289"/>
                              <a:ext cx="38" cy="7"/>
                              <a:chOff x="6680" y="1289"/>
                              <a:chExt cx="38" cy="7"/>
                            </a:xfrm>
                          </p:grpSpPr>
                          <p:sp>
                            <p:nvSpPr>
                              <p:cNvPr id="1300" name="Freeform 10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6686" y="1289"/>
                                <a:ext cx="32" cy="7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29" y="4"/>
                                  </a:cxn>
                                  <a:cxn ang="0">
                                    <a:pos x="90" y="36"/>
                                  </a:cxn>
                                  <a:cxn ang="0">
                                    <a:pos x="0" y="31"/>
                                  </a:cxn>
                                  <a:cxn ang="0">
                                    <a:pos x="38" y="0"/>
                                  </a:cxn>
                                  <a:cxn ang="0">
                                    <a:pos x="129" y="4"/>
                                  </a:cxn>
                                </a:cxnLst>
                                <a:rect l="0" t="0" r="r" b="b"/>
                                <a:pathLst>
                                  <a:path w="129" h="36">
                                    <a:moveTo>
                                      <a:pt x="129" y="4"/>
                                    </a:moveTo>
                                    <a:lnTo>
                                      <a:pt x="90" y="36"/>
                                    </a:lnTo>
                                    <a:lnTo>
                                      <a:pt x="0" y="31"/>
                                    </a:lnTo>
                                    <a:lnTo>
                                      <a:pt x="38" y="0"/>
                                    </a:lnTo>
                                    <a:lnTo>
                                      <a:pt x="129" y="4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80808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301" name="Freeform 10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6680" y="1289"/>
                                <a:ext cx="33" cy="7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29" y="4"/>
                                  </a:cxn>
                                  <a:cxn ang="0">
                                    <a:pos x="91" y="35"/>
                                  </a:cxn>
                                  <a:cxn ang="0">
                                    <a:pos x="0" y="31"/>
                                  </a:cxn>
                                  <a:cxn ang="0">
                                    <a:pos x="39" y="0"/>
                                  </a:cxn>
                                  <a:cxn ang="0">
                                    <a:pos x="129" y="4"/>
                                  </a:cxn>
                                </a:cxnLst>
                                <a:rect l="0" t="0" r="r" b="b"/>
                                <a:pathLst>
                                  <a:path w="129" h="35">
                                    <a:moveTo>
                                      <a:pt x="129" y="4"/>
                                    </a:moveTo>
                                    <a:lnTo>
                                      <a:pt x="91" y="35"/>
                                    </a:lnTo>
                                    <a:lnTo>
                                      <a:pt x="0" y="31"/>
                                    </a:lnTo>
                                    <a:lnTo>
                                      <a:pt x="39" y="0"/>
                                    </a:lnTo>
                                    <a:lnTo>
                                      <a:pt x="129" y="4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9F9F9F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302" name="Freeform 10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6683" y="1289"/>
                                <a:ext cx="32" cy="7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29" y="4"/>
                                  </a:cxn>
                                  <a:cxn ang="0">
                                    <a:pos x="91" y="35"/>
                                  </a:cxn>
                                  <a:cxn ang="0">
                                    <a:pos x="0" y="31"/>
                                  </a:cxn>
                                  <a:cxn ang="0">
                                    <a:pos x="38" y="0"/>
                                  </a:cxn>
                                  <a:cxn ang="0">
                                    <a:pos x="129" y="4"/>
                                  </a:cxn>
                                </a:cxnLst>
                                <a:rect l="0" t="0" r="r" b="b"/>
                                <a:pathLst>
                                  <a:path w="129" h="35">
                                    <a:moveTo>
                                      <a:pt x="129" y="4"/>
                                    </a:moveTo>
                                    <a:lnTo>
                                      <a:pt x="91" y="35"/>
                                    </a:lnTo>
                                    <a:lnTo>
                                      <a:pt x="0" y="31"/>
                                    </a:lnTo>
                                    <a:lnTo>
                                      <a:pt x="38" y="0"/>
                                    </a:lnTo>
                                    <a:lnTo>
                                      <a:pt x="129" y="4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9F0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259" name="Group 11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432" y="1321"/>
                            <a:ext cx="339" cy="83"/>
                            <a:chOff x="6432" y="1321"/>
                            <a:chExt cx="339" cy="83"/>
                          </a:xfrm>
                        </p:grpSpPr>
                        <p:grpSp>
                          <p:nvGrpSpPr>
                            <p:cNvPr id="1260" name="Group 11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432" y="1321"/>
                              <a:ext cx="121" cy="53"/>
                              <a:chOff x="6432" y="1321"/>
                              <a:chExt cx="121" cy="53"/>
                            </a:xfrm>
                          </p:grpSpPr>
                          <p:grpSp>
                            <p:nvGrpSpPr>
                              <p:cNvPr id="1272" name="Group 112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6432" y="1321"/>
                                <a:ext cx="86" cy="53"/>
                                <a:chOff x="6432" y="1321"/>
                                <a:chExt cx="86" cy="53"/>
                              </a:xfrm>
                            </p:grpSpPr>
                            <p:grpSp>
                              <p:nvGrpSpPr>
                                <p:cNvPr id="1286" name="Group 113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6434" y="1321"/>
                                  <a:ext cx="84" cy="52"/>
                                  <a:chOff x="6434" y="1321"/>
                                  <a:chExt cx="84" cy="52"/>
                                </a:xfrm>
                              </p:grpSpPr>
                              <p:sp>
                                <p:nvSpPr>
                                  <p:cNvPr id="1294" name="Freeform 114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6436" y="1321"/>
                                    <a:ext cx="82" cy="50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2" y="250"/>
                                      </a:cxn>
                                      <a:cxn ang="0">
                                        <a:pos x="0" y="246"/>
                                      </a:cxn>
                                      <a:cxn ang="0">
                                        <a:pos x="75" y="170"/>
                                      </a:cxn>
                                      <a:cxn ang="0">
                                        <a:pos x="270" y="52"/>
                                      </a:cxn>
                                      <a:cxn ang="0">
                                        <a:pos x="324" y="0"/>
                                      </a:cxn>
                                      <a:cxn ang="0">
                                        <a:pos x="328" y="0"/>
                                      </a:cxn>
                                      <a:cxn ang="0">
                                        <a:pos x="228" y="131"/>
                                      </a:cxn>
                                      <a:cxn ang="0">
                                        <a:pos x="225" y="130"/>
                                      </a:cxn>
                                      <a:cxn ang="0">
                                        <a:pos x="257" y="70"/>
                                      </a:cxn>
                                      <a:cxn ang="0">
                                        <a:pos x="77" y="176"/>
                                      </a:cxn>
                                      <a:cxn ang="0">
                                        <a:pos x="2" y="250"/>
                                      </a:cxn>
                                    </a:cxnLst>
                                    <a:rect l="0" t="0" r="r" b="b"/>
                                    <a:pathLst>
                                      <a:path w="328" h="250">
                                        <a:moveTo>
                                          <a:pt x="2" y="250"/>
                                        </a:moveTo>
                                        <a:lnTo>
                                          <a:pt x="0" y="246"/>
                                        </a:lnTo>
                                        <a:lnTo>
                                          <a:pt x="75" y="170"/>
                                        </a:lnTo>
                                        <a:lnTo>
                                          <a:pt x="270" y="52"/>
                                        </a:lnTo>
                                        <a:lnTo>
                                          <a:pt x="324" y="0"/>
                                        </a:lnTo>
                                        <a:lnTo>
                                          <a:pt x="328" y="0"/>
                                        </a:lnTo>
                                        <a:lnTo>
                                          <a:pt x="228" y="131"/>
                                        </a:lnTo>
                                        <a:lnTo>
                                          <a:pt x="225" y="130"/>
                                        </a:lnTo>
                                        <a:lnTo>
                                          <a:pt x="257" y="70"/>
                                        </a:lnTo>
                                        <a:lnTo>
                                          <a:pt x="77" y="176"/>
                                        </a:lnTo>
                                        <a:lnTo>
                                          <a:pt x="2" y="25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3F3F3F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lIns="149951" tIns="74974" rIns="149951" bIns="74974">
                                    <a:spAutoFit/>
                                  </a:bodyPr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sp>
                                <p:nvSpPr>
                                  <p:cNvPr id="1295" name="Freeform 115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6434" y="1321"/>
                                    <a:ext cx="84" cy="52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0" y="261"/>
                                      </a:cxn>
                                      <a:cxn ang="0">
                                        <a:pos x="5" y="249"/>
                                      </a:cxn>
                                      <a:cxn ang="0">
                                        <a:pos x="76" y="166"/>
                                      </a:cxn>
                                      <a:cxn ang="0">
                                        <a:pos x="273" y="50"/>
                                      </a:cxn>
                                      <a:cxn ang="0">
                                        <a:pos x="335" y="0"/>
                                      </a:cxn>
                                      <a:cxn ang="0">
                                        <a:pos x="235" y="131"/>
                                      </a:cxn>
                                      <a:cxn ang="0">
                                        <a:pos x="264" y="69"/>
                                      </a:cxn>
                                      <a:cxn ang="0">
                                        <a:pos x="84" y="176"/>
                                      </a:cxn>
                                      <a:cxn ang="0">
                                        <a:pos x="0" y="261"/>
                                      </a:cxn>
                                    </a:cxnLst>
                                    <a:rect l="0" t="0" r="r" b="b"/>
                                    <a:pathLst>
                                      <a:path w="335" h="261">
                                        <a:moveTo>
                                          <a:pt x="0" y="261"/>
                                        </a:moveTo>
                                        <a:lnTo>
                                          <a:pt x="5" y="249"/>
                                        </a:lnTo>
                                        <a:lnTo>
                                          <a:pt x="76" y="166"/>
                                        </a:lnTo>
                                        <a:lnTo>
                                          <a:pt x="273" y="50"/>
                                        </a:lnTo>
                                        <a:lnTo>
                                          <a:pt x="335" y="0"/>
                                        </a:lnTo>
                                        <a:lnTo>
                                          <a:pt x="235" y="131"/>
                                        </a:lnTo>
                                        <a:lnTo>
                                          <a:pt x="264" y="69"/>
                                        </a:lnTo>
                                        <a:lnTo>
                                          <a:pt x="84" y="176"/>
                                        </a:lnTo>
                                        <a:lnTo>
                                          <a:pt x="0" y="261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9F9F9F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lIns="149951" tIns="74974" rIns="149951" bIns="74974">
                                    <a:spAutoFit/>
                                  </a:bodyPr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</p:grpSp>
                            <p:grpSp>
                              <p:nvGrpSpPr>
                                <p:cNvPr id="1287" name="Group 116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6432" y="1370"/>
                                  <a:ext cx="6" cy="4"/>
                                  <a:chOff x="6432" y="1370"/>
                                  <a:chExt cx="6" cy="4"/>
                                </a:xfrm>
                              </p:grpSpPr>
                              <p:grpSp>
                                <p:nvGrpSpPr>
                                  <p:cNvPr id="1288" name="Group 117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6434" y="1370"/>
                                    <a:ext cx="4" cy="2"/>
                                    <a:chOff x="6434" y="1370"/>
                                    <a:chExt cx="4" cy="2"/>
                                  </a:xfrm>
                                </p:grpSpPr>
                                <p:sp>
                                  <p:nvSpPr>
                                    <p:cNvPr id="1292" name="Oval 118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6435" y="1370"/>
                                      <a:ext cx="3" cy="2"/>
                                    </a:xfrm>
                                    <a:prstGeom prst="ellipse">
                                      <a:avLst/>
                                    </a:prstGeom>
                                    <a:solidFill>
                                      <a:srgbClr val="5F5F5F"/>
                                    </a:solidFill>
                                    <a:ln w="9525">
                                      <a:noFill/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lIns="149951" tIns="74974" rIns="149951" bIns="74974">
                                      <a:spAutoFit/>
                                    </a:bodyPr>
                                    <a:lstStyle/>
                                    <a:p>
                                      <a:endParaRPr lang="ru-RU"/>
                                    </a:p>
                                  </p:txBody>
                                </p:sp>
                                <p:sp>
                                  <p:nvSpPr>
                                    <p:cNvPr id="1293" name="Oval 119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6434" y="1370"/>
                                      <a:ext cx="3" cy="2"/>
                                    </a:xfrm>
                                    <a:prstGeom prst="ellipse">
                                      <a:avLst/>
                                    </a:prstGeom>
                                    <a:solidFill>
                                      <a:srgbClr val="9F9F9F"/>
                                    </a:solidFill>
                                    <a:ln w="9525">
                                      <a:noFill/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lIns="149951" tIns="74974" rIns="149951" bIns="74974">
                                      <a:spAutoFit/>
                                    </a:bodyPr>
                                    <a:lstStyle/>
                                    <a:p>
                                      <a:endParaRPr lang="ru-RU"/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289" name="Group 120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6432" y="1371"/>
                                    <a:ext cx="4" cy="3"/>
                                    <a:chOff x="6432" y="1371"/>
                                    <a:chExt cx="4" cy="3"/>
                                  </a:xfrm>
                                </p:grpSpPr>
                                <p:sp>
                                  <p:nvSpPr>
                                    <p:cNvPr id="1290" name="Oval 121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6433" y="1371"/>
                                      <a:ext cx="3" cy="3"/>
                                    </a:xfrm>
                                    <a:prstGeom prst="ellipse">
                                      <a:avLst/>
                                    </a:prstGeom>
                                    <a:solidFill>
                                      <a:srgbClr val="5F5F5F"/>
                                    </a:solidFill>
                                    <a:ln w="9525">
                                      <a:noFill/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lIns="149951" tIns="74974" rIns="149951" bIns="74974">
                                      <a:spAutoFit/>
                                    </a:bodyPr>
                                    <a:lstStyle/>
                                    <a:p>
                                      <a:endParaRPr lang="ru-RU"/>
                                    </a:p>
                                  </p:txBody>
                                </p:sp>
                                <p:sp>
                                  <p:nvSpPr>
                                    <p:cNvPr id="1291" name="Oval 122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6432" y="1371"/>
                                      <a:ext cx="3" cy="3"/>
                                    </a:xfrm>
                                    <a:prstGeom prst="ellipse">
                                      <a:avLst/>
                                    </a:prstGeom>
                                    <a:solidFill>
                                      <a:srgbClr val="9F9F9F"/>
                                    </a:solidFill>
                                    <a:ln w="9525">
                                      <a:noFill/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lIns="149951" tIns="74974" rIns="149951" bIns="74974">
                                      <a:spAutoFit/>
                                    </a:bodyPr>
                                    <a:lstStyle/>
                                    <a:p>
                                      <a:endParaRPr lang="ru-RU"/>
                                    </a:p>
                                  </p:txBody>
                                </p:sp>
                              </p:grpSp>
                            </p:grpSp>
                          </p:grpSp>
                          <p:grpSp>
                            <p:nvGrpSpPr>
                              <p:cNvPr id="1273" name="Group 123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6507" y="1325"/>
                                <a:ext cx="46" cy="48"/>
                                <a:chOff x="6507" y="1325"/>
                                <a:chExt cx="46" cy="48"/>
                              </a:xfrm>
                            </p:grpSpPr>
                            <p:grpSp>
                              <p:nvGrpSpPr>
                                <p:cNvPr id="1274" name="Group 124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6507" y="1325"/>
                                  <a:ext cx="46" cy="47"/>
                                  <a:chOff x="6507" y="1325"/>
                                  <a:chExt cx="46" cy="47"/>
                                </a:xfrm>
                              </p:grpSpPr>
                              <p:sp>
                                <p:nvSpPr>
                                  <p:cNvPr id="1282" name="Freeform 125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6528" y="1338"/>
                                    <a:ext cx="25" cy="33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0" y="0"/>
                                      </a:cxn>
                                      <a:cxn ang="0">
                                        <a:pos x="18" y="2"/>
                                      </a:cxn>
                                      <a:cxn ang="0">
                                        <a:pos x="98" y="154"/>
                                      </a:cxn>
                                      <a:cxn ang="0">
                                        <a:pos x="88" y="167"/>
                                      </a:cxn>
                                    </a:cxnLst>
                                    <a:rect l="0" t="0" r="r" b="b"/>
                                    <a:pathLst>
                                      <a:path w="98" h="167">
                                        <a:moveTo>
                                          <a:pt x="0" y="0"/>
                                        </a:moveTo>
                                        <a:lnTo>
                                          <a:pt x="18" y="2"/>
                                        </a:lnTo>
                                        <a:lnTo>
                                          <a:pt x="98" y="154"/>
                                        </a:lnTo>
                                        <a:lnTo>
                                          <a:pt x="88" y="167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4763">
                                    <a:solidFill>
                                      <a:srgbClr val="5F5F5F"/>
                                    </a:solidFill>
                                    <a:prstDash val="solid"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lIns="149951" tIns="74974" rIns="149951" bIns="74974">
                                    <a:spAutoFit/>
                                  </a:bodyPr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grpSp>
                                <p:nvGrpSpPr>
                                  <p:cNvPr id="1283" name="Group 126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6507" y="1325"/>
                                    <a:ext cx="44" cy="47"/>
                                    <a:chOff x="6507" y="1325"/>
                                    <a:chExt cx="44" cy="47"/>
                                  </a:xfrm>
                                </p:grpSpPr>
                                <p:sp>
                                  <p:nvSpPr>
                                    <p:cNvPr id="1284" name="Freeform 127"/>
                                    <p:cNvSpPr>
                                      <a:spLocks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6508" y="1325"/>
                                      <a:ext cx="43" cy="47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>
                                        <a:cxn ang="0">
                                          <a:pos x="108" y="1"/>
                                        </a:cxn>
                                        <a:cxn ang="0">
                                          <a:pos x="105" y="0"/>
                                        </a:cxn>
                                        <a:cxn ang="0">
                                          <a:pos x="0" y="135"/>
                                        </a:cxn>
                                        <a:cxn ang="0">
                                          <a:pos x="1" y="139"/>
                                        </a:cxn>
                                        <a:cxn ang="0">
                                          <a:pos x="68" y="81"/>
                                        </a:cxn>
                                        <a:cxn ang="0">
                                          <a:pos x="168" y="234"/>
                                        </a:cxn>
                                        <a:cxn ang="0">
                                          <a:pos x="174" y="234"/>
                                        </a:cxn>
                                        <a:cxn ang="0">
                                          <a:pos x="83" y="65"/>
                                        </a:cxn>
                                        <a:cxn ang="0">
                                          <a:pos x="108" y="1"/>
                                        </a:cxn>
                                      </a:cxnLst>
                                      <a:rect l="0" t="0" r="r" b="b"/>
                                      <a:pathLst>
                                        <a:path w="174" h="234">
                                          <a:moveTo>
                                            <a:pt x="108" y="1"/>
                                          </a:moveTo>
                                          <a:lnTo>
                                            <a:pt x="105" y="0"/>
                                          </a:lnTo>
                                          <a:lnTo>
                                            <a:pt x="0" y="135"/>
                                          </a:lnTo>
                                          <a:lnTo>
                                            <a:pt x="1" y="139"/>
                                          </a:lnTo>
                                          <a:lnTo>
                                            <a:pt x="68" y="81"/>
                                          </a:lnTo>
                                          <a:lnTo>
                                            <a:pt x="168" y="234"/>
                                          </a:lnTo>
                                          <a:lnTo>
                                            <a:pt x="174" y="234"/>
                                          </a:lnTo>
                                          <a:lnTo>
                                            <a:pt x="83" y="65"/>
                                          </a:lnTo>
                                          <a:lnTo>
                                            <a:pt x="108" y="1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rgbClr val="3F3F3F"/>
                                    </a:solidFill>
                                    <a:ln w="9525">
                                      <a:noFill/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lIns="149951" tIns="74974" rIns="149951" bIns="74974">
                                      <a:spAutoFit/>
                                    </a:bodyPr>
                                    <a:lstStyle/>
                                    <a:p>
                                      <a:endParaRPr lang="ru-RU"/>
                                    </a:p>
                                  </p:txBody>
                                </p:sp>
                                <p:sp>
                                  <p:nvSpPr>
                                    <p:cNvPr id="1285" name="Freeform 128"/>
                                    <p:cNvSpPr>
                                      <a:spLocks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6507" y="1325"/>
                                      <a:ext cx="43" cy="46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>
                                        <a:cxn ang="0">
                                          <a:pos x="107" y="0"/>
                                        </a:cxn>
                                        <a:cxn ang="0">
                                          <a:pos x="0" y="137"/>
                                        </a:cxn>
                                        <a:cxn ang="0">
                                          <a:pos x="68" y="79"/>
                                        </a:cxn>
                                        <a:cxn ang="0">
                                          <a:pos x="167" y="233"/>
                                        </a:cxn>
                                        <a:cxn ang="0">
                                          <a:pos x="173" y="233"/>
                                        </a:cxn>
                                        <a:cxn ang="0">
                                          <a:pos x="82" y="64"/>
                                        </a:cxn>
                                        <a:cxn ang="0">
                                          <a:pos x="107" y="0"/>
                                        </a:cxn>
                                      </a:cxnLst>
                                      <a:rect l="0" t="0" r="r" b="b"/>
                                      <a:pathLst>
                                        <a:path w="173" h="233">
                                          <a:moveTo>
                                            <a:pt x="107" y="0"/>
                                          </a:moveTo>
                                          <a:lnTo>
                                            <a:pt x="0" y="137"/>
                                          </a:lnTo>
                                          <a:lnTo>
                                            <a:pt x="68" y="79"/>
                                          </a:lnTo>
                                          <a:lnTo>
                                            <a:pt x="167" y="233"/>
                                          </a:lnTo>
                                          <a:lnTo>
                                            <a:pt x="173" y="233"/>
                                          </a:lnTo>
                                          <a:lnTo>
                                            <a:pt x="82" y="64"/>
                                          </a:lnTo>
                                          <a:lnTo>
                                            <a:pt x="107" y="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rgbClr val="9F9F9F"/>
                                    </a:solidFill>
                                    <a:ln w="9525">
                                      <a:noFill/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lIns="149951" tIns="74974" rIns="149951" bIns="74974">
                                      <a:spAutoFit/>
                                    </a:bodyPr>
                                    <a:lstStyle/>
                                    <a:p>
                                      <a:endParaRPr lang="ru-RU"/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1275" name="Group 129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6547" y="1369"/>
                                  <a:ext cx="6" cy="4"/>
                                  <a:chOff x="6547" y="1369"/>
                                  <a:chExt cx="6" cy="4"/>
                                </a:xfrm>
                              </p:grpSpPr>
                              <p:grpSp>
                                <p:nvGrpSpPr>
                                  <p:cNvPr id="1276" name="Group 130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6547" y="1369"/>
                                    <a:ext cx="4" cy="3"/>
                                    <a:chOff x="6547" y="1369"/>
                                    <a:chExt cx="4" cy="3"/>
                                  </a:xfrm>
                                </p:grpSpPr>
                                <p:sp>
                                  <p:nvSpPr>
                                    <p:cNvPr id="1280" name="Oval 131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6548" y="1369"/>
                                      <a:ext cx="3" cy="3"/>
                                    </a:xfrm>
                                    <a:prstGeom prst="ellipse">
                                      <a:avLst/>
                                    </a:prstGeom>
                                    <a:solidFill>
                                      <a:srgbClr val="5F5F5F"/>
                                    </a:solidFill>
                                    <a:ln w="9525">
                                      <a:noFill/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lIns="149951" tIns="74974" rIns="149951" bIns="74974">
                                      <a:spAutoFit/>
                                    </a:bodyPr>
                                    <a:lstStyle/>
                                    <a:p>
                                      <a:endParaRPr lang="ru-RU"/>
                                    </a:p>
                                  </p:txBody>
                                </p:sp>
                                <p:sp>
                                  <p:nvSpPr>
                                    <p:cNvPr id="1281" name="Oval 132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6547" y="1369"/>
                                      <a:ext cx="3" cy="3"/>
                                    </a:xfrm>
                                    <a:prstGeom prst="ellipse">
                                      <a:avLst/>
                                    </a:prstGeom>
                                    <a:solidFill>
                                      <a:srgbClr val="9F9F9F"/>
                                    </a:solidFill>
                                    <a:ln w="9525">
                                      <a:noFill/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lIns="149951" tIns="74974" rIns="149951" bIns="74974">
                                      <a:spAutoFit/>
                                    </a:bodyPr>
                                    <a:lstStyle/>
                                    <a:p>
                                      <a:endParaRPr lang="ru-RU"/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277" name="Group 133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6549" y="1371"/>
                                    <a:ext cx="4" cy="2"/>
                                    <a:chOff x="6549" y="1371"/>
                                    <a:chExt cx="4" cy="2"/>
                                  </a:xfrm>
                                </p:grpSpPr>
                                <p:sp>
                                  <p:nvSpPr>
                                    <p:cNvPr id="1278" name="Oval 134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6550" y="1371"/>
                                      <a:ext cx="3" cy="2"/>
                                    </a:xfrm>
                                    <a:prstGeom prst="ellipse">
                                      <a:avLst/>
                                    </a:prstGeom>
                                    <a:solidFill>
                                      <a:srgbClr val="5F5F5F"/>
                                    </a:solidFill>
                                    <a:ln w="9525">
                                      <a:noFill/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lIns="149951" tIns="74974" rIns="149951" bIns="74974">
                                      <a:spAutoFit/>
                                    </a:bodyPr>
                                    <a:lstStyle/>
                                    <a:p>
                                      <a:endParaRPr lang="ru-RU"/>
                                    </a:p>
                                  </p:txBody>
                                </p:sp>
                                <p:sp>
                                  <p:nvSpPr>
                                    <p:cNvPr id="1279" name="Oval 135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6549" y="1371"/>
                                      <a:ext cx="3" cy="2"/>
                                    </a:xfrm>
                                    <a:prstGeom prst="ellipse">
                                      <a:avLst/>
                                    </a:prstGeom>
                                    <a:solidFill>
                                      <a:srgbClr val="9F9F9F"/>
                                    </a:solidFill>
                                    <a:ln w="9525">
                                      <a:noFill/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lIns="149951" tIns="74974" rIns="149951" bIns="74974">
                                      <a:spAutoFit/>
                                    </a:bodyPr>
                                    <a:lstStyle/>
                                    <a:p>
                                      <a:endParaRPr lang="ru-RU"/>
                                    </a:p>
                                  </p:txBody>
                                </p:sp>
                              </p:grpSp>
                            </p:grpSp>
                          </p:grpSp>
                        </p:grpSp>
                        <p:grpSp>
                          <p:nvGrpSpPr>
                            <p:cNvPr id="1261" name="Group 13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704" y="1346"/>
                              <a:ext cx="67" cy="58"/>
                              <a:chOff x="6704" y="1346"/>
                              <a:chExt cx="67" cy="58"/>
                            </a:xfrm>
                          </p:grpSpPr>
                          <p:sp>
                            <p:nvSpPr>
                              <p:cNvPr id="1262" name="Freeform 13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6714" y="1379"/>
                                <a:ext cx="14" cy="25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2" y="8"/>
                                  </a:cxn>
                                  <a:cxn ang="0">
                                    <a:pos x="27" y="68"/>
                                  </a:cxn>
                                  <a:cxn ang="0">
                                    <a:pos x="27" y="0"/>
                                  </a:cxn>
                                  <a:cxn ang="0">
                                    <a:pos x="54" y="50"/>
                                  </a:cxn>
                                  <a:cxn ang="0">
                                    <a:pos x="54" y="128"/>
                                  </a:cxn>
                                  <a:cxn ang="0">
                                    <a:pos x="27" y="92"/>
                                  </a:cxn>
                                  <a:cxn ang="0">
                                    <a:pos x="27" y="80"/>
                                  </a:cxn>
                                  <a:cxn ang="0">
                                    <a:pos x="0" y="16"/>
                                  </a:cxn>
                                  <a:cxn ang="0">
                                    <a:pos x="2" y="8"/>
                                  </a:cxn>
                                </a:cxnLst>
                                <a:rect l="0" t="0" r="r" b="b"/>
                                <a:pathLst>
                                  <a:path w="54" h="128">
                                    <a:moveTo>
                                      <a:pt x="2" y="8"/>
                                    </a:moveTo>
                                    <a:lnTo>
                                      <a:pt x="27" y="68"/>
                                    </a:lnTo>
                                    <a:lnTo>
                                      <a:pt x="27" y="0"/>
                                    </a:lnTo>
                                    <a:lnTo>
                                      <a:pt x="54" y="50"/>
                                    </a:lnTo>
                                    <a:lnTo>
                                      <a:pt x="54" y="128"/>
                                    </a:lnTo>
                                    <a:lnTo>
                                      <a:pt x="27" y="92"/>
                                    </a:lnTo>
                                    <a:lnTo>
                                      <a:pt x="27" y="80"/>
                                    </a:lnTo>
                                    <a:lnTo>
                                      <a:pt x="0" y="16"/>
                                    </a:lnTo>
                                    <a:lnTo>
                                      <a:pt x="2" y="8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9F9F9F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grpSp>
                            <p:nvGrpSpPr>
                              <p:cNvPr id="1263" name="Group 138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6704" y="1346"/>
                                <a:ext cx="67" cy="42"/>
                                <a:chOff x="6704" y="1346"/>
                                <a:chExt cx="67" cy="42"/>
                              </a:xfrm>
                            </p:grpSpPr>
                            <p:grpSp>
                              <p:nvGrpSpPr>
                                <p:cNvPr id="1264" name="Group 139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6705" y="1346"/>
                                  <a:ext cx="66" cy="42"/>
                                  <a:chOff x="6705" y="1346"/>
                                  <a:chExt cx="66" cy="42"/>
                                </a:xfrm>
                              </p:grpSpPr>
                              <p:sp>
                                <p:nvSpPr>
                                  <p:cNvPr id="1269" name="Freeform 140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6707" y="1369"/>
                                    <a:ext cx="61" cy="16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208" y="1"/>
                                      </a:cxn>
                                      <a:cxn ang="0">
                                        <a:pos x="38" y="34"/>
                                      </a:cxn>
                                      <a:cxn ang="0">
                                        <a:pos x="24" y="38"/>
                                      </a:cxn>
                                      <a:cxn ang="0">
                                        <a:pos x="14" y="44"/>
                                      </a:cxn>
                                      <a:cxn ang="0">
                                        <a:pos x="9" y="51"/>
                                      </a:cxn>
                                      <a:cxn ang="0">
                                        <a:pos x="0" y="78"/>
                                      </a:cxn>
                                      <a:cxn ang="0">
                                        <a:pos x="25" y="80"/>
                                      </a:cxn>
                                      <a:cxn ang="0">
                                        <a:pos x="29" y="61"/>
                                      </a:cxn>
                                      <a:cxn ang="0">
                                        <a:pos x="31" y="56"/>
                                      </a:cxn>
                                      <a:cxn ang="0">
                                        <a:pos x="38" y="49"/>
                                      </a:cxn>
                                      <a:cxn ang="0">
                                        <a:pos x="50" y="46"/>
                                      </a:cxn>
                                      <a:cxn ang="0">
                                        <a:pos x="243" y="6"/>
                                      </a:cxn>
                                      <a:cxn ang="0">
                                        <a:pos x="209" y="0"/>
                                      </a:cxn>
                                      <a:cxn ang="0">
                                        <a:pos x="208" y="1"/>
                                      </a:cxn>
                                    </a:cxnLst>
                                    <a:rect l="0" t="0" r="r" b="b"/>
                                    <a:pathLst>
                                      <a:path w="243" h="80">
                                        <a:moveTo>
                                          <a:pt x="208" y="1"/>
                                        </a:moveTo>
                                        <a:lnTo>
                                          <a:pt x="38" y="34"/>
                                        </a:lnTo>
                                        <a:lnTo>
                                          <a:pt x="24" y="38"/>
                                        </a:lnTo>
                                        <a:lnTo>
                                          <a:pt x="14" y="44"/>
                                        </a:lnTo>
                                        <a:lnTo>
                                          <a:pt x="9" y="51"/>
                                        </a:lnTo>
                                        <a:lnTo>
                                          <a:pt x="0" y="78"/>
                                        </a:lnTo>
                                        <a:lnTo>
                                          <a:pt x="25" y="80"/>
                                        </a:lnTo>
                                        <a:lnTo>
                                          <a:pt x="29" y="61"/>
                                        </a:lnTo>
                                        <a:lnTo>
                                          <a:pt x="31" y="56"/>
                                        </a:lnTo>
                                        <a:lnTo>
                                          <a:pt x="38" y="49"/>
                                        </a:lnTo>
                                        <a:lnTo>
                                          <a:pt x="50" y="46"/>
                                        </a:lnTo>
                                        <a:lnTo>
                                          <a:pt x="243" y="6"/>
                                        </a:lnTo>
                                        <a:lnTo>
                                          <a:pt x="209" y="0"/>
                                        </a:lnTo>
                                        <a:lnTo>
                                          <a:pt x="208" y="1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5F5F5F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lIns="149951" tIns="74974" rIns="149951" bIns="74974">
                                    <a:spAutoFit/>
                                  </a:bodyPr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sp>
                                <p:nvSpPr>
                                  <p:cNvPr id="1270" name="Freeform 141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6705" y="1384"/>
                                    <a:ext cx="10" cy="4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37" y="3"/>
                                      </a:cxn>
                                      <a:cxn ang="0">
                                        <a:pos x="0" y="0"/>
                                      </a:cxn>
                                      <a:cxn ang="0">
                                        <a:pos x="0" y="14"/>
                                      </a:cxn>
                                      <a:cxn ang="0">
                                        <a:pos x="37" y="18"/>
                                      </a:cxn>
                                      <a:cxn ang="0">
                                        <a:pos x="37" y="3"/>
                                      </a:cxn>
                                    </a:cxnLst>
                                    <a:rect l="0" t="0" r="r" b="b"/>
                                    <a:pathLst>
                                      <a:path w="37" h="18">
                                        <a:moveTo>
                                          <a:pt x="37" y="3"/>
                                        </a:moveTo>
                                        <a:lnTo>
                                          <a:pt x="0" y="0"/>
                                        </a:lnTo>
                                        <a:lnTo>
                                          <a:pt x="0" y="14"/>
                                        </a:lnTo>
                                        <a:lnTo>
                                          <a:pt x="37" y="18"/>
                                        </a:lnTo>
                                        <a:lnTo>
                                          <a:pt x="37" y="3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5F5F5F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lIns="149951" tIns="74974" rIns="149951" bIns="74974">
                                    <a:spAutoFit/>
                                  </a:bodyPr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sp>
                                <p:nvSpPr>
                                  <p:cNvPr id="1271" name="Freeform 142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6747" y="1346"/>
                                    <a:ext cx="24" cy="27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97" y="136"/>
                                      </a:cxn>
                                      <a:cxn ang="0">
                                        <a:pos x="0" y="125"/>
                                      </a:cxn>
                                      <a:cxn ang="0">
                                        <a:pos x="0" y="0"/>
                                      </a:cxn>
                                      <a:cxn ang="0">
                                        <a:pos x="97" y="9"/>
                                      </a:cxn>
                                      <a:cxn ang="0">
                                        <a:pos x="97" y="136"/>
                                      </a:cxn>
                                    </a:cxnLst>
                                    <a:rect l="0" t="0" r="r" b="b"/>
                                    <a:pathLst>
                                      <a:path w="97" h="136">
                                        <a:moveTo>
                                          <a:pt x="97" y="136"/>
                                        </a:moveTo>
                                        <a:lnTo>
                                          <a:pt x="0" y="125"/>
                                        </a:lnTo>
                                        <a:lnTo>
                                          <a:pt x="0" y="0"/>
                                        </a:lnTo>
                                        <a:lnTo>
                                          <a:pt x="97" y="9"/>
                                        </a:lnTo>
                                        <a:lnTo>
                                          <a:pt x="97" y="136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5F5F5F"/>
                                  </a:solidFill>
                                  <a:ln w="4763">
                                    <a:solidFill>
                                      <a:srgbClr val="5F5F5F"/>
                                    </a:solidFill>
                                    <a:prstDash val="solid"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lIns="149951" tIns="74974" rIns="149951" bIns="74974">
                                    <a:spAutoFit/>
                                  </a:bodyPr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</p:grpSp>
                            <p:grpSp>
                              <p:nvGrpSpPr>
                                <p:cNvPr id="1265" name="Group 143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6704" y="1346"/>
                                  <a:ext cx="66" cy="41"/>
                                  <a:chOff x="6704" y="1346"/>
                                  <a:chExt cx="66" cy="41"/>
                                </a:xfrm>
                              </p:grpSpPr>
                              <p:sp>
                                <p:nvSpPr>
                                  <p:cNvPr id="1266" name="Freeform 144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6706" y="1369"/>
                                    <a:ext cx="61" cy="16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208" y="1"/>
                                      </a:cxn>
                                      <a:cxn ang="0">
                                        <a:pos x="38" y="33"/>
                                      </a:cxn>
                                      <a:cxn ang="0">
                                        <a:pos x="24" y="38"/>
                                      </a:cxn>
                                      <a:cxn ang="0">
                                        <a:pos x="14" y="43"/>
                                      </a:cxn>
                                      <a:cxn ang="0">
                                        <a:pos x="9" y="51"/>
                                      </a:cxn>
                                      <a:cxn ang="0">
                                        <a:pos x="0" y="78"/>
                                      </a:cxn>
                                      <a:cxn ang="0">
                                        <a:pos x="25" y="80"/>
                                      </a:cxn>
                                      <a:cxn ang="0">
                                        <a:pos x="29" y="61"/>
                                      </a:cxn>
                                      <a:cxn ang="0">
                                        <a:pos x="32" y="55"/>
                                      </a:cxn>
                                      <a:cxn ang="0">
                                        <a:pos x="38" y="49"/>
                                      </a:cxn>
                                      <a:cxn ang="0">
                                        <a:pos x="50" y="45"/>
                                      </a:cxn>
                                      <a:cxn ang="0">
                                        <a:pos x="243" y="5"/>
                                      </a:cxn>
                                      <a:cxn ang="0">
                                        <a:pos x="209" y="0"/>
                                      </a:cxn>
                                      <a:cxn ang="0">
                                        <a:pos x="208" y="1"/>
                                      </a:cxn>
                                    </a:cxnLst>
                                    <a:rect l="0" t="0" r="r" b="b"/>
                                    <a:pathLst>
                                      <a:path w="243" h="80">
                                        <a:moveTo>
                                          <a:pt x="208" y="1"/>
                                        </a:moveTo>
                                        <a:lnTo>
                                          <a:pt x="38" y="33"/>
                                        </a:lnTo>
                                        <a:lnTo>
                                          <a:pt x="24" y="38"/>
                                        </a:lnTo>
                                        <a:lnTo>
                                          <a:pt x="14" y="43"/>
                                        </a:lnTo>
                                        <a:lnTo>
                                          <a:pt x="9" y="51"/>
                                        </a:lnTo>
                                        <a:lnTo>
                                          <a:pt x="0" y="78"/>
                                        </a:lnTo>
                                        <a:lnTo>
                                          <a:pt x="25" y="80"/>
                                        </a:lnTo>
                                        <a:lnTo>
                                          <a:pt x="29" y="61"/>
                                        </a:lnTo>
                                        <a:lnTo>
                                          <a:pt x="32" y="55"/>
                                        </a:lnTo>
                                        <a:lnTo>
                                          <a:pt x="38" y="49"/>
                                        </a:lnTo>
                                        <a:lnTo>
                                          <a:pt x="50" y="45"/>
                                        </a:lnTo>
                                        <a:lnTo>
                                          <a:pt x="243" y="5"/>
                                        </a:lnTo>
                                        <a:lnTo>
                                          <a:pt x="209" y="0"/>
                                        </a:lnTo>
                                        <a:lnTo>
                                          <a:pt x="208" y="1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808080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lIns="149951" tIns="74974" rIns="149951" bIns="74974">
                                    <a:spAutoFit/>
                                  </a:bodyPr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sp>
                                <p:nvSpPr>
                                  <p:cNvPr id="1267" name="Freeform 145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6704" y="1384"/>
                                    <a:ext cx="10" cy="3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37" y="4"/>
                                      </a:cxn>
                                      <a:cxn ang="0">
                                        <a:pos x="0" y="0"/>
                                      </a:cxn>
                                      <a:cxn ang="0">
                                        <a:pos x="0" y="15"/>
                                      </a:cxn>
                                      <a:cxn ang="0">
                                        <a:pos x="37" y="18"/>
                                      </a:cxn>
                                      <a:cxn ang="0">
                                        <a:pos x="37" y="4"/>
                                      </a:cxn>
                                    </a:cxnLst>
                                    <a:rect l="0" t="0" r="r" b="b"/>
                                    <a:pathLst>
                                      <a:path w="37" h="18">
                                        <a:moveTo>
                                          <a:pt x="37" y="4"/>
                                        </a:moveTo>
                                        <a:lnTo>
                                          <a:pt x="0" y="0"/>
                                        </a:lnTo>
                                        <a:lnTo>
                                          <a:pt x="0" y="15"/>
                                        </a:lnTo>
                                        <a:lnTo>
                                          <a:pt x="37" y="18"/>
                                        </a:lnTo>
                                        <a:lnTo>
                                          <a:pt x="37" y="4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808080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lIns="149951" tIns="74974" rIns="149951" bIns="74974">
                                    <a:spAutoFit/>
                                  </a:bodyPr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sp>
                                <p:nvSpPr>
                                  <p:cNvPr id="1268" name="Freeform 146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6746" y="1346"/>
                                    <a:ext cx="24" cy="27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97" y="136"/>
                                      </a:cxn>
                                      <a:cxn ang="0">
                                        <a:pos x="0" y="125"/>
                                      </a:cxn>
                                      <a:cxn ang="0">
                                        <a:pos x="0" y="0"/>
                                      </a:cxn>
                                      <a:cxn ang="0">
                                        <a:pos x="97" y="9"/>
                                      </a:cxn>
                                      <a:cxn ang="0">
                                        <a:pos x="97" y="136"/>
                                      </a:cxn>
                                    </a:cxnLst>
                                    <a:rect l="0" t="0" r="r" b="b"/>
                                    <a:pathLst>
                                      <a:path w="97" h="136">
                                        <a:moveTo>
                                          <a:pt x="97" y="136"/>
                                        </a:moveTo>
                                        <a:lnTo>
                                          <a:pt x="0" y="125"/>
                                        </a:lnTo>
                                        <a:lnTo>
                                          <a:pt x="0" y="0"/>
                                        </a:lnTo>
                                        <a:lnTo>
                                          <a:pt x="97" y="9"/>
                                        </a:lnTo>
                                        <a:lnTo>
                                          <a:pt x="97" y="136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9F9F9F"/>
                                  </a:solidFill>
                                  <a:ln w="4763">
                                    <a:solidFill>
                                      <a:srgbClr val="808080"/>
                                    </a:solidFill>
                                    <a:prstDash val="solid"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lIns="149951" tIns="74974" rIns="149951" bIns="74974">
                                    <a:spAutoFit/>
                                  </a:bodyPr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</p:grpSp>
                          </p:grpSp>
                        </p:grpSp>
                      </p:grpSp>
                    </p:grpSp>
                    <p:grpSp>
                      <p:nvGrpSpPr>
                        <p:cNvPr id="946" name="Group 14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756" y="1331"/>
                          <a:ext cx="268" cy="187"/>
                          <a:chOff x="6756" y="1331"/>
                          <a:chExt cx="268" cy="187"/>
                        </a:xfrm>
                      </p:grpSpPr>
                      <p:grpSp>
                        <p:nvGrpSpPr>
                          <p:cNvPr id="947" name="Group 14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756" y="1441"/>
                            <a:ext cx="205" cy="24"/>
                            <a:chOff x="6756" y="1441"/>
                            <a:chExt cx="205" cy="24"/>
                          </a:xfrm>
                        </p:grpSpPr>
                        <p:grpSp>
                          <p:nvGrpSpPr>
                            <p:cNvPr id="1246" name="Group 14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756" y="1441"/>
                              <a:ext cx="23" cy="22"/>
                              <a:chOff x="6756" y="1441"/>
                              <a:chExt cx="23" cy="22"/>
                            </a:xfrm>
                          </p:grpSpPr>
                          <p:sp>
                            <p:nvSpPr>
                              <p:cNvPr id="1253" name="Oval 15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756" y="1441"/>
                                <a:ext cx="21" cy="22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5F5F5F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254" name="Oval 15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758" y="1441"/>
                                <a:ext cx="21" cy="21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80808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255" name="Oval 15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761" y="1445"/>
                                <a:ext cx="16" cy="17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9F9F9F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256" name="Oval 15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761" y="1441"/>
                                <a:ext cx="16" cy="17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5F5F5F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257" name="Oval 15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761" y="1443"/>
                                <a:ext cx="16" cy="17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C0C0C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</p:grpSp>
                        <p:grpSp>
                          <p:nvGrpSpPr>
                            <p:cNvPr id="1247" name="Group 15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942" y="1448"/>
                              <a:ext cx="19" cy="17"/>
                              <a:chOff x="6942" y="1448"/>
                              <a:chExt cx="19" cy="17"/>
                            </a:xfrm>
                          </p:grpSpPr>
                          <p:sp>
                            <p:nvSpPr>
                              <p:cNvPr id="1248" name="Oval 15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942" y="1448"/>
                                <a:ext cx="17" cy="17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5F5F5F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249" name="Oval 15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944" y="1448"/>
                                <a:ext cx="17" cy="17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80808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250" name="Oval 15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946" y="1451"/>
                                <a:ext cx="13" cy="14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9F9F9F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251" name="Oval 15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946" y="1448"/>
                                <a:ext cx="13" cy="13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5F5F5F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252" name="Oval 16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946" y="1450"/>
                                <a:ext cx="13" cy="13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C0C0C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948" name="Group 16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790" y="1331"/>
                            <a:ext cx="234" cy="187"/>
                            <a:chOff x="6790" y="1331"/>
                            <a:chExt cx="234" cy="187"/>
                          </a:xfrm>
                        </p:grpSpPr>
                        <p:grpSp>
                          <p:nvGrpSpPr>
                            <p:cNvPr id="950" name="Group 16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815" y="1331"/>
                              <a:ext cx="59" cy="88"/>
                              <a:chOff x="6815" y="1331"/>
                              <a:chExt cx="59" cy="88"/>
                            </a:xfrm>
                          </p:grpSpPr>
                          <p:sp>
                            <p:nvSpPr>
                              <p:cNvPr id="1242" name="Freeform 16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6820" y="1331"/>
                                <a:ext cx="54" cy="23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215" y="55"/>
                                  </a:cxn>
                                  <a:cxn ang="0">
                                    <a:pos x="129" y="116"/>
                                  </a:cxn>
                                  <a:cxn ang="0">
                                    <a:pos x="0" y="83"/>
                                  </a:cxn>
                                  <a:cxn ang="0">
                                    <a:pos x="0" y="0"/>
                                  </a:cxn>
                                  <a:cxn ang="0">
                                    <a:pos x="215" y="55"/>
                                  </a:cxn>
                                </a:cxnLst>
                                <a:rect l="0" t="0" r="r" b="b"/>
                                <a:pathLst>
                                  <a:path w="215" h="116">
                                    <a:moveTo>
                                      <a:pt x="215" y="55"/>
                                    </a:moveTo>
                                    <a:lnTo>
                                      <a:pt x="129" y="116"/>
                                    </a:lnTo>
                                    <a:lnTo>
                                      <a:pt x="0" y="83"/>
                                    </a:lnTo>
                                    <a:lnTo>
                                      <a:pt x="0" y="0"/>
                                    </a:lnTo>
                                    <a:lnTo>
                                      <a:pt x="215" y="55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5F5F5F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243" name="Freeform 16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6853" y="1342"/>
                                <a:ext cx="21" cy="56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84" y="0"/>
                                  </a:cxn>
                                  <a:cxn ang="0">
                                    <a:pos x="0" y="62"/>
                                  </a:cxn>
                                  <a:cxn ang="0">
                                    <a:pos x="0" y="272"/>
                                  </a:cxn>
                                  <a:cxn ang="0">
                                    <a:pos x="84" y="282"/>
                                  </a:cxn>
                                  <a:cxn ang="0">
                                    <a:pos x="84" y="0"/>
                                  </a:cxn>
                                </a:cxnLst>
                                <a:rect l="0" t="0" r="r" b="b"/>
                                <a:pathLst>
                                  <a:path w="84" h="282">
                                    <a:moveTo>
                                      <a:pt x="84" y="0"/>
                                    </a:moveTo>
                                    <a:lnTo>
                                      <a:pt x="0" y="62"/>
                                    </a:lnTo>
                                    <a:lnTo>
                                      <a:pt x="0" y="272"/>
                                    </a:lnTo>
                                    <a:lnTo>
                                      <a:pt x="84" y="282"/>
                                    </a:lnTo>
                                    <a:lnTo>
                                      <a:pt x="84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9F9F9F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244" name="Freeform 16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6820" y="1347"/>
                                <a:ext cx="32" cy="49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0" y="0"/>
                                  </a:cxn>
                                  <a:cxn ang="0">
                                    <a:pos x="128" y="34"/>
                                  </a:cxn>
                                  <a:cxn ang="0">
                                    <a:pos x="128" y="244"/>
                                  </a:cxn>
                                  <a:cxn ang="0">
                                    <a:pos x="0" y="228"/>
                                  </a:cxn>
                                  <a:cxn ang="0">
                                    <a:pos x="0" y="0"/>
                                  </a:cxn>
                                </a:cxnLst>
                                <a:rect l="0" t="0" r="r" b="b"/>
                                <a:pathLst>
                                  <a:path w="128" h="244">
                                    <a:moveTo>
                                      <a:pt x="0" y="0"/>
                                    </a:moveTo>
                                    <a:lnTo>
                                      <a:pt x="128" y="34"/>
                                    </a:lnTo>
                                    <a:lnTo>
                                      <a:pt x="128" y="244"/>
                                    </a:lnTo>
                                    <a:lnTo>
                                      <a:pt x="0" y="228"/>
                                    </a:lnTo>
                                    <a:lnTo>
                                      <a:pt x="0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80808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245" name="Line 16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6815" y="1359"/>
                                <a:ext cx="1" cy="60"/>
                              </a:xfrm>
                              <a:prstGeom prst="line">
                                <a:avLst/>
                              </a:prstGeom>
                              <a:noFill/>
                              <a:ln w="4763">
                                <a:solidFill>
                                  <a:srgbClr val="9F9F9F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49951" tIns="74974" rIns="149951" bIns="74974">
                                <a:sp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</p:grpSp>
                        <p:grpSp>
                          <p:nvGrpSpPr>
                            <p:cNvPr id="951" name="Group 16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790" y="1338"/>
                              <a:ext cx="234" cy="180"/>
                              <a:chOff x="6790" y="1338"/>
                              <a:chExt cx="234" cy="180"/>
                            </a:xfrm>
                          </p:grpSpPr>
                          <p:grpSp>
                            <p:nvGrpSpPr>
                              <p:cNvPr id="953" name="Group 168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6790" y="1495"/>
                                <a:ext cx="20" cy="23"/>
                                <a:chOff x="6790" y="1495"/>
                                <a:chExt cx="20" cy="23"/>
                              </a:xfrm>
                            </p:grpSpPr>
                            <p:sp>
                              <p:nvSpPr>
                                <p:cNvPr id="1240" name="Freeform 169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6790" y="1495"/>
                                  <a:ext cx="20" cy="23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81" y="0"/>
                                    </a:cxn>
                                    <a:cxn ang="0">
                                      <a:pos x="0" y="2"/>
                                    </a:cxn>
                                    <a:cxn ang="0">
                                      <a:pos x="0" y="114"/>
                                    </a:cxn>
                                    <a:cxn ang="0">
                                      <a:pos x="81" y="108"/>
                                    </a:cxn>
                                    <a:cxn ang="0">
                                      <a:pos x="81" y="0"/>
                                    </a:cxn>
                                  </a:cxnLst>
                                  <a:rect l="0" t="0" r="r" b="b"/>
                                  <a:pathLst>
                                    <a:path w="81" h="114">
                                      <a:moveTo>
                                        <a:pt x="81" y="0"/>
                                      </a:moveTo>
                                      <a:lnTo>
                                        <a:pt x="0" y="2"/>
                                      </a:lnTo>
                                      <a:lnTo>
                                        <a:pt x="0" y="114"/>
                                      </a:lnTo>
                                      <a:lnTo>
                                        <a:pt x="81" y="108"/>
                                      </a:lnTo>
                                      <a:lnTo>
                                        <a:pt x="81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3F3F3F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lIns="149951" tIns="74974" rIns="149951" bIns="74974">
                                  <a:spAutoFit/>
                                </a:bodyPr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1241" name="Freeform 170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6790" y="1495"/>
                                  <a:ext cx="20" cy="23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81" y="0"/>
                                    </a:cxn>
                                    <a:cxn ang="0">
                                      <a:pos x="0" y="115"/>
                                    </a:cxn>
                                    <a:cxn ang="0">
                                      <a:pos x="81" y="109"/>
                                    </a:cxn>
                                    <a:cxn ang="0">
                                      <a:pos x="81" y="0"/>
                                    </a:cxn>
                                  </a:cxnLst>
                                  <a:rect l="0" t="0" r="r" b="b"/>
                                  <a:pathLst>
                                    <a:path w="81" h="115">
                                      <a:moveTo>
                                        <a:pt x="81" y="0"/>
                                      </a:moveTo>
                                      <a:lnTo>
                                        <a:pt x="0" y="115"/>
                                      </a:lnTo>
                                      <a:lnTo>
                                        <a:pt x="81" y="109"/>
                                      </a:lnTo>
                                      <a:lnTo>
                                        <a:pt x="81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5F5F5F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lIns="149951" tIns="74974" rIns="149951" bIns="74974">
                                  <a:spAutoFit/>
                                </a:bodyPr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</p:grpSp>
                          <p:grpSp>
                            <p:nvGrpSpPr>
                              <p:cNvPr id="955" name="Group 171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6897" y="1338"/>
                                <a:ext cx="127" cy="141"/>
                                <a:chOff x="6897" y="1338"/>
                                <a:chExt cx="127" cy="141"/>
                              </a:xfrm>
                            </p:grpSpPr>
                            <p:grpSp>
                              <p:nvGrpSpPr>
                                <p:cNvPr id="956" name="Group 172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6897" y="1370"/>
                                  <a:ext cx="98" cy="109"/>
                                  <a:chOff x="6897" y="1370"/>
                                  <a:chExt cx="98" cy="109"/>
                                </a:xfrm>
                              </p:grpSpPr>
                              <p:grpSp>
                                <p:nvGrpSpPr>
                                  <p:cNvPr id="960" name="Group 173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6957" y="1370"/>
                                    <a:ext cx="38" cy="73"/>
                                    <a:chOff x="6957" y="1370"/>
                                    <a:chExt cx="38" cy="73"/>
                                  </a:xfrm>
                                </p:grpSpPr>
                                <p:grpSp>
                                  <p:nvGrpSpPr>
                                    <p:cNvPr id="968" name="Group 174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6957" y="1386"/>
                                      <a:ext cx="38" cy="56"/>
                                      <a:chOff x="6957" y="1386"/>
                                      <a:chExt cx="38" cy="56"/>
                                    </a:xfrm>
                                  </p:grpSpPr>
                                  <p:sp>
                                    <p:nvSpPr>
                                      <p:cNvPr id="970" name="Line 175"/>
                                      <p:cNvSpPr>
                                        <a:spLocks noChangeShapeType="1"/>
                                      </p:cNvSpPr>
                                      <p:nvPr/>
                                    </p:nvSpPr>
                                    <p:spPr bwMode="auto">
                                      <a:xfrm flipH="1" flipV="1">
                                        <a:off x="6958" y="1386"/>
                                        <a:ext cx="36" cy="5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4763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lIns="149951" tIns="74974" rIns="149951" bIns="74974">
                                        <a:spAutoFit/>
                                      </a:bodyPr>
                                      <a:lstStyle/>
                                      <a:p>
                                        <a:endParaRPr lang="ru-RU"/>
                                      </a:p>
                                    </p:txBody>
                                  </p:sp>
                                  <p:sp>
                                    <p:nvSpPr>
                                      <p:cNvPr id="971" name="Line 176"/>
                                      <p:cNvSpPr>
                                        <a:spLocks noChangeShapeType="1"/>
                                      </p:cNvSpPr>
                                      <p:nvPr/>
                                    </p:nvSpPr>
                                    <p:spPr bwMode="auto">
                                      <a:xfrm flipH="1" flipV="1">
                                        <a:off x="6958" y="1440"/>
                                        <a:ext cx="36" cy="2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4763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lIns="149951" tIns="74974" rIns="149951" bIns="74974">
                                        <a:spAutoFit/>
                                      </a:bodyPr>
                                      <a:lstStyle/>
                                      <a:p>
                                        <a:endParaRPr lang="ru-RU"/>
                                      </a:p>
                                    </p:txBody>
                                  </p:sp>
                                  <p:sp>
                                    <p:nvSpPr>
                                      <p:cNvPr id="972" name="Line 177"/>
                                      <p:cNvSpPr>
                                        <a:spLocks noChangeShapeType="1"/>
                                      </p:cNvSpPr>
                                      <p:nvPr/>
                                    </p:nvSpPr>
                                    <p:spPr bwMode="auto">
                                      <a:xfrm flipH="1" flipV="1">
                                        <a:off x="6958" y="1391"/>
                                        <a:ext cx="36" cy="4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4763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lIns="149951" tIns="74974" rIns="149951" bIns="74974">
                                        <a:spAutoFit/>
                                      </a:bodyPr>
                                      <a:lstStyle/>
                                      <a:p>
                                        <a:endParaRPr lang="ru-RU"/>
                                      </a:p>
                                    </p:txBody>
                                  </p:sp>
                                  <p:sp>
                                    <p:nvSpPr>
                                      <p:cNvPr id="1231" name="Line 178"/>
                                      <p:cNvSpPr>
                                        <a:spLocks noChangeShapeType="1"/>
                                      </p:cNvSpPr>
                                      <p:nvPr/>
                                    </p:nvSpPr>
                                    <p:spPr bwMode="auto">
                                      <a:xfrm flipH="1" flipV="1">
                                        <a:off x="6957" y="1396"/>
                                        <a:ext cx="37" cy="4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4763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lIns="149951" tIns="74974" rIns="149951" bIns="74974">
                                        <a:spAutoFit/>
                                      </a:bodyPr>
                                      <a:lstStyle/>
                                      <a:p>
                                        <a:endParaRPr lang="ru-RU"/>
                                      </a:p>
                                    </p:txBody>
                                  </p:sp>
                                  <p:sp>
                                    <p:nvSpPr>
                                      <p:cNvPr id="1232" name="Line 179"/>
                                      <p:cNvSpPr>
                                        <a:spLocks noChangeShapeType="1"/>
                                      </p:cNvSpPr>
                                      <p:nvPr/>
                                    </p:nvSpPr>
                                    <p:spPr bwMode="auto">
                                      <a:xfrm flipH="1" flipV="1">
                                        <a:off x="6957" y="1401"/>
                                        <a:ext cx="38" cy="4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4763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lIns="149951" tIns="74974" rIns="149951" bIns="74974">
                                        <a:spAutoFit/>
                                      </a:bodyPr>
                                      <a:lstStyle/>
                                      <a:p>
                                        <a:endParaRPr lang="ru-RU"/>
                                      </a:p>
                                    </p:txBody>
                                  </p:sp>
                                  <p:sp>
                                    <p:nvSpPr>
                                      <p:cNvPr id="1233" name="Line 180"/>
                                      <p:cNvSpPr>
                                        <a:spLocks noChangeShapeType="1"/>
                                      </p:cNvSpPr>
                                      <p:nvPr/>
                                    </p:nvSpPr>
                                    <p:spPr bwMode="auto">
                                      <a:xfrm flipH="1" flipV="1">
                                        <a:off x="6957" y="1406"/>
                                        <a:ext cx="37" cy="3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4763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lIns="149951" tIns="74974" rIns="149951" bIns="74974">
                                        <a:spAutoFit/>
                                      </a:bodyPr>
                                      <a:lstStyle/>
                                      <a:p>
                                        <a:endParaRPr lang="ru-RU"/>
                                      </a:p>
                                    </p:txBody>
                                  </p:sp>
                                  <p:sp>
                                    <p:nvSpPr>
                                      <p:cNvPr id="1234" name="Line 181"/>
                                      <p:cNvSpPr>
                                        <a:spLocks noChangeShapeType="1"/>
                                      </p:cNvSpPr>
                                      <p:nvPr/>
                                    </p:nvSpPr>
                                    <p:spPr bwMode="auto">
                                      <a:xfrm flipH="1" flipV="1">
                                        <a:off x="6957" y="1411"/>
                                        <a:ext cx="37" cy="3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4763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lIns="149951" tIns="74974" rIns="149951" bIns="74974">
                                        <a:spAutoFit/>
                                      </a:bodyPr>
                                      <a:lstStyle/>
                                      <a:p>
                                        <a:endParaRPr lang="ru-RU"/>
                                      </a:p>
                                    </p:txBody>
                                  </p:sp>
                                  <p:sp>
                                    <p:nvSpPr>
                                      <p:cNvPr id="1235" name="Line 182"/>
                                      <p:cNvSpPr>
                                        <a:spLocks noChangeShapeType="1"/>
                                      </p:cNvSpPr>
                                      <p:nvPr/>
                                    </p:nvSpPr>
                                    <p:spPr bwMode="auto">
                                      <a:xfrm flipH="1" flipV="1">
                                        <a:off x="6957" y="1417"/>
                                        <a:ext cx="37" cy="2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4763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lIns="149951" tIns="74974" rIns="149951" bIns="74974">
                                        <a:spAutoFit/>
                                      </a:bodyPr>
                                      <a:lstStyle/>
                                      <a:p>
                                        <a:endParaRPr lang="ru-RU"/>
                                      </a:p>
                                    </p:txBody>
                                  </p:sp>
                                  <p:sp>
                                    <p:nvSpPr>
                                      <p:cNvPr id="1236" name="Line 183"/>
                                      <p:cNvSpPr>
                                        <a:spLocks noChangeShapeType="1"/>
                                      </p:cNvSpPr>
                                      <p:nvPr/>
                                    </p:nvSpPr>
                                    <p:spPr bwMode="auto">
                                      <a:xfrm flipH="1" flipV="1">
                                        <a:off x="6957" y="1421"/>
                                        <a:ext cx="36" cy="2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4763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lIns="149951" tIns="74974" rIns="149951" bIns="74974">
                                        <a:spAutoFit/>
                                      </a:bodyPr>
                                      <a:lstStyle/>
                                      <a:p>
                                        <a:endParaRPr lang="ru-RU"/>
                                      </a:p>
                                    </p:txBody>
                                  </p:sp>
                                  <p:sp>
                                    <p:nvSpPr>
                                      <p:cNvPr id="1237" name="Line 184"/>
                                      <p:cNvSpPr>
                                        <a:spLocks noChangeShapeType="1"/>
                                      </p:cNvSpPr>
                                      <p:nvPr/>
                                    </p:nvSpPr>
                                    <p:spPr bwMode="auto">
                                      <a:xfrm flipH="1" flipV="1">
                                        <a:off x="6957" y="1426"/>
                                        <a:ext cx="36" cy="2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4763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lIns="149951" tIns="74974" rIns="149951" bIns="74974">
                                        <a:spAutoFit/>
                                      </a:bodyPr>
                                      <a:lstStyle/>
                                      <a:p>
                                        <a:endParaRPr lang="ru-RU"/>
                                      </a:p>
                                    </p:txBody>
                                  </p:sp>
                                  <p:sp>
                                    <p:nvSpPr>
                                      <p:cNvPr id="1238" name="Line 185"/>
                                      <p:cNvSpPr>
                                        <a:spLocks noChangeShapeType="1"/>
                                      </p:cNvSpPr>
                                      <p:nvPr/>
                                    </p:nvSpPr>
                                    <p:spPr bwMode="auto">
                                      <a:xfrm flipH="1" flipV="1">
                                        <a:off x="6958" y="1430"/>
                                        <a:ext cx="35" cy="2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4763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lIns="149951" tIns="74974" rIns="149951" bIns="74974">
                                        <a:spAutoFit/>
                                      </a:bodyPr>
                                      <a:lstStyle/>
                                      <a:p>
                                        <a:endParaRPr lang="ru-RU"/>
                                      </a:p>
                                    </p:txBody>
                                  </p:sp>
                                  <p:sp>
                                    <p:nvSpPr>
                                      <p:cNvPr id="1239" name="Line 186"/>
                                      <p:cNvSpPr>
                                        <a:spLocks noChangeShapeType="1"/>
                                      </p:cNvSpPr>
                                      <p:nvPr/>
                                    </p:nvSpPr>
                                    <p:spPr bwMode="auto">
                                      <a:xfrm flipH="1" flipV="1">
                                        <a:off x="6958" y="1435"/>
                                        <a:ext cx="35" cy="2"/>
                                      </a:xfrm>
                                      <a:prstGeom prst="line">
                                        <a:avLst/>
                                      </a:prstGeom>
                                      <a:noFill/>
                                      <a:ln w="4763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lIns="149951" tIns="74974" rIns="149951" bIns="74974">
                                        <a:spAutoFit/>
                                      </a:bodyPr>
                                      <a:lstStyle/>
                                      <a:p>
                                        <a:endParaRPr lang="ru-RU"/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969" name="Line 187"/>
                                    <p:cNvSpPr>
                                      <a:spLocks noChangeShapeType="1"/>
                                    </p:cNvSpPr>
                                    <p:nvPr/>
                                  </p:nvSpPr>
                                  <p:spPr bwMode="auto">
                                    <a:xfrm flipV="1">
                                      <a:off x="6974" y="1370"/>
                                      <a:ext cx="1" cy="73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4763">
                                      <a:solidFill>
                                        <a:srgbClr val="C0C0C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lIns="149951" tIns="74974" rIns="149951" bIns="74974">
                                      <a:spAutoFit/>
                                    </a:bodyPr>
                                    <a:lstStyle/>
                                    <a:p>
                                      <a:endParaRPr lang="ru-RU"/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961" name="Group 188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6897" y="1441"/>
                                    <a:ext cx="35" cy="38"/>
                                    <a:chOff x="6897" y="1441"/>
                                    <a:chExt cx="35" cy="38"/>
                                  </a:xfrm>
                                </p:grpSpPr>
                                <p:grpSp>
                                  <p:nvGrpSpPr>
                                    <p:cNvPr id="962" name="Group 189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6916" y="1442"/>
                                      <a:ext cx="16" cy="37"/>
                                      <a:chOff x="6916" y="1442"/>
                                      <a:chExt cx="16" cy="37"/>
                                    </a:xfrm>
                                  </p:grpSpPr>
                                  <p:sp>
                                    <p:nvSpPr>
                                      <p:cNvPr id="966" name="Freeform 190"/>
                                      <p:cNvSpPr>
                                        <a:spLocks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6916" y="1442"/>
                                        <a:ext cx="16" cy="37"/>
                                      </a:xfrm>
                                      <a:custGeom>
                                        <a:avLst/>
                                        <a:gdLst/>
                                        <a:ahLst/>
                                        <a:cxnLst>
                                          <a:cxn ang="0">
                                            <a:pos x="63" y="4"/>
                                          </a:cxn>
                                          <a:cxn ang="0">
                                            <a:pos x="0" y="0"/>
                                          </a:cxn>
                                          <a:cxn ang="0">
                                            <a:pos x="0" y="183"/>
                                          </a:cxn>
                                          <a:cxn ang="0">
                                            <a:pos x="63" y="182"/>
                                          </a:cxn>
                                          <a:cxn ang="0">
                                            <a:pos x="63" y="4"/>
                                          </a:cxn>
                                        </a:cxnLst>
                                        <a:rect l="0" t="0" r="r" b="b"/>
                                        <a:pathLst>
                                          <a:path w="63" h="183">
                                            <a:moveTo>
                                              <a:pt x="63" y="4"/>
                                            </a:moveTo>
                                            <a:lnTo>
                                              <a:pt x="0" y="0"/>
                                            </a:lnTo>
                                            <a:lnTo>
                                              <a:pt x="0" y="183"/>
                                            </a:lnTo>
                                            <a:lnTo>
                                              <a:pt x="63" y="182"/>
                                            </a:lnTo>
                                            <a:lnTo>
                                              <a:pt x="63" y="4"/>
                                            </a:ln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9F9F9F"/>
                                      </a:solidFill>
                                      <a:ln w="9525">
                                        <a:noFill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lIns="149951" tIns="74974" rIns="149951" bIns="74974">
                                        <a:spAutoFit/>
                                      </a:bodyPr>
                                      <a:lstStyle/>
                                      <a:p>
                                        <a:endParaRPr lang="ru-RU"/>
                                      </a:p>
                                    </p:txBody>
                                  </p:sp>
                                  <p:sp>
                                    <p:nvSpPr>
                                      <p:cNvPr id="967" name="Freeform 191"/>
                                      <p:cNvSpPr>
                                        <a:spLocks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6916" y="1442"/>
                                        <a:ext cx="16" cy="22"/>
                                      </a:xfrm>
                                      <a:custGeom>
                                        <a:avLst/>
                                        <a:gdLst/>
                                        <a:ahLst/>
                                        <a:cxnLst>
                                          <a:cxn ang="0">
                                            <a:pos x="63" y="4"/>
                                          </a:cxn>
                                          <a:cxn ang="0">
                                            <a:pos x="0" y="0"/>
                                          </a:cxn>
                                          <a:cxn ang="0">
                                            <a:pos x="0" y="106"/>
                                          </a:cxn>
                                          <a:cxn ang="0">
                                            <a:pos x="63" y="108"/>
                                          </a:cxn>
                                          <a:cxn ang="0">
                                            <a:pos x="63" y="4"/>
                                          </a:cxn>
                                        </a:cxnLst>
                                        <a:rect l="0" t="0" r="r" b="b"/>
                                        <a:pathLst>
                                          <a:path w="63" h="108">
                                            <a:moveTo>
                                              <a:pt x="63" y="4"/>
                                            </a:moveTo>
                                            <a:lnTo>
                                              <a:pt x="0" y="0"/>
                                            </a:lnTo>
                                            <a:lnTo>
                                              <a:pt x="0" y="106"/>
                                            </a:lnTo>
                                            <a:lnTo>
                                              <a:pt x="63" y="108"/>
                                            </a:lnTo>
                                            <a:lnTo>
                                              <a:pt x="63" y="4"/>
                                            </a:ln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800000"/>
                                      </a:solidFill>
                                      <a:ln w="9525">
                                        <a:noFill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lIns="149951" tIns="74974" rIns="149951" bIns="74974">
                                        <a:spAutoFit/>
                                      </a:bodyPr>
                                      <a:lstStyle/>
                                      <a:p>
                                        <a:endParaRPr lang="ru-RU"/>
                                      </a:p>
                                    </p:txBody>
                                  </p:sp>
                                </p:grpSp>
                                <p:grpSp>
                                  <p:nvGrpSpPr>
                                    <p:cNvPr id="963" name="Group 192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6897" y="1441"/>
                                      <a:ext cx="16" cy="38"/>
                                      <a:chOff x="6897" y="1441"/>
                                      <a:chExt cx="16" cy="38"/>
                                    </a:xfrm>
                                  </p:grpSpPr>
                                  <p:sp>
                                    <p:nvSpPr>
                                      <p:cNvPr id="964" name="Freeform 193"/>
                                      <p:cNvSpPr>
                                        <a:spLocks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6897" y="1441"/>
                                        <a:ext cx="16" cy="38"/>
                                      </a:xfrm>
                                      <a:custGeom>
                                        <a:avLst/>
                                        <a:gdLst/>
                                        <a:ahLst/>
                                        <a:cxnLst>
                                          <a:cxn ang="0">
                                            <a:pos x="62" y="5"/>
                                          </a:cxn>
                                          <a:cxn ang="0">
                                            <a:pos x="0" y="0"/>
                                          </a:cxn>
                                          <a:cxn ang="0">
                                            <a:pos x="0" y="190"/>
                                          </a:cxn>
                                          <a:cxn ang="0">
                                            <a:pos x="62" y="189"/>
                                          </a:cxn>
                                          <a:cxn ang="0">
                                            <a:pos x="62" y="5"/>
                                          </a:cxn>
                                        </a:cxnLst>
                                        <a:rect l="0" t="0" r="r" b="b"/>
                                        <a:pathLst>
                                          <a:path w="62" h="190">
                                            <a:moveTo>
                                              <a:pt x="62" y="5"/>
                                            </a:moveTo>
                                            <a:lnTo>
                                              <a:pt x="0" y="0"/>
                                            </a:lnTo>
                                            <a:lnTo>
                                              <a:pt x="0" y="190"/>
                                            </a:lnTo>
                                            <a:lnTo>
                                              <a:pt x="62" y="189"/>
                                            </a:lnTo>
                                            <a:lnTo>
                                              <a:pt x="62" y="5"/>
                                            </a:ln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9F9F9F"/>
                                      </a:solidFill>
                                      <a:ln w="9525">
                                        <a:noFill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lIns="149951" tIns="74974" rIns="149951" bIns="74974">
                                        <a:spAutoFit/>
                                      </a:bodyPr>
                                      <a:lstStyle/>
                                      <a:p>
                                        <a:endParaRPr lang="ru-RU"/>
                                      </a:p>
                                    </p:txBody>
                                  </p:sp>
                                  <p:sp>
                                    <p:nvSpPr>
                                      <p:cNvPr id="965" name="Freeform 194"/>
                                      <p:cNvSpPr>
                                        <a:spLocks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6897" y="1441"/>
                                        <a:ext cx="16" cy="22"/>
                                      </a:xfrm>
                                      <a:custGeom>
                                        <a:avLst/>
                                        <a:gdLst/>
                                        <a:ahLst/>
                                        <a:cxnLst>
                                          <a:cxn ang="0">
                                            <a:pos x="62" y="5"/>
                                          </a:cxn>
                                          <a:cxn ang="0">
                                            <a:pos x="0" y="0"/>
                                          </a:cxn>
                                          <a:cxn ang="0">
                                            <a:pos x="0" y="111"/>
                                          </a:cxn>
                                          <a:cxn ang="0">
                                            <a:pos x="62" y="112"/>
                                          </a:cxn>
                                          <a:cxn ang="0">
                                            <a:pos x="62" y="5"/>
                                          </a:cxn>
                                        </a:cxnLst>
                                        <a:rect l="0" t="0" r="r" b="b"/>
                                        <a:pathLst>
                                          <a:path w="62" h="112">
                                            <a:moveTo>
                                              <a:pt x="62" y="5"/>
                                            </a:moveTo>
                                            <a:lnTo>
                                              <a:pt x="0" y="0"/>
                                            </a:lnTo>
                                            <a:lnTo>
                                              <a:pt x="0" y="111"/>
                                            </a:lnTo>
                                            <a:lnTo>
                                              <a:pt x="62" y="112"/>
                                            </a:lnTo>
                                            <a:lnTo>
                                              <a:pt x="62" y="5"/>
                                            </a:ln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800000"/>
                                      </a:solidFill>
                                      <a:ln w="9525">
                                        <a:noFill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lIns="149951" tIns="74974" rIns="149951" bIns="74974">
                                        <a:spAutoFit/>
                                      </a:bodyPr>
                                      <a:lstStyle/>
                                      <a:p>
                                        <a:endParaRPr lang="ru-RU"/>
                                      </a:p>
                                    </p:txBody>
                                  </p:sp>
                                </p:grpSp>
                              </p:grpSp>
                            </p:grpSp>
                            <p:grpSp>
                              <p:nvGrpSpPr>
                                <p:cNvPr id="957" name="Group 195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7003" y="1338"/>
                                  <a:ext cx="21" cy="25"/>
                                  <a:chOff x="7003" y="1338"/>
                                  <a:chExt cx="21" cy="25"/>
                                </a:xfrm>
                              </p:grpSpPr>
                              <p:sp>
                                <p:nvSpPr>
                                  <p:cNvPr id="958" name="Freeform 196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7003" y="1338"/>
                                    <a:ext cx="21" cy="2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84" y="128"/>
                                      </a:cxn>
                                      <a:cxn ang="0">
                                        <a:pos x="0" y="102"/>
                                      </a:cxn>
                                      <a:cxn ang="0">
                                        <a:pos x="0" y="0"/>
                                      </a:cxn>
                                      <a:cxn ang="0">
                                        <a:pos x="84" y="24"/>
                                      </a:cxn>
                                      <a:cxn ang="0">
                                        <a:pos x="84" y="128"/>
                                      </a:cxn>
                                    </a:cxnLst>
                                    <a:rect l="0" t="0" r="r" b="b"/>
                                    <a:pathLst>
                                      <a:path w="84" h="128">
                                        <a:moveTo>
                                          <a:pt x="84" y="128"/>
                                        </a:moveTo>
                                        <a:lnTo>
                                          <a:pt x="0" y="102"/>
                                        </a:lnTo>
                                        <a:lnTo>
                                          <a:pt x="0" y="0"/>
                                        </a:lnTo>
                                        <a:lnTo>
                                          <a:pt x="84" y="24"/>
                                        </a:lnTo>
                                        <a:lnTo>
                                          <a:pt x="84" y="128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9F9F9F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lIns="149951" tIns="74974" rIns="149951" bIns="74974">
                                    <a:spAutoFit/>
                                  </a:bodyPr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sp>
                                <p:nvSpPr>
                                  <p:cNvPr id="959" name="Freeform 197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7003" y="1338"/>
                                    <a:ext cx="21" cy="14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84" y="71"/>
                                      </a:cxn>
                                      <a:cxn ang="0">
                                        <a:pos x="70" y="43"/>
                                      </a:cxn>
                                      <a:cxn ang="0">
                                        <a:pos x="0" y="20"/>
                                      </a:cxn>
                                      <a:cxn ang="0">
                                        <a:pos x="0" y="0"/>
                                      </a:cxn>
                                      <a:cxn ang="0">
                                        <a:pos x="84" y="23"/>
                                      </a:cxn>
                                      <a:cxn ang="0">
                                        <a:pos x="84" y="71"/>
                                      </a:cxn>
                                    </a:cxnLst>
                                    <a:rect l="0" t="0" r="r" b="b"/>
                                    <a:pathLst>
                                      <a:path w="84" h="71">
                                        <a:moveTo>
                                          <a:pt x="84" y="71"/>
                                        </a:moveTo>
                                        <a:lnTo>
                                          <a:pt x="70" y="43"/>
                                        </a:lnTo>
                                        <a:lnTo>
                                          <a:pt x="0" y="20"/>
                                        </a:lnTo>
                                        <a:lnTo>
                                          <a:pt x="0" y="0"/>
                                        </a:lnTo>
                                        <a:lnTo>
                                          <a:pt x="84" y="23"/>
                                        </a:lnTo>
                                        <a:lnTo>
                                          <a:pt x="84" y="71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3F3F3F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lIns="149951" tIns="74974" rIns="149951" bIns="74974">
                                    <a:spAutoFit/>
                                  </a:bodyPr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</p:grpSp>
                          </p:grpSp>
                        </p:grpSp>
                      </p:grpSp>
                    </p:grpSp>
                  </p:grpSp>
                  <p:grpSp>
                    <p:nvGrpSpPr>
                      <p:cNvPr id="934" name="Group 19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782" y="1077"/>
                        <a:ext cx="1378" cy="402"/>
                        <a:chOff x="6782" y="1077"/>
                        <a:chExt cx="1378" cy="402"/>
                      </a:xfrm>
                    </p:grpSpPr>
                    <p:grpSp>
                      <p:nvGrpSpPr>
                        <p:cNvPr id="935" name="Group 19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784" y="1291"/>
                          <a:ext cx="470" cy="178"/>
                          <a:chOff x="6784" y="1291"/>
                          <a:chExt cx="470" cy="178"/>
                        </a:xfrm>
                      </p:grpSpPr>
                      <p:grpSp>
                        <p:nvGrpSpPr>
                          <p:cNvPr id="939" name="Group 20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813" y="1291"/>
                            <a:ext cx="441" cy="171"/>
                            <a:chOff x="6813" y="1291"/>
                            <a:chExt cx="441" cy="171"/>
                          </a:xfrm>
                        </p:grpSpPr>
                        <p:sp>
                          <p:nvSpPr>
                            <p:cNvPr id="943" name="Line 20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7165" y="1291"/>
                              <a:ext cx="89" cy="37"/>
                            </a:xfrm>
                            <a:prstGeom prst="line">
                              <a:avLst/>
                            </a:prstGeom>
                            <a:noFill/>
                            <a:ln w="4763">
                              <a:solidFill>
                                <a:srgbClr val="80808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square" lIns="149951" tIns="74974" rIns="149951" bIns="74974">
                              <a:spAutoFit/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944" name="Line 20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6813" y="1433"/>
                              <a:ext cx="1" cy="29"/>
                            </a:xfrm>
                            <a:prstGeom prst="line">
                              <a:avLst/>
                            </a:prstGeom>
                            <a:noFill/>
                            <a:ln w="4763">
                              <a:solidFill>
                                <a:srgbClr val="8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lIns="149951" tIns="74974" rIns="149951" bIns="74974">
                              <a:spAutoFit/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  <p:grpSp>
                        <p:nvGrpSpPr>
                          <p:cNvPr id="940" name="Group 20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784" y="1374"/>
                            <a:ext cx="1" cy="95"/>
                            <a:chOff x="6784" y="1374"/>
                            <a:chExt cx="1" cy="95"/>
                          </a:xfrm>
                        </p:grpSpPr>
                        <p:sp>
                          <p:nvSpPr>
                            <p:cNvPr id="941" name="Line 20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6784" y="1374"/>
                              <a:ext cx="1" cy="95"/>
                            </a:xfrm>
                            <a:prstGeom prst="line">
                              <a:avLst/>
                            </a:prstGeom>
                            <a:noFill/>
                            <a:ln w="4763">
                              <a:solidFill>
                                <a:srgbClr val="80808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lIns="149951" tIns="74974" rIns="149951" bIns="74974">
                              <a:spAutoFit/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942" name="Line 20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6784" y="1431"/>
                              <a:ext cx="1" cy="29"/>
                            </a:xfrm>
                            <a:prstGeom prst="line">
                              <a:avLst/>
                            </a:prstGeom>
                            <a:noFill/>
                            <a:ln w="4763">
                              <a:solidFill>
                                <a:srgbClr val="8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lIns="149951" tIns="74974" rIns="149951" bIns="74974">
                              <a:spAutoFit/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</p:grpSp>
                    <p:grpSp>
                      <p:nvGrpSpPr>
                        <p:cNvPr id="936" name="Group 20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782" y="1077"/>
                          <a:ext cx="1378" cy="402"/>
                          <a:chOff x="6782" y="1077"/>
                          <a:chExt cx="1378" cy="402"/>
                        </a:xfrm>
                      </p:grpSpPr>
                      <p:sp>
                        <p:nvSpPr>
                          <p:cNvPr id="937" name="Freeform 20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782" y="1323"/>
                            <a:ext cx="9" cy="15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0" y="29"/>
                              </a:cxn>
                              <a:cxn ang="0">
                                <a:pos x="33" y="54"/>
                              </a:cxn>
                              <a:cxn ang="0">
                                <a:pos x="36" y="361"/>
                              </a:cxn>
                              <a:cxn ang="0">
                                <a:pos x="33" y="703"/>
                              </a:cxn>
                              <a:cxn ang="0">
                                <a:pos x="7" y="724"/>
                              </a:cxn>
                              <a:cxn ang="0">
                                <a:pos x="8" y="781"/>
                              </a:cxn>
                            </a:cxnLst>
                            <a:rect l="0" t="0" r="r" b="b"/>
                            <a:pathLst>
                              <a:path w="36" h="781">
                                <a:moveTo>
                                  <a:pt x="0" y="0"/>
                                </a:moveTo>
                                <a:lnTo>
                                  <a:pt x="0" y="29"/>
                                </a:lnTo>
                                <a:lnTo>
                                  <a:pt x="33" y="54"/>
                                </a:lnTo>
                                <a:lnTo>
                                  <a:pt x="36" y="361"/>
                                </a:lnTo>
                                <a:lnTo>
                                  <a:pt x="33" y="703"/>
                                </a:lnTo>
                                <a:lnTo>
                                  <a:pt x="7" y="724"/>
                                </a:lnTo>
                                <a:lnTo>
                                  <a:pt x="8" y="781"/>
                                </a:lnTo>
                              </a:path>
                            </a:pathLst>
                          </a:custGeom>
                          <a:noFill/>
                          <a:ln w="4763">
                            <a:solidFill>
                              <a:srgbClr val="3F3F3F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 wrap="none" lIns="149951" tIns="74974" rIns="149951" bIns="74974">
                            <a:sp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938" name="Freeform 208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>
                            <a:off x="7580" y="1077"/>
                            <a:ext cx="580" cy="15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34" y="37"/>
                              </a:cxn>
                              <a:cxn ang="0">
                                <a:pos x="37" y="344"/>
                              </a:cxn>
                              <a:cxn ang="0">
                                <a:pos x="34" y="685"/>
                              </a:cxn>
                              <a:cxn ang="0">
                                <a:pos x="10" y="706"/>
                              </a:cxn>
                              <a:cxn ang="0">
                                <a:pos x="8" y="759"/>
                              </a:cxn>
                            </a:cxnLst>
                            <a:rect l="0" t="0" r="r" b="b"/>
                            <a:pathLst>
                              <a:path w="37" h="759">
                                <a:moveTo>
                                  <a:pt x="0" y="0"/>
                                </a:moveTo>
                                <a:lnTo>
                                  <a:pt x="34" y="37"/>
                                </a:lnTo>
                                <a:lnTo>
                                  <a:pt x="37" y="344"/>
                                </a:lnTo>
                                <a:lnTo>
                                  <a:pt x="34" y="685"/>
                                </a:lnTo>
                                <a:lnTo>
                                  <a:pt x="10" y="706"/>
                                </a:lnTo>
                                <a:lnTo>
                                  <a:pt x="8" y="759"/>
                                </a:lnTo>
                              </a:path>
                            </a:pathLst>
                          </a:custGeom>
                          <a:noFill/>
                          <a:ln w="4763">
                            <a:solidFill>
                              <a:srgbClr val="3F3F3F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 wrap="square" lIns="149951" tIns="74974" rIns="149951" bIns="74974">
                            <a:sp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887" name="Group 209"/>
                  <p:cNvGrpSpPr>
                    <a:grpSpLocks/>
                  </p:cNvGrpSpPr>
                  <p:nvPr/>
                </p:nvGrpSpPr>
                <p:grpSpPr bwMode="auto">
                  <a:xfrm>
                    <a:off x="7064" y="1386"/>
                    <a:ext cx="242" cy="81"/>
                    <a:chOff x="7064" y="1386"/>
                    <a:chExt cx="242" cy="81"/>
                  </a:xfrm>
                </p:grpSpPr>
                <p:grpSp>
                  <p:nvGrpSpPr>
                    <p:cNvPr id="888" name="Group 2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230" y="1425"/>
                      <a:ext cx="76" cy="42"/>
                      <a:chOff x="7230" y="1425"/>
                      <a:chExt cx="76" cy="42"/>
                    </a:xfrm>
                  </p:grpSpPr>
                  <p:grpSp>
                    <p:nvGrpSpPr>
                      <p:cNvPr id="908" name="Group 21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230" y="1425"/>
                        <a:ext cx="76" cy="39"/>
                        <a:chOff x="7230" y="1425"/>
                        <a:chExt cx="76" cy="39"/>
                      </a:xfrm>
                    </p:grpSpPr>
                    <p:sp>
                      <p:nvSpPr>
                        <p:cNvPr id="928" name="Freeform 21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230" y="1425"/>
                          <a:ext cx="76" cy="3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01" y="89"/>
                            </a:cxn>
                            <a:cxn ang="0">
                              <a:pos x="0" y="0"/>
                            </a:cxn>
                            <a:cxn ang="0">
                              <a:pos x="0" y="160"/>
                            </a:cxn>
                            <a:cxn ang="0">
                              <a:pos x="301" y="195"/>
                            </a:cxn>
                            <a:cxn ang="0">
                              <a:pos x="301" y="89"/>
                            </a:cxn>
                          </a:cxnLst>
                          <a:rect l="0" t="0" r="r" b="b"/>
                          <a:pathLst>
                            <a:path w="301" h="195">
                              <a:moveTo>
                                <a:pt x="301" y="89"/>
                              </a:moveTo>
                              <a:lnTo>
                                <a:pt x="0" y="0"/>
                              </a:lnTo>
                              <a:lnTo>
                                <a:pt x="0" y="160"/>
                              </a:lnTo>
                              <a:lnTo>
                                <a:pt x="301" y="195"/>
                              </a:lnTo>
                              <a:lnTo>
                                <a:pt x="301" y="8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149951" tIns="74974" rIns="149951" bIns="74974">
                          <a:sp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929" name="Freeform 21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232" y="1426"/>
                          <a:ext cx="74" cy="3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96" y="88"/>
                            </a:cxn>
                            <a:cxn ang="0">
                              <a:pos x="0" y="0"/>
                            </a:cxn>
                            <a:cxn ang="0">
                              <a:pos x="0" y="157"/>
                            </a:cxn>
                            <a:cxn ang="0">
                              <a:pos x="296" y="190"/>
                            </a:cxn>
                            <a:cxn ang="0">
                              <a:pos x="296" y="88"/>
                            </a:cxn>
                          </a:cxnLst>
                          <a:rect l="0" t="0" r="r" b="b"/>
                          <a:pathLst>
                            <a:path w="296" h="190">
                              <a:moveTo>
                                <a:pt x="296" y="88"/>
                              </a:moveTo>
                              <a:lnTo>
                                <a:pt x="0" y="0"/>
                              </a:lnTo>
                              <a:lnTo>
                                <a:pt x="0" y="157"/>
                              </a:lnTo>
                              <a:lnTo>
                                <a:pt x="296" y="190"/>
                              </a:lnTo>
                              <a:lnTo>
                                <a:pt x="296" y="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0808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149951" tIns="74974" rIns="149951" bIns="74974">
                          <a:sp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930" name="Freeform 21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232" y="1426"/>
                          <a:ext cx="73" cy="3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92" y="86"/>
                            </a:cxn>
                            <a:cxn ang="0">
                              <a:pos x="0" y="0"/>
                            </a:cxn>
                            <a:cxn ang="0">
                              <a:pos x="0" y="153"/>
                            </a:cxn>
                            <a:cxn ang="0">
                              <a:pos x="292" y="187"/>
                            </a:cxn>
                            <a:cxn ang="0">
                              <a:pos x="292" y="86"/>
                            </a:cxn>
                          </a:cxnLst>
                          <a:rect l="0" t="0" r="r" b="b"/>
                          <a:pathLst>
                            <a:path w="292" h="187">
                              <a:moveTo>
                                <a:pt x="292" y="86"/>
                              </a:moveTo>
                              <a:lnTo>
                                <a:pt x="0" y="0"/>
                              </a:lnTo>
                              <a:lnTo>
                                <a:pt x="0" y="153"/>
                              </a:lnTo>
                              <a:lnTo>
                                <a:pt x="292" y="187"/>
                              </a:lnTo>
                              <a:lnTo>
                                <a:pt x="292" y="8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149951" tIns="74974" rIns="149951" bIns="74974">
                          <a:sp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909" name="Group 2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240" y="1426"/>
                        <a:ext cx="61" cy="41"/>
                        <a:chOff x="7240" y="1426"/>
                        <a:chExt cx="61" cy="41"/>
                      </a:xfrm>
                    </p:grpSpPr>
                    <p:grpSp>
                      <p:nvGrpSpPr>
                        <p:cNvPr id="910" name="Group 21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240" y="1427"/>
                          <a:ext cx="60" cy="37"/>
                          <a:chOff x="7240" y="1427"/>
                          <a:chExt cx="60" cy="37"/>
                        </a:xfrm>
                      </p:grpSpPr>
                      <p:sp>
                        <p:nvSpPr>
                          <p:cNvPr id="920" name="Line 21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99" y="1442"/>
                            <a:ext cx="1" cy="22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lIns="149951" tIns="74974" rIns="149951" bIns="74974">
                            <a:sp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921" name="Line 21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92" y="1440"/>
                            <a:ext cx="1" cy="2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lIns="149951" tIns="74974" rIns="149951" bIns="74974">
                            <a:sp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922" name="Line 21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4" y="1438"/>
                            <a:ext cx="1" cy="25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lIns="149951" tIns="74974" rIns="149951" bIns="74974">
                            <a:sp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923" name="Line 22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77" y="1436"/>
                            <a:ext cx="1" cy="2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lIns="149951" tIns="74974" rIns="149951" bIns="74974">
                            <a:sp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924" name="Line 22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68" y="1434"/>
                            <a:ext cx="1" cy="28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lIns="149951" tIns="74974" rIns="149951" bIns="74974">
                            <a:sp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925" name="Line 22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59" y="1432"/>
                            <a:ext cx="1" cy="29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lIns="149951" tIns="74974" rIns="149951" bIns="74974">
                            <a:sp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926" name="Line 2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50" y="1430"/>
                            <a:ext cx="1" cy="30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lIns="149951" tIns="74974" rIns="149951" bIns="74974">
                            <a:sp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927" name="Line 22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40" y="1427"/>
                            <a:ext cx="1" cy="32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80808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lIns="149951" tIns="74974" rIns="149951" bIns="74974">
                            <a:sp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grpSp>
                      <p:nvGrpSpPr>
                        <p:cNvPr id="911" name="Group 2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241" y="1426"/>
                          <a:ext cx="60" cy="41"/>
                          <a:chOff x="7241" y="1426"/>
                          <a:chExt cx="60" cy="41"/>
                        </a:xfrm>
                      </p:grpSpPr>
                      <p:sp>
                        <p:nvSpPr>
                          <p:cNvPr id="912" name="Line 22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300" y="1441"/>
                            <a:ext cx="1" cy="26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C0C0C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lIns="149951" tIns="74974" rIns="149951" bIns="74974">
                            <a:sp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913" name="Line 22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93" y="1439"/>
                            <a:ext cx="1" cy="27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C0C0C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lIns="149951" tIns="74974" rIns="149951" bIns="74974">
                            <a:sp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914" name="Line 22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5" y="1436"/>
                            <a:ext cx="1" cy="30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C0C0C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lIns="149951" tIns="74974" rIns="149951" bIns="74974">
                            <a:sp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915" name="Line 22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78" y="1434"/>
                            <a:ext cx="1" cy="31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C0C0C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lIns="149951" tIns="74974" rIns="149951" bIns="74974">
                            <a:sp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916" name="Line 23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69" y="1430"/>
                            <a:ext cx="1" cy="35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C0C0C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lIns="149951" tIns="74974" rIns="149951" bIns="74974">
                            <a:sp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917" name="Line 23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60" y="1429"/>
                            <a:ext cx="1" cy="34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C0C0C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lIns="149951" tIns="74974" rIns="149951" bIns="74974">
                            <a:sp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918" name="Line 23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51" y="1427"/>
                            <a:ext cx="1" cy="35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C0C0C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lIns="149951" tIns="74974" rIns="149951" bIns="74974">
                            <a:sp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919" name="Line 23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41" y="1426"/>
                            <a:ext cx="1" cy="35"/>
                          </a:xfrm>
                          <a:prstGeom prst="line">
                            <a:avLst/>
                          </a:prstGeom>
                          <a:noFill/>
                          <a:ln w="4763">
                            <a:solidFill>
                              <a:srgbClr val="C0C0C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lIns="149951" tIns="74974" rIns="149951" bIns="74974">
                            <a:sp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889" name="Group 2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064" y="1386"/>
                      <a:ext cx="142" cy="68"/>
                      <a:chOff x="7064" y="1386"/>
                      <a:chExt cx="142" cy="68"/>
                    </a:xfrm>
                  </p:grpSpPr>
                  <p:grpSp>
                    <p:nvGrpSpPr>
                      <p:cNvPr id="890" name="Group 23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066" y="1386"/>
                        <a:ext cx="140" cy="68"/>
                        <a:chOff x="7066" y="1386"/>
                        <a:chExt cx="140" cy="68"/>
                      </a:xfrm>
                    </p:grpSpPr>
                    <p:sp>
                      <p:nvSpPr>
                        <p:cNvPr id="903" name="Freeform 23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187" y="1414"/>
                          <a:ext cx="19" cy="4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72" y="21"/>
                            </a:cxn>
                            <a:cxn ang="0">
                              <a:pos x="72" y="201"/>
                            </a:cxn>
                            <a:cxn ang="0">
                              <a:pos x="0" y="193"/>
                            </a:cxn>
                            <a:cxn ang="0">
                              <a:pos x="0" y="0"/>
                            </a:cxn>
                            <a:cxn ang="0">
                              <a:pos x="72" y="21"/>
                            </a:cxn>
                          </a:cxnLst>
                          <a:rect l="0" t="0" r="r" b="b"/>
                          <a:pathLst>
                            <a:path w="72" h="201">
                              <a:moveTo>
                                <a:pt x="72" y="21"/>
                              </a:moveTo>
                              <a:lnTo>
                                <a:pt x="72" y="201"/>
                              </a:lnTo>
                              <a:lnTo>
                                <a:pt x="0" y="193"/>
                              </a:lnTo>
                              <a:lnTo>
                                <a:pt x="0" y="0"/>
                              </a:lnTo>
                              <a:lnTo>
                                <a:pt x="72" y="2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0808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149951" tIns="74974" rIns="149951" bIns="74974">
                          <a:sp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904" name="Freeform 23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161" y="1408"/>
                          <a:ext cx="20" cy="4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0" y="212"/>
                            </a:cxn>
                            <a:cxn ang="0">
                              <a:pos x="79" y="222"/>
                            </a:cxn>
                            <a:cxn ang="0">
                              <a:pos x="79" y="24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79" h="222">
                              <a:moveTo>
                                <a:pt x="0" y="0"/>
                              </a:moveTo>
                              <a:lnTo>
                                <a:pt x="0" y="212"/>
                              </a:lnTo>
                              <a:lnTo>
                                <a:pt x="79" y="222"/>
                              </a:lnTo>
                              <a:lnTo>
                                <a:pt x="79" y="24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0808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149951" tIns="74974" rIns="149951" bIns="74974">
                          <a:sp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905" name="Freeform 23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132" y="1402"/>
                          <a:ext cx="22" cy="4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89" y="25"/>
                            </a:cxn>
                            <a:cxn ang="0">
                              <a:pos x="89" y="241"/>
                            </a:cxn>
                            <a:cxn ang="0">
                              <a:pos x="0" y="231"/>
                            </a:cxn>
                            <a:cxn ang="0">
                              <a:pos x="0" y="0"/>
                            </a:cxn>
                            <a:cxn ang="0">
                              <a:pos x="89" y="25"/>
                            </a:cxn>
                          </a:cxnLst>
                          <a:rect l="0" t="0" r="r" b="b"/>
                          <a:pathLst>
                            <a:path w="89" h="241">
                              <a:moveTo>
                                <a:pt x="89" y="25"/>
                              </a:moveTo>
                              <a:lnTo>
                                <a:pt x="89" y="241"/>
                              </a:lnTo>
                              <a:lnTo>
                                <a:pt x="0" y="231"/>
                              </a:lnTo>
                              <a:lnTo>
                                <a:pt x="0" y="0"/>
                              </a:lnTo>
                              <a:lnTo>
                                <a:pt x="89" y="2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0808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149951" tIns="74974" rIns="149951" bIns="74974">
                          <a:sp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906" name="Freeform 23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102" y="1394"/>
                          <a:ext cx="24" cy="53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0" y="254"/>
                            </a:cxn>
                            <a:cxn ang="0">
                              <a:pos x="98" y="265"/>
                            </a:cxn>
                            <a:cxn ang="0">
                              <a:pos x="98" y="29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98" h="265">
                              <a:moveTo>
                                <a:pt x="0" y="0"/>
                              </a:moveTo>
                              <a:lnTo>
                                <a:pt x="0" y="254"/>
                              </a:lnTo>
                              <a:lnTo>
                                <a:pt x="98" y="265"/>
                              </a:lnTo>
                              <a:lnTo>
                                <a:pt x="98" y="29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0808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149951" tIns="74974" rIns="149951" bIns="74974">
                          <a:sp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907" name="Freeform 24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066" y="1386"/>
                          <a:ext cx="29" cy="5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0" y="279"/>
                            </a:cxn>
                            <a:cxn ang="0">
                              <a:pos x="115" y="293"/>
                            </a:cxn>
                            <a:cxn ang="0">
                              <a:pos x="115" y="35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115" h="293">
                              <a:moveTo>
                                <a:pt x="0" y="0"/>
                              </a:moveTo>
                              <a:lnTo>
                                <a:pt x="0" y="279"/>
                              </a:lnTo>
                              <a:lnTo>
                                <a:pt x="115" y="293"/>
                              </a:lnTo>
                              <a:lnTo>
                                <a:pt x="115" y="35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0808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149951" tIns="74974" rIns="149951" bIns="74974">
                          <a:sp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891" name="Group 24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064" y="1386"/>
                        <a:ext cx="139" cy="68"/>
                        <a:chOff x="7064" y="1386"/>
                        <a:chExt cx="139" cy="68"/>
                      </a:xfrm>
                    </p:grpSpPr>
                    <p:sp>
                      <p:nvSpPr>
                        <p:cNvPr id="898" name="Freeform 24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185" y="1414"/>
                          <a:ext cx="18" cy="4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73" y="21"/>
                            </a:cxn>
                            <a:cxn ang="0">
                              <a:pos x="73" y="201"/>
                            </a:cxn>
                            <a:cxn ang="0">
                              <a:pos x="0" y="193"/>
                            </a:cxn>
                            <a:cxn ang="0">
                              <a:pos x="0" y="0"/>
                            </a:cxn>
                            <a:cxn ang="0">
                              <a:pos x="73" y="21"/>
                            </a:cxn>
                          </a:cxnLst>
                          <a:rect l="0" t="0" r="r" b="b"/>
                          <a:pathLst>
                            <a:path w="73" h="201">
                              <a:moveTo>
                                <a:pt x="73" y="21"/>
                              </a:moveTo>
                              <a:lnTo>
                                <a:pt x="73" y="201"/>
                              </a:lnTo>
                              <a:lnTo>
                                <a:pt x="0" y="193"/>
                              </a:lnTo>
                              <a:lnTo>
                                <a:pt x="0" y="0"/>
                              </a:lnTo>
                              <a:lnTo>
                                <a:pt x="73" y="2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149951" tIns="74974" rIns="149951" bIns="74974">
                          <a:sp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99" name="Freeform 24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158" y="1408"/>
                          <a:ext cx="20" cy="4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0" y="212"/>
                            </a:cxn>
                            <a:cxn ang="0">
                              <a:pos x="79" y="222"/>
                            </a:cxn>
                            <a:cxn ang="0">
                              <a:pos x="79" y="24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79" h="222">
                              <a:moveTo>
                                <a:pt x="0" y="0"/>
                              </a:moveTo>
                              <a:lnTo>
                                <a:pt x="0" y="212"/>
                              </a:lnTo>
                              <a:lnTo>
                                <a:pt x="79" y="222"/>
                              </a:lnTo>
                              <a:lnTo>
                                <a:pt x="79" y="24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149951" tIns="74974" rIns="149951" bIns="74974">
                          <a:sp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900" name="Freeform 24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129" y="1402"/>
                          <a:ext cx="23" cy="4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89" y="25"/>
                            </a:cxn>
                            <a:cxn ang="0">
                              <a:pos x="89" y="241"/>
                            </a:cxn>
                            <a:cxn ang="0">
                              <a:pos x="0" y="231"/>
                            </a:cxn>
                            <a:cxn ang="0">
                              <a:pos x="0" y="0"/>
                            </a:cxn>
                            <a:cxn ang="0">
                              <a:pos x="89" y="25"/>
                            </a:cxn>
                          </a:cxnLst>
                          <a:rect l="0" t="0" r="r" b="b"/>
                          <a:pathLst>
                            <a:path w="89" h="241">
                              <a:moveTo>
                                <a:pt x="89" y="25"/>
                              </a:moveTo>
                              <a:lnTo>
                                <a:pt x="89" y="241"/>
                              </a:lnTo>
                              <a:lnTo>
                                <a:pt x="0" y="231"/>
                              </a:lnTo>
                              <a:lnTo>
                                <a:pt x="0" y="0"/>
                              </a:lnTo>
                              <a:lnTo>
                                <a:pt x="89" y="2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149951" tIns="74974" rIns="149951" bIns="74974">
                          <a:sp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901" name="Freeform 24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099" y="1394"/>
                          <a:ext cx="24" cy="53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0" y="254"/>
                            </a:cxn>
                            <a:cxn ang="0">
                              <a:pos x="97" y="265"/>
                            </a:cxn>
                            <a:cxn ang="0">
                              <a:pos x="97" y="29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97" h="265">
                              <a:moveTo>
                                <a:pt x="0" y="0"/>
                              </a:moveTo>
                              <a:lnTo>
                                <a:pt x="0" y="254"/>
                              </a:lnTo>
                              <a:lnTo>
                                <a:pt x="97" y="265"/>
                              </a:lnTo>
                              <a:lnTo>
                                <a:pt x="97" y="29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149951" tIns="74974" rIns="149951" bIns="74974">
                          <a:sp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902" name="Freeform 24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064" y="1386"/>
                          <a:ext cx="29" cy="5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0" y="279"/>
                            </a:cxn>
                            <a:cxn ang="0">
                              <a:pos x="116" y="293"/>
                            </a:cxn>
                            <a:cxn ang="0">
                              <a:pos x="116" y="35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116" h="293">
                              <a:moveTo>
                                <a:pt x="0" y="0"/>
                              </a:moveTo>
                              <a:lnTo>
                                <a:pt x="0" y="279"/>
                              </a:lnTo>
                              <a:lnTo>
                                <a:pt x="116" y="293"/>
                              </a:lnTo>
                              <a:lnTo>
                                <a:pt x="116" y="35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149951" tIns="74974" rIns="149951" bIns="74974">
                          <a:sp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892" name="Group 24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065" y="1386"/>
                        <a:ext cx="139" cy="68"/>
                        <a:chOff x="7065" y="1386"/>
                        <a:chExt cx="139" cy="68"/>
                      </a:xfrm>
                    </p:grpSpPr>
                    <p:sp>
                      <p:nvSpPr>
                        <p:cNvPr id="893" name="Freeform 24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186" y="1414"/>
                          <a:ext cx="18" cy="4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72" y="21"/>
                            </a:cxn>
                            <a:cxn ang="0">
                              <a:pos x="72" y="201"/>
                            </a:cxn>
                            <a:cxn ang="0">
                              <a:pos x="0" y="193"/>
                            </a:cxn>
                            <a:cxn ang="0">
                              <a:pos x="0" y="0"/>
                            </a:cxn>
                            <a:cxn ang="0">
                              <a:pos x="72" y="21"/>
                            </a:cxn>
                          </a:cxnLst>
                          <a:rect l="0" t="0" r="r" b="b"/>
                          <a:pathLst>
                            <a:path w="72" h="201">
                              <a:moveTo>
                                <a:pt x="72" y="21"/>
                              </a:moveTo>
                              <a:lnTo>
                                <a:pt x="72" y="201"/>
                              </a:lnTo>
                              <a:lnTo>
                                <a:pt x="0" y="193"/>
                              </a:lnTo>
                              <a:lnTo>
                                <a:pt x="0" y="0"/>
                              </a:lnTo>
                              <a:lnTo>
                                <a:pt x="72" y="2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149951" tIns="74974" rIns="149951" bIns="74974">
                          <a:sp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94" name="Freeform 24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160" y="1408"/>
                          <a:ext cx="19" cy="4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0" y="212"/>
                            </a:cxn>
                            <a:cxn ang="0">
                              <a:pos x="79" y="222"/>
                            </a:cxn>
                            <a:cxn ang="0">
                              <a:pos x="79" y="24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79" h="222">
                              <a:moveTo>
                                <a:pt x="0" y="0"/>
                              </a:moveTo>
                              <a:lnTo>
                                <a:pt x="0" y="212"/>
                              </a:lnTo>
                              <a:lnTo>
                                <a:pt x="79" y="222"/>
                              </a:lnTo>
                              <a:lnTo>
                                <a:pt x="79" y="24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149951" tIns="74974" rIns="149951" bIns="74974">
                          <a:sp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95" name="Freeform 25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131" y="1402"/>
                          <a:ext cx="22" cy="4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0" y="25"/>
                            </a:cxn>
                            <a:cxn ang="0">
                              <a:pos x="90" y="241"/>
                            </a:cxn>
                            <a:cxn ang="0">
                              <a:pos x="0" y="231"/>
                            </a:cxn>
                            <a:cxn ang="0">
                              <a:pos x="0" y="0"/>
                            </a:cxn>
                            <a:cxn ang="0">
                              <a:pos x="90" y="25"/>
                            </a:cxn>
                          </a:cxnLst>
                          <a:rect l="0" t="0" r="r" b="b"/>
                          <a:pathLst>
                            <a:path w="90" h="241">
                              <a:moveTo>
                                <a:pt x="90" y="25"/>
                              </a:moveTo>
                              <a:lnTo>
                                <a:pt x="90" y="241"/>
                              </a:lnTo>
                              <a:lnTo>
                                <a:pt x="0" y="231"/>
                              </a:lnTo>
                              <a:lnTo>
                                <a:pt x="0" y="0"/>
                              </a:lnTo>
                              <a:lnTo>
                                <a:pt x="90" y="2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149951" tIns="74974" rIns="149951" bIns="74974">
                          <a:sp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96" name="Freeform 25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100" y="1394"/>
                          <a:ext cx="25" cy="53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0" y="254"/>
                            </a:cxn>
                            <a:cxn ang="0">
                              <a:pos x="98" y="265"/>
                            </a:cxn>
                            <a:cxn ang="0">
                              <a:pos x="98" y="29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98" h="265">
                              <a:moveTo>
                                <a:pt x="0" y="0"/>
                              </a:moveTo>
                              <a:lnTo>
                                <a:pt x="0" y="254"/>
                              </a:lnTo>
                              <a:lnTo>
                                <a:pt x="98" y="265"/>
                              </a:lnTo>
                              <a:lnTo>
                                <a:pt x="98" y="29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149951" tIns="74974" rIns="149951" bIns="74974">
                          <a:sp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97" name="Freeform 25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065" y="1386"/>
                          <a:ext cx="29" cy="5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0" y="279"/>
                            </a:cxn>
                            <a:cxn ang="0">
                              <a:pos x="116" y="293"/>
                            </a:cxn>
                            <a:cxn ang="0">
                              <a:pos x="116" y="35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116" h="293">
                              <a:moveTo>
                                <a:pt x="0" y="0"/>
                              </a:moveTo>
                              <a:lnTo>
                                <a:pt x="0" y="279"/>
                              </a:lnTo>
                              <a:lnTo>
                                <a:pt x="116" y="293"/>
                              </a:lnTo>
                              <a:lnTo>
                                <a:pt x="116" y="35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149951" tIns="74974" rIns="149951" bIns="74974">
                          <a:sp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</p:grpSp>
            </p:grpSp>
          </p:grpSp>
          <p:pic>
            <p:nvPicPr>
              <p:cNvPr id="883" name="Picture 253" descr="пламя"/>
              <p:cNvPicPr>
                <a:picLocks noChangeAspect="1" noChangeArrowheads="1" noCrop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99" y="1640"/>
                <a:ext cx="133" cy="133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385" name="Группа 1384"/>
          <p:cNvGrpSpPr/>
          <p:nvPr/>
        </p:nvGrpSpPr>
        <p:grpSpPr>
          <a:xfrm>
            <a:off x="5129639" y="1476754"/>
            <a:ext cx="939041" cy="1072256"/>
            <a:chOff x="5393829" y="1047819"/>
            <a:chExt cx="2254538" cy="3196521"/>
          </a:xfrm>
        </p:grpSpPr>
        <p:grpSp>
          <p:nvGrpSpPr>
            <p:cNvPr id="1386" name="Group 12017"/>
            <p:cNvGrpSpPr>
              <a:grpSpLocks/>
            </p:cNvGrpSpPr>
            <p:nvPr/>
          </p:nvGrpSpPr>
          <p:grpSpPr bwMode="auto">
            <a:xfrm>
              <a:off x="5417386" y="1680501"/>
              <a:ext cx="1676572" cy="435791"/>
              <a:chOff x="68580" y="329873"/>
              <a:chExt cx="96" cy="31"/>
            </a:xfrm>
          </p:grpSpPr>
          <p:grpSp>
            <p:nvGrpSpPr>
              <p:cNvPr id="1414" name="Group 12018"/>
              <p:cNvGrpSpPr>
                <a:grpSpLocks/>
              </p:cNvGrpSpPr>
              <p:nvPr/>
            </p:nvGrpSpPr>
            <p:grpSpPr bwMode="auto">
              <a:xfrm>
                <a:off x="68580" y="329882"/>
                <a:ext cx="96" cy="22"/>
                <a:chOff x="68580" y="329882"/>
                <a:chExt cx="98" cy="24"/>
              </a:xfrm>
            </p:grpSpPr>
            <p:sp>
              <p:nvSpPr>
                <p:cNvPr id="1416" name="Freeform 12019"/>
                <p:cNvSpPr>
                  <a:spLocks/>
                </p:cNvSpPr>
                <p:nvPr/>
              </p:nvSpPr>
              <p:spPr bwMode="auto">
                <a:xfrm>
                  <a:off x="68580" y="329882"/>
                  <a:ext cx="98" cy="24"/>
                </a:xfrm>
                <a:custGeom>
                  <a:avLst/>
                  <a:gdLst>
                    <a:gd name="T0" fmla="*/ 19 w 2856"/>
                    <a:gd name="T1" fmla="*/ 6 h 595"/>
                    <a:gd name="T2" fmla="*/ 2708 w 2856"/>
                    <a:gd name="T3" fmla="*/ 0 h 595"/>
                    <a:gd name="T4" fmla="*/ 2856 w 2856"/>
                    <a:gd name="T5" fmla="*/ 595 h 595"/>
                    <a:gd name="T6" fmla="*/ 0 w 2856"/>
                    <a:gd name="T7" fmla="*/ 592 h 595"/>
                    <a:gd name="T8" fmla="*/ 19 w 2856"/>
                    <a:gd name="T9" fmla="*/ 6 h 5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56" h="595">
                      <a:moveTo>
                        <a:pt x="19" y="6"/>
                      </a:moveTo>
                      <a:lnTo>
                        <a:pt x="2708" y="0"/>
                      </a:lnTo>
                      <a:lnTo>
                        <a:pt x="2856" y="595"/>
                      </a:lnTo>
                      <a:lnTo>
                        <a:pt x="0" y="592"/>
                      </a:lnTo>
                      <a:lnTo>
                        <a:pt x="19" y="6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800"/>
                </a:p>
              </p:txBody>
            </p:sp>
            <p:sp>
              <p:nvSpPr>
                <p:cNvPr id="1417" name="Freeform 12020"/>
                <p:cNvSpPr>
                  <a:spLocks/>
                </p:cNvSpPr>
                <p:nvPr/>
              </p:nvSpPr>
              <p:spPr bwMode="auto">
                <a:xfrm>
                  <a:off x="68580" y="329886"/>
                  <a:ext cx="97" cy="16"/>
                </a:xfrm>
                <a:custGeom>
                  <a:avLst/>
                  <a:gdLst>
                    <a:gd name="T0" fmla="*/ 10 w 3190"/>
                    <a:gd name="T1" fmla="*/ 0 h 440"/>
                    <a:gd name="T2" fmla="*/ 3090 w 3190"/>
                    <a:gd name="T3" fmla="*/ 0 h 440"/>
                    <a:gd name="T4" fmla="*/ 3190 w 3190"/>
                    <a:gd name="T5" fmla="*/ 440 h 440"/>
                    <a:gd name="T6" fmla="*/ 0 w 3190"/>
                    <a:gd name="T7" fmla="*/ 440 h 440"/>
                    <a:gd name="T8" fmla="*/ 10 w 3190"/>
                    <a:gd name="T9" fmla="*/ 0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0" h="440">
                      <a:moveTo>
                        <a:pt x="10" y="0"/>
                      </a:moveTo>
                      <a:lnTo>
                        <a:pt x="3090" y="0"/>
                      </a:lnTo>
                      <a:lnTo>
                        <a:pt x="3190" y="440"/>
                      </a:lnTo>
                      <a:lnTo>
                        <a:pt x="0" y="44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800"/>
                </a:p>
              </p:txBody>
            </p:sp>
          </p:grpSp>
          <p:sp>
            <p:nvSpPr>
              <p:cNvPr id="1415" name="Text Box 12021"/>
              <p:cNvSpPr txBox="1">
                <a:spLocks noChangeArrowheads="1"/>
              </p:cNvSpPr>
              <p:nvPr/>
            </p:nvSpPr>
            <p:spPr bwMode="auto">
              <a:xfrm>
                <a:off x="68580" y="329873"/>
                <a:ext cx="90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0">
                  <a:defRPr sz="1000"/>
                </a:pPr>
                <a:r>
                  <a:rPr lang="ru-RU" sz="800" b="0" i="1" u="none" strike="noStrike" baseline="0" dirty="0" smtClean="0">
                    <a:solidFill>
                      <a:srgbClr val="000000"/>
                    </a:solidFill>
                    <a:latin typeface="Impact"/>
                  </a:rPr>
                  <a:t>КЧС </a:t>
                </a:r>
                <a:r>
                  <a:rPr lang="ru-RU" sz="800" i="1" dirty="0" smtClean="0">
                    <a:solidFill>
                      <a:srgbClr val="000000"/>
                    </a:solidFill>
                    <a:latin typeface="Impact"/>
                  </a:rPr>
                  <a:t>и О</a:t>
                </a:r>
                <a:r>
                  <a:rPr lang="ru-RU" sz="800" b="0" i="1" u="none" strike="noStrike" baseline="0" dirty="0" smtClean="0">
                    <a:solidFill>
                      <a:srgbClr val="000000"/>
                    </a:solidFill>
                    <a:latin typeface="Impact"/>
                  </a:rPr>
                  <a:t>ПБ</a:t>
                </a:r>
                <a:endParaRPr lang="ru-RU" sz="800" b="0" i="1" u="none" strike="noStrike" baseline="0" dirty="0">
                  <a:solidFill>
                    <a:srgbClr val="000000"/>
                  </a:solidFill>
                  <a:latin typeface="Impact"/>
                </a:endParaRPr>
              </a:p>
              <a:p>
                <a:pPr algn="ctr" rtl="0">
                  <a:defRPr sz="1000"/>
                </a:pPr>
                <a:endParaRPr lang="ru-RU" sz="800" b="0" i="1" u="none" strike="noStrike" baseline="0" dirty="0">
                  <a:solidFill>
                    <a:srgbClr val="000000"/>
                  </a:solidFill>
                  <a:latin typeface="Impact"/>
                </a:endParaRPr>
              </a:p>
            </p:txBody>
          </p:sp>
        </p:grpSp>
        <p:grpSp>
          <p:nvGrpSpPr>
            <p:cNvPr id="1387" name="Группа 1386"/>
            <p:cNvGrpSpPr/>
            <p:nvPr/>
          </p:nvGrpSpPr>
          <p:grpSpPr>
            <a:xfrm>
              <a:off x="5408088" y="1049015"/>
              <a:ext cx="2240279" cy="817941"/>
              <a:chOff x="6943385" y="691930"/>
              <a:chExt cx="1045836" cy="573090"/>
            </a:xfrm>
          </p:grpSpPr>
          <p:grpSp>
            <p:nvGrpSpPr>
              <p:cNvPr id="1394" name="Group 11994"/>
              <p:cNvGrpSpPr>
                <a:grpSpLocks/>
              </p:cNvGrpSpPr>
              <p:nvPr/>
            </p:nvGrpSpPr>
            <p:grpSpPr bwMode="auto">
              <a:xfrm>
                <a:off x="6943385" y="691930"/>
                <a:ext cx="1045836" cy="403481"/>
                <a:chOff x="68567" y="329038"/>
                <a:chExt cx="3041" cy="2402"/>
              </a:xfrm>
            </p:grpSpPr>
            <p:grpSp>
              <p:nvGrpSpPr>
                <p:cNvPr id="1405" name="Group 11995"/>
                <p:cNvGrpSpPr>
                  <a:grpSpLocks/>
                </p:cNvGrpSpPr>
                <p:nvPr/>
              </p:nvGrpSpPr>
              <p:grpSpPr bwMode="auto">
                <a:xfrm>
                  <a:off x="70736" y="330623"/>
                  <a:ext cx="872" cy="817"/>
                  <a:chOff x="70740" y="330627"/>
                  <a:chExt cx="3198" cy="1977"/>
                </a:xfrm>
              </p:grpSpPr>
              <p:sp>
                <p:nvSpPr>
                  <p:cNvPr id="1412" name="AutoShape 11996"/>
                  <p:cNvSpPr>
                    <a:spLocks noChangeArrowheads="1"/>
                  </p:cNvSpPr>
                  <p:nvPr/>
                </p:nvSpPr>
                <p:spPr bwMode="auto">
                  <a:xfrm rot="10795968">
                    <a:off x="70769" y="330627"/>
                    <a:ext cx="3169" cy="1913"/>
                  </a:xfrm>
                  <a:prstGeom prst="can">
                    <a:avLst>
                      <a:gd name="adj" fmla="val 28907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800"/>
                  </a:p>
                </p:txBody>
              </p:sp>
              <p:sp>
                <p:nvSpPr>
                  <p:cNvPr id="1413" name="Oval 11997"/>
                  <p:cNvSpPr>
                    <a:spLocks noChangeArrowheads="1"/>
                  </p:cNvSpPr>
                  <p:nvPr/>
                </p:nvSpPr>
                <p:spPr bwMode="auto">
                  <a:xfrm>
                    <a:off x="70740" y="332028"/>
                    <a:ext cx="3168" cy="576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 sz="800"/>
                  </a:p>
                </p:txBody>
              </p:sp>
            </p:grpSp>
            <p:grpSp>
              <p:nvGrpSpPr>
                <p:cNvPr id="1406" name="Group 11998"/>
                <p:cNvGrpSpPr>
                  <a:grpSpLocks/>
                </p:cNvGrpSpPr>
                <p:nvPr/>
              </p:nvGrpSpPr>
              <p:grpSpPr bwMode="auto">
                <a:xfrm>
                  <a:off x="70164" y="329765"/>
                  <a:ext cx="1152" cy="1466"/>
                  <a:chOff x="70164" y="329371"/>
                  <a:chExt cx="3168" cy="2904"/>
                </a:xfrm>
              </p:grpSpPr>
              <p:sp>
                <p:nvSpPr>
                  <p:cNvPr id="1410" name="AutoShape 11999"/>
                  <p:cNvSpPr>
                    <a:spLocks noChangeArrowheads="1"/>
                  </p:cNvSpPr>
                  <p:nvPr/>
                </p:nvSpPr>
                <p:spPr bwMode="auto">
                  <a:xfrm rot="10795968">
                    <a:off x="70164" y="329371"/>
                    <a:ext cx="3166" cy="2801"/>
                  </a:xfrm>
                  <a:prstGeom prst="can">
                    <a:avLst>
                      <a:gd name="adj" fmla="val 28907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800"/>
                  </a:p>
                </p:txBody>
              </p:sp>
              <p:sp>
                <p:nvSpPr>
                  <p:cNvPr id="1411" name="Oval 12000"/>
                  <p:cNvSpPr>
                    <a:spLocks noChangeArrowheads="1"/>
                  </p:cNvSpPr>
                  <p:nvPr/>
                </p:nvSpPr>
                <p:spPr bwMode="auto">
                  <a:xfrm>
                    <a:off x="70164" y="331699"/>
                    <a:ext cx="3168" cy="576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 sz="800"/>
                  </a:p>
                </p:txBody>
              </p:sp>
            </p:grpSp>
            <p:grpSp>
              <p:nvGrpSpPr>
                <p:cNvPr id="1407" name="Group 12001"/>
                <p:cNvGrpSpPr>
                  <a:grpSpLocks/>
                </p:cNvGrpSpPr>
                <p:nvPr/>
              </p:nvGrpSpPr>
              <p:grpSpPr bwMode="auto">
                <a:xfrm>
                  <a:off x="68567" y="329038"/>
                  <a:ext cx="2307" cy="2212"/>
                  <a:chOff x="68580" y="328414"/>
                  <a:chExt cx="3173" cy="3439"/>
                </a:xfrm>
              </p:grpSpPr>
              <p:sp>
                <p:nvSpPr>
                  <p:cNvPr id="1408" name="AutoShape 12002"/>
                  <p:cNvSpPr>
                    <a:spLocks noChangeArrowheads="1"/>
                  </p:cNvSpPr>
                  <p:nvPr/>
                </p:nvSpPr>
                <p:spPr bwMode="auto">
                  <a:xfrm rot="10795968">
                    <a:off x="68585" y="328414"/>
                    <a:ext cx="3168" cy="3208"/>
                  </a:xfrm>
                  <a:prstGeom prst="can">
                    <a:avLst>
                      <a:gd name="adj" fmla="val 28907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800"/>
                  </a:p>
                </p:txBody>
              </p:sp>
              <p:sp>
                <p:nvSpPr>
                  <p:cNvPr id="1409" name="Oval 12003"/>
                  <p:cNvSpPr>
                    <a:spLocks noChangeArrowheads="1"/>
                  </p:cNvSpPr>
                  <p:nvPr/>
                </p:nvSpPr>
                <p:spPr bwMode="auto">
                  <a:xfrm>
                    <a:off x="68580" y="331277"/>
                    <a:ext cx="3168" cy="576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 sz="800"/>
                  </a:p>
                </p:txBody>
              </p:sp>
            </p:grpSp>
          </p:grpSp>
          <p:grpSp>
            <p:nvGrpSpPr>
              <p:cNvPr id="1395" name="Group 12004"/>
              <p:cNvGrpSpPr>
                <a:grpSpLocks/>
              </p:cNvGrpSpPr>
              <p:nvPr/>
            </p:nvGrpSpPr>
            <p:grpSpPr bwMode="auto">
              <a:xfrm>
                <a:off x="6947723" y="881546"/>
                <a:ext cx="1039989" cy="303399"/>
                <a:chOff x="68580" y="329644"/>
                <a:chExt cx="3024" cy="1357"/>
              </a:xfrm>
            </p:grpSpPr>
            <p:sp>
              <p:nvSpPr>
                <p:cNvPr id="1399" name="AutoShape 12005"/>
                <p:cNvSpPr>
                  <a:spLocks noChangeArrowheads="1"/>
                </p:cNvSpPr>
                <p:nvPr/>
              </p:nvSpPr>
              <p:spPr bwMode="auto">
                <a:xfrm rot="10795968">
                  <a:off x="70740" y="330395"/>
                  <a:ext cx="864" cy="575"/>
                </a:xfrm>
                <a:prstGeom prst="can">
                  <a:avLst>
                    <a:gd name="adj" fmla="val 28907"/>
                  </a:avLst>
                </a:prstGeom>
                <a:solidFill>
                  <a:srgbClr val="33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800"/>
                </a:p>
              </p:txBody>
            </p:sp>
            <p:sp>
              <p:nvSpPr>
                <p:cNvPr id="1400" name="Oval 12006"/>
                <p:cNvSpPr>
                  <a:spLocks noChangeArrowheads="1"/>
                </p:cNvSpPr>
                <p:nvPr/>
              </p:nvSpPr>
              <p:spPr bwMode="auto">
                <a:xfrm>
                  <a:off x="70740" y="330828"/>
                  <a:ext cx="864" cy="17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00"/>
                </a:p>
              </p:txBody>
            </p:sp>
            <p:sp>
              <p:nvSpPr>
                <p:cNvPr id="1401" name="AutoShape 12007"/>
                <p:cNvSpPr>
                  <a:spLocks noChangeArrowheads="1"/>
                </p:cNvSpPr>
                <p:nvPr/>
              </p:nvSpPr>
              <p:spPr bwMode="auto">
                <a:xfrm rot="10795968">
                  <a:off x="70164" y="330156"/>
                  <a:ext cx="1152" cy="702"/>
                </a:xfrm>
                <a:prstGeom prst="can">
                  <a:avLst>
                    <a:gd name="adj" fmla="val 28907"/>
                  </a:avLst>
                </a:prstGeom>
                <a:solidFill>
                  <a:srgbClr val="33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800"/>
                </a:p>
              </p:txBody>
            </p:sp>
            <p:sp>
              <p:nvSpPr>
                <p:cNvPr id="1402" name="Oval 12008"/>
                <p:cNvSpPr>
                  <a:spLocks noChangeArrowheads="1"/>
                </p:cNvSpPr>
                <p:nvPr/>
              </p:nvSpPr>
              <p:spPr bwMode="auto">
                <a:xfrm>
                  <a:off x="70164" y="330685"/>
                  <a:ext cx="1152" cy="21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00"/>
                </a:p>
              </p:txBody>
            </p:sp>
            <p:sp>
              <p:nvSpPr>
                <p:cNvPr id="1403" name="AutoShape 12009"/>
                <p:cNvSpPr>
                  <a:spLocks noChangeArrowheads="1"/>
                </p:cNvSpPr>
                <p:nvPr/>
              </p:nvSpPr>
              <p:spPr bwMode="auto">
                <a:xfrm rot="10795968">
                  <a:off x="68580" y="329644"/>
                  <a:ext cx="2304" cy="1100"/>
                </a:xfrm>
                <a:prstGeom prst="can">
                  <a:avLst>
                    <a:gd name="adj" fmla="val 28907"/>
                  </a:avLst>
                </a:prstGeom>
                <a:solidFill>
                  <a:srgbClr val="33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800"/>
                </a:p>
              </p:txBody>
            </p:sp>
            <p:sp>
              <p:nvSpPr>
                <p:cNvPr id="1404" name="Oval 12010"/>
                <p:cNvSpPr>
                  <a:spLocks noChangeArrowheads="1"/>
                </p:cNvSpPr>
                <p:nvPr/>
              </p:nvSpPr>
              <p:spPr bwMode="auto">
                <a:xfrm>
                  <a:off x="68580" y="330523"/>
                  <a:ext cx="2304" cy="26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800"/>
                </a:p>
              </p:txBody>
            </p:sp>
          </p:grpSp>
          <p:sp>
            <p:nvSpPr>
              <p:cNvPr id="1396" name="Прямоугольник 35"/>
              <p:cNvSpPr/>
              <p:nvPr/>
            </p:nvSpPr>
            <p:spPr>
              <a:xfrm>
                <a:off x="6947844" y="1040653"/>
                <a:ext cx="789865" cy="148875"/>
              </a:xfrm>
              <a:custGeom>
                <a:avLst/>
                <a:gdLst>
                  <a:gd name="connsiteX0" fmla="*/ 0 w 842010"/>
                  <a:gd name="connsiteY0" fmla="*/ 0 h 175260"/>
                  <a:gd name="connsiteX1" fmla="*/ 842010 w 842010"/>
                  <a:gd name="connsiteY1" fmla="*/ 0 h 175260"/>
                  <a:gd name="connsiteX2" fmla="*/ 842010 w 842010"/>
                  <a:gd name="connsiteY2" fmla="*/ 175260 h 175260"/>
                  <a:gd name="connsiteX3" fmla="*/ 0 w 842010"/>
                  <a:gd name="connsiteY3" fmla="*/ 175260 h 175260"/>
                  <a:gd name="connsiteX4" fmla="*/ 0 w 842010"/>
                  <a:gd name="connsiteY4" fmla="*/ 0 h 175260"/>
                  <a:gd name="connsiteX0" fmla="*/ 0 w 842010"/>
                  <a:gd name="connsiteY0" fmla="*/ 51435 h 226695"/>
                  <a:gd name="connsiteX1" fmla="*/ 409575 w 842010"/>
                  <a:gd name="connsiteY1" fmla="*/ 0 h 226695"/>
                  <a:gd name="connsiteX2" fmla="*/ 842010 w 842010"/>
                  <a:gd name="connsiteY2" fmla="*/ 51435 h 226695"/>
                  <a:gd name="connsiteX3" fmla="*/ 842010 w 842010"/>
                  <a:gd name="connsiteY3" fmla="*/ 226695 h 226695"/>
                  <a:gd name="connsiteX4" fmla="*/ 0 w 842010"/>
                  <a:gd name="connsiteY4" fmla="*/ 226695 h 226695"/>
                  <a:gd name="connsiteX5" fmla="*/ 0 w 842010"/>
                  <a:gd name="connsiteY5" fmla="*/ 51435 h 226695"/>
                  <a:gd name="connsiteX0" fmla="*/ 0 w 842010"/>
                  <a:gd name="connsiteY0" fmla="*/ 56299 h 231559"/>
                  <a:gd name="connsiteX1" fmla="*/ 409575 w 842010"/>
                  <a:gd name="connsiteY1" fmla="*/ 4864 h 231559"/>
                  <a:gd name="connsiteX2" fmla="*/ 842010 w 842010"/>
                  <a:gd name="connsiteY2" fmla="*/ 56299 h 231559"/>
                  <a:gd name="connsiteX3" fmla="*/ 842010 w 842010"/>
                  <a:gd name="connsiteY3" fmla="*/ 231559 h 231559"/>
                  <a:gd name="connsiteX4" fmla="*/ 0 w 842010"/>
                  <a:gd name="connsiteY4" fmla="*/ 231559 h 231559"/>
                  <a:gd name="connsiteX5" fmla="*/ 0 w 842010"/>
                  <a:gd name="connsiteY5" fmla="*/ 56299 h 231559"/>
                  <a:gd name="connsiteX0" fmla="*/ 0 w 842010"/>
                  <a:gd name="connsiteY0" fmla="*/ 51948 h 227208"/>
                  <a:gd name="connsiteX1" fmla="*/ 409575 w 842010"/>
                  <a:gd name="connsiteY1" fmla="*/ 513 h 227208"/>
                  <a:gd name="connsiteX2" fmla="*/ 842010 w 842010"/>
                  <a:gd name="connsiteY2" fmla="*/ 51948 h 227208"/>
                  <a:gd name="connsiteX3" fmla="*/ 842010 w 842010"/>
                  <a:gd name="connsiteY3" fmla="*/ 227208 h 227208"/>
                  <a:gd name="connsiteX4" fmla="*/ 0 w 842010"/>
                  <a:gd name="connsiteY4" fmla="*/ 227208 h 227208"/>
                  <a:gd name="connsiteX5" fmla="*/ 0 w 842010"/>
                  <a:gd name="connsiteY5" fmla="*/ 51948 h 227208"/>
                  <a:gd name="connsiteX0" fmla="*/ 0 w 842010"/>
                  <a:gd name="connsiteY0" fmla="*/ 51948 h 227208"/>
                  <a:gd name="connsiteX1" fmla="*/ 409575 w 842010"/>
                  <a:gd name="connsiteY1" fmla="*/ 513 h 227208"/>
                  <a:gd name="connsiteX2" fmla="*/ 842010 w 842010"/>
                  <a:gd name="connsiteY2" fmla="*/ 51948 h 227208"/>
                  <a:gd name="connsiteX3" fmla="*/ 842010 w 842010"/>
                  <a:gd name="connsiteY3" fmla="*/ 227208 h 227208"/>
                  <a:gd name="connsiteX4" fmla="*/ 0 w 842010"/>
                  <a:gd name="connsiteY4" fmla="*/ 227208 h 227208"/>
                  <a:gd name="connsiteX5" fmla="*/ 0 w 842010"/>
                  <a:gd name="connsiteY5" fmla="*/ 51948 h 227208"/>
                  <a:gd name="connsiteX0" fmla="*/ 0 w 842010"/>
                  <a:gd name="connsiteY0" fmla="*/ 52373 h 227633"/>
                  <a:gd name="connsiteX1" fmla="*/ 409575 w 842010"/>
                  <a:gd name="connsiteY1" fmla="*/ 938 h 227633"/>
                  <a:gd name="connsiteX2" fmla="*/ 842010 w 842010"/>
                  <a:gd name="connsiteY2" fmla="*/ 52373 h 227633"/>
                  <a:gd name="connsiteX3" fmla="*/ 842010 w 842010"/>
                  <a:gd name="connsiteY3" fmla="*/ 227633 h 227633"/>
                  <a:gd name="connsiteX4" fmla="*/ 0 w 842010"/>
                  <a:gd name="connsiteY4" fmla="*/ 227633 h 227633"/>
                  <a:gd name="connsiteX5" fmla="*/ 0 w 842010"/>
                  <a:gd name="connsiteY5" fmla="*/ 52373 h 227633"/>
                  <a:gd name="connsiteX0" fmla="*/ 0 w 842010"/>
                  <a:gd name="connsiteY0" fmla="*/ 52373 h 227633"/>
                  <a:gd name="connsiteX1" fmla="*/ 409575 w 842010"/>
                  <a:gd name="connsiteY1" fmla="*/ 938 h 227633"/>
                  <a:gd name="connsiteX2" fmla="*/ 842010 w 842010"/>
                  <a:gd name="connsiteY2" fmla="*/ 52373 h 227633"/>
                  <a:gd name="connsiteX3" fmla="*/ 842010 w 842010"/>
                  <a:gd name="connsiteY3" fmla="*/ 227633 h 227633"/>
                  <a:gd name="connsiteX4" fmla="*/ 0 w 842010"/>
                  <a:gd name="connsiteY4" fmla="*/ 227633 h 227633"/>
                  <a:gd name="connsiteX5" fmla="*/ 0 w 842010"/>
                  <a:gd name="connsiteY5" fmla="*/ 52373 h 227633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0 w 842010"/>
                  <a:gd name="connsiteY4" fmla="*/ 227054 h 227054"/>
                  <a:gd name="connsiteX5" fmla="*/ 0 w 842010"/>
                  <a:gd name="connsiteY5" fmla="*/ 51794 h 227054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403860 w 842010"/>
                  <a:gd name="connsiteY4" fmla="*/ 162284 h 227054"/>
                  <a:gd name="connsiteX5" fmla="*/ 0 w 842010"/>
                  <a:gd name="connsiteY5" fmla="*/ 227054 h 227054"/>
                  <a:gd name="connsiteX6" fmla="*/ 0 w 842010"/>
                  <a:gd name="connsiteY6" fmla="*/ 51794 h 227054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403860 w 842010"/>
                  <a:gd name="connsiteY4" fmla="*/ 162284 h 227054"/>
                  <a:gd name="connsiteX5" fmla="*/ 0 w 842010"/>
                  <a:gd name="connsiteY5" fmla="*/ 227054 h 227054"/>
                  <a:gd name="connsiteX6" fmla="*/ 0 w 842010"/>
                  <a:gd name="connsiteY6" fmla="*/ 51794 h 227054"/>
                  <a:gd name="connsiteX0" fmla="*/ 0 w 842010"/>
                  <a:gd name="connsiteY0" fmla="*/ 51794 h 229236"/>
                  <a:gd name="connsiteX1" fmla="*/ 409575 w 842010"/>
                  <a:gd name="connsiteY1" fmla="*/ 359 h 229236"/>
                  <a:gd name="connsiteX2" fmla="*/ 842010 w 842010"/>
                  <a:gd name="connsiteY2" fmla="*/ 51794 h 229236"/>
                  <a:gd name="connsiteX3" fmla="*/ 842010 w 842010"/>
                  <a:gd name="connsiteY3" fmla="*/ 227054 h 229236"/>
                  <a:gd name="connsiteX4" fmla="*/ 403860 w 842010"/>
                  <a:gd name="connsiteY4" fmla="*/ 162284 h 229236"/>
                  <a:gd name="connsiteX5" fmla="*/ 0 w 842010"/>
                  <a:gd name="connsiteY5" fmla="*/ 227054 h 229236"/>
                  <a:gd name="connsiteX6" fmla="*/ 0 w 842010"/>
                  <a:gd name="connsiteY6" fmla="*/ 51794 h 229236"/>
                  <a:gd name="connsiteX0" fmla="*/ 0 w 842010"/>
                  <a:gd name="connsiteY0" fmla="*/ 51794 h 229749"/>
                  <a:gd name="connsiteX1" fmla="*/ 409575 w 842010"/>
                  <a:gd name="connsiteY1" fmla="*/ 359 h 229749"/>
                  <a:gd name="connsiteX2" fmla="*/ 842010 w 842010"/>
                  <a:gd name="connsiteY2" fmla="*/ 51794 h 229749"/>
                  <a:gd name="connsiteX3" fmla="*/ 842010 w 842010"/>
                  <a:gd name="connsiteY3" fmla="*/ 227054 h 229749"/>
                  <a:gd name="connsiteX4" fmla="*/ 403860 w 842010"/>
                  <a:gd name="connsiteY4" fmla="*/ 162284 h 229749"/>
                  <a:gd name="connsiteX5" fmla="*/ 0 w 842010"/>
                  <a:gd name="connsiteY5" fmla="*/ 227054 h 229749"/>
                  <a:gd name="connsiteX6" fmla="*/ 0 w 842010"/>
                  <a:gd name="connsiteY6" fmla="*/ 51794 h 229749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403860 w 842010"/>
                  <a:gd name="connsiteY4" fmla="*/ 162284 h 227054"/>
                  <a:gd name="connsiteX5" fmla="*/ 0 w 842010"/>
                  <a:gd name="connsiteY5" fmla="*/ 227054 h 227054"/>
                  <a:gd name="connsiteX6" fmla="*/ 0 w 842010"/>
                  <a:gd name="connsiteY6" fmla="*/ 51794 h 227054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403860 w 842010"/>
                  <a:gd name="connsiteY4" fmla="*/ 162284 h 227054"/>
                  <a:gd name="connsiteX5" fmla="*/ 0 w 842010"/>
                  <a:gd name="connsiteY5" fmla="*/ 227054 h 227054"/>
                  <a:gd name="connsiteX6" fmla="*/ 0 w 842010"/>
                  <a:gd name="connsiteY6" fmla="*/ 51794 h 227054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37608 h 212868"/>
                  <a:gd name="connsiteX1" fmla="*/ 407551 w 842010"/>
                  <a:gd name="connsiteY1" fmla="*/ 540 h 212868"/>
                  <a:gd name="connsiteX2" fmla="*/ 842010 w 842010"/>
                  <a:gd name="connsiteY2" fmla="*/ 37608 h 212868"/>
                  <a:gd name="connsiteX3" fmla="*/ 842010 w 842010"/>
                  <a:gd name="connsiteY3" fmla="*/ 212868 h 212868"/>
                  <a:gd name="connsiteX4" fmla="*/ 403860 w 842010"/>
                  <a:gd name="connsiteY4" fmla="*/ 148098 h 212868"/>
                  <a:gd name="connsiteX5" fmla="*/ 0 w 842010"/>
                  <a:gd name="connsiteY5" fmla="*/ 212868 h 212868"/>
                  <a:gd name="connsiteX6" fmla="*/ 0 w 842010"/>
                  <a:gd name="connsiteY6" fmla="*/ 37608 h 212868"/>
                  <a:gd name="connsiteX0" fmla="*/ 0 w 842010"/>
                  <a:gd name="connsiteY0" fmla="*/ 51589 h 226849"/>
                  <a:gd name="connsiteX1" fmla="*/ 405527 w 842010"/>
                  <a:gd name="connsiteY1" fmla="*/ 155 h 226849"/>
                  <a:gd name="connsiteX2" fmla="*/ 842010 w 842010"/>
                  <a:gd name="connsiteY2" fmla="*/ 51589 h 226849"/>
                  <a:gd name="connsiteX3" fmla="*/ 842010 w 842010"/>
                  <a:gd name="connsiteY3" fmla="*/ 226849 h 226849"/>
                  <a:gd name="connsiteX4" fmla="*/ 403860 w 842010"/>
                  <a:gd name="connsiteY4" fmla="*/ 162079 h 226849"/>
                  <a:gd name="connsiteX5" fmla="*/ 0 w 842010"/>
                  <a:gd name="connsiteY5" fmla="*/ 226849 h 226849"/>
                  <a:gd name="connsiteX6" fmla="*/ 0 w 842010"/>
                  <a:gd name="connsiteY6" fmla="*/ 51589 h 226849"/>
                  <a:gd name="connsiteX0" fmla="*/ 0 w 842010"/>
                  <a:gd name="connsiteY0" fmla="*/ 51536 h 226796"/>
                  <a:gd name="connsiteX1" fmla="*/ 405527 w 842010"/>
                  <a:gd name="connsiteY1" fmla="*/ 102 h 226796"/>
                  <a:gd name="connsiteX2" fmla="*/ 842010 w 842010"/>
                  <a:gd name="connsiteY2" fmla="*/ 51536 h 226796"/>
                  <a:gd name="connsiteX3" fmla="*/ 842010 w 842010"/>
                  <a:gd name="connsiteY3" fmla="*/ 226796 h 226796"/>
                  <a:gd name="connsiteX4" fmla="*/ 403860 w 842010"/>
                  <a:gd name="connsiteY4" fmla="*/ 162026 h 226796"/>
                  <a:gd name="connsiteX5" fmla="*/ 0 w 842010"/>
                  <a:gd name="connsiteY5" fmla="*/ 226796 h 226796"/>
                  <a:gd name="connsiteX6" fmla="*/ 0 w 842010"/>
                  <a:gd name="connsiteY6" fmla="*/ 51536 h 226796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9919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9919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9919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1836 w 842010"/>
                  <a:gd name="connsiteY4" fmla="*/ 178435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65727 h 240987"/>
                  <a:gd name="connsiteX1" fmla="*/ 405527 w 842010"/>
                  <a:gd name="connsiteY1" fmla="*/ 101 h 240987"/>
                  <a:gd name="connsiteX2" fmla="*/ 842010 w 842010"/>
                  <a:gd name="connsiteY2" fmla="*/ 65727 h 240987"/>
                  <a:gd name="connsiteX3" fmla="*/ 842010 w 842010"/>
                  <a:gd name="connsiteY3" fmla="*/ 240987 h 240987"/>
                  <a:gd name="connsiteX4" fmla="*/ 401836 w 842010"/>
                  <a:gd name="connsiteY4" fmla="*/ 192520 h 240987"/>
                  <a:gd name="connsiteX5" fmla="*/ 0 w 842010"/>
                  <a:gd name="connsiteY5" fmla="*/ 240987 h 240987"/>
                  <a:gd name="connsiteX6" fmla="*/ 0 w 842010"/>
                  <a:gd name="connsiteY6" fmla="*/ 65727 h 240987"/>
                  <a:gd name="connsiteX0" fmla="*/ 0 w 842010"/>
                  <a:gd name="connsiteY0" fmla="*/ 56872 h 232132"/>
                  <a:gd name="connsiteX1" fmla="*/ 409575 w 842010"/>
                  <a:gd name="connsiteY1" fmla="*/ 151 h 232132"/>
                  <a:gd name="connsiteX2" fmla="*/ 842010 w 842010"/>
                  <a:gd name="connsiteY2" fmla="*/ 56872 h 232132"/>
                  <a:gd name="connsiteX3" fmla="*/ 842010 w 842010"/>
                  <a:gd name="connsiteY3" fmla="*/ 232132 h 232132"/>
                  <a:gd name="connsiteX4" fmla="*/ 401836 w 842010"/>
                  <a:gd name="connsiteY4" fmla="*/ 183665 h 232132"/>
                  <a:gd name="connsiteX5" fmla="*/ 0 w 842010"/>
                  <a:gd name="connsiteY5" fmla="*/ 232132 h 232132"/>
                  <a:gd name="connsiteX6" fmla="*/ 0 w 842010"/>
                  <a:gd name="connsiteY6" fmla="*/ 56872 h 232132"/>
                  <a:gd name="connsiteX0" fmla="*/ 0 w 842010"/>
                  <a:gd name="connsiteY0" fmla="*/ 56872 h 232132"/>
                  <a:gd name="connsiteX1" fmla="*/ 409575 w 842010"/>
                  <a:gd name="connsiteY1" fmla="*/ 151 h 232132"/>
                  <a:gd name="connsiteX2" fmla="*/ 842010 w 842010"/>
                  <a:gd name="connsiteY2" fmla="*/ 56872 h 232132"/>
                  <a:gd name="connsiteX3" fmla="*/ 842010 w 842010"/>
                  <a:gd name="connsiteY3" fmla="*/ 232132 h 232132"/>
                  <a:gd name="connsiteX4" fmla="*/ 409932 w 842010"/>
                  <a:gd name="connsiteY4" fmla="*/ 192571 h 232132"/>
                  <a:gd name="connsiteX5" fmla="*/ 0 w 842010"/>
                  <a:gd name="connsiteY5" fmla="*/ 232132 h 232132"/>
                  <a:gd name="connsiteX6" fmla="*/ 0 w 842010"/>
                  <a:gd name="connsiteY6" fmla="*/ 56872 h 232132"/>
                  <a:gd name="connsiteX0" fmla="*/ 0 w 842010"/>
                  <a:gd name="connsiteY0" fmla="*/ 56872 h 232132"/>
                  <a:gd name="connsiteX1" fmla="*/ 409575 w 842010"/>
                  <a:gd name="connsiteY1" fmla="*/ 151 h 232132"/>
                  <a:gd name="connsiteX2" fmla="*/ 842010 w 842010"/>
                  <a:gd name="connsiteY2" fmla="*/ 56872 h 232132"/>
                  <a:gd name="connsiteX3" fmla="*/ 842010 w 842010"/>
                  <a:gd name="connsiteY3" fmla="*/ 232132 h 232132"/>
                  <a:gd name="connsiteX4" fmla="*/ 407908 w 842010"/>
                  <a:gd name="connsiteY4" fmla="*/ 189602 h 232132"/>
                  <a:gd name="connsiteX5" fmla="*/ 0 w 842010"/>
                  <a:gd name="connsiteY5" fmla="*/ 232132 h 232132"/>
                  <a:gd name="connsiteX6" fmla="*/ 0 w 842010"/>
                  <a:gd name="connsiteY6" fmla="*/ 56872 h 232132"/>
                  <a:gd name="connsiteX0" fmla="*/ 0 w 842010"/>
                  <a:gd name="connsiteY0" fmla="*/ 56872 h 244006"/>
                  <a:gd name="connsiteX1" fmla="*/ 409575 w 842010"/>
                  <a:gd name="connsiteY1" fmla="*/ 151 h 244006"/>
                  <a:gd name="connsiteX2" fmla="*/ 842010 w 842010"/>
                  <a:gd name="connsiteY2" fmla="*/ 56872 h 244006"/>
                  <a:gd name="connsiteX3" fmla="*/ 839986 w 842010"/>
                  <a:gd name="connsiteY3" fmla="*/ 244006 h 244006"/>
                  <a:gd name="connsiteX4" fmla="*/ 407908 w 842010"/>
                  <a:gd name="connsiteY4" fmla="*/ 189602 h 244006"/>
                  <a:gd name="connsiteX5" fmla="*/ 0 w 842010"/>
                  <a:gd name="connsiteY5" fmla="*/ 232132 h 244006"/>
                  <a:gd name="connsiteX6" fmla="*/ 0 w 842010"/>
                  <a:gd name="connsiteY6" fmla="*/ 56872 h 244006"/>
                  <a:gd name="connsiteX0" fmla="*/ 2024 w 844034"/>
                  <a:gd name="connsiteY0" fmla="*/ 56872 h 244006"/>
                  <a:gd name="connsiteX1" fmla="*/ 411599 w 844034"/>
                  <a:gd name="connsiteY1" fmla="*/ 151 h 244006"/>
                  <a:gd name="connsiteX2" fmla="*/ 844034 w 844034"/>
                  <a:gd name="connsiteY2" fmla="*/ 56872 h 244006"/>
                  <a:gd name="connsiteX3" fmla="*/ 842010 w 844034"/>
                  <a:gd name="connsiteY3" fmla="*/ 244006 h 244006"/>
                  <a:gd name="connsiteX4" fmla="*/ 409932 w 844034"/>
                  <a:gd name="connsiteY4" fmla="*/ 189602 h 244006"/>
                  <a:gd name="connsiteX5" fmla="*/ 0 w 844034"/>
                  <a:gd name="connsiteY5" fmla="*/ 244006 h 244006"/>
                  <a:gd name="connsiteX6" fmla="*/ 2024 w 844034"/>
                  <a:gd name="connsiteY6" fmla="*/ 56872 h 244006"/>
                  <a:gd name="connsiteX0" fmla="*/ 2024 w 844228"/>
                  <a:gd name="connsiteY0" fmla="*/ 56872 h 249943"/>
                  <a:gd name="connsiteX1" fmla="*/ 411599 w 844228"/>
                  <a:gd name="connsiteY1" fmla="*/ 151 h 249943"/>
                  <a:gd name="connsiteX2" fmla="*/ 844034 w 844228"/>
                  <a:gd name="connsiteY2" fmla="*/ 56872 h 249943"/>
                  <a:gd name="connsiteX3" fmla="*/ 844034 w 844228"/>
                  <a:gd name="connsiteY3" fmla="*/ 249943 h 249943"/>
                  <a:gd name="connsiteX4" fmla="*/ 409932 w 844228"/>
                  <a:gd name="connsiteY4" fmla="*/ 189602 h 249943"/>
                  <a:gd name="connsiteX5" fmla="*/ 0 w 844228"/>
                  <a:gd name="connsiteY5" fmla="*/ 244006 h 249943"/>
                  <a:gd name="connsiteX6" fmla="*/ 2024 w 844228"/>
                  <a:gd name="connsiteY6" fmla="*/ 56872 h 249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4228" h="249943">
                    <a:moveTo>
                      <a:pt x="2024" y="56872"/>
                    </a:moveTo>
                    <a:cubicBezTo>
                      <a:pt x="17306" y="14302"/>
                      <a:pt x="256024" y="-1754"/>
                      <a:pt x="411599" y="151"/>
                    </a:cubicBezTo>
                    <a:cubicBezTo>
                      <a:pt x="567174" y="2056"/>
                      <a:pt x="816926" y="13004"/>
                      <a:pt x="844034" y="56872"/>
                    </a:cubicBezTo>
                    <a:cubicBezTo>
                      <a:pt x="843359" y="119250"/>
                      <a:pt x="844709" y="187565"/>
                      <a:pt x="844034" y="249943"/>
                    </a:cubicBezTo>
                    <a:cubicBezTo>
                      <a:pt x="824942" y="223832"/>
                      <a:pt x="550604" y="190591"/>
                      <a:pt x="409932" y="189602"/>
                    </a:cubicBezTo>
                    <a:cubicBezTo>
                      <a:pt x="269260" y="188613"/>
                      <a:pt x="19489" y="218582"/>
                      <a:pt x="0" y="244006"/>
                    </a:cubicBezTo>
                    <a:cubicBezTo>
                      <a:pt x="675" y="181628"/>
                      <a:pt x="1349" y="119250"/>
                      <a:pt x="2024" y="568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800"/>
              </a:p>
            </p:txBody>
          </p:sp>
          <p:sp>
            <p:nvSpPr>
              <p:cNvPr id="1397" name="Прямоугольник 35"/>
              <p:cNvSpPr/>
              <p:nvPr/>
            </p:nvSpPr>
            <p:spPr>
              <a:xfrm>
                <a:off x="7737709" y="1105004"/>
                <a:ext cx="153343" cy="130805"/>
              </a:xfrm>
              <a:custGeom>
                <a:avLst/>
                <a:gdLst>
                  <a:gd name="connsiteX0" fmla="*/ 0 w 842010"/>
                  <a:gd name="connsiteY0" fmla="*/ 0 h 175260"/>
                  <a:gd name="connsiteX1" fmla="*/ 842010 w 842010"/>
                  <a:gd name="connsiteY1" fmla="*/ 0 h 175260"/>
                  <a:gd name="connsiteX2" fmla="*/ 842010 w 842010"/>
                  <a:gd name="connsiteY2" fmla="*/ 175260 h 175260"/>
                  <a:gd name="connsiteX3" fmla="*/ 0 w 842010"/>
                  <a:gd name="connsiteY3" fmla="*/ 175260 h 175260"/>
                  <a:gd name="connsiteX4" fmla="*/ 0 w 842010"/>
                  <a:gd name="connsiteY4" fmla="*/ 0 h 175260"/>
                  <a:gd name="connsiteX0" fmla="*/ 0 w 842010"/>
                  <a:gd name="connsiteY0" fmla="*/ 51435 h 226695"/>
                  <a:gd name="connsiteX1" fmla="*/ 409575 w 842010"/>
                  <a:gd name="connsiteY1" fmla="*/ 0 h 226695"/>
                  <a:gd name="connsiteX2" fmla="*/ 842010 w 842010"/>
                  <a:gd name="connsiteY2" fmla="*/ 51435 h 226695"/>
                  <a:gd name="connsiteX3" fmla="*/ 842010 w 842010"/>
                  <a:gd name="connsiteY3" fmla="*/ 226695 h 226695"/>
                  <a:gd name="connsiteX4" fmla="*/ 0 w 842010"/>
                  <a:gd name="connsiteY4" fmla="*/ 226695 h 226695"/>
                  <a:gd name="connsiteX5" fmla="*/ 0 w 842010"/>
                  <a:gd name="connsiteY5" fmla="*/ 51435 h 226695"/>
                  <a:gd name="connsiteX0" fmla="*/ 0 w 842010"/>
                  <a:gd name="connsiteY0" fmla="*/ 56299 h 231559"/>
                  <a:gd name="connsiteX1" fmla="*/ 409575 w 842010"/>
                  <a:gd name="connsiteY1" fmla="*/ 4864 h 231559"/>
                  <a:gd name="connsiteX2" fmla="*/ 842010 w 842010"/>
                  <a:gd name="connsiteY2" fmla="*/ 56299 h 231559"/>
                  <a:gd name="connsiteX3" fmla="*/ 842010 w 842010"/>
                  <a:gd name="connsiteY3" fmla="*/ 231559 h 231559"/>
                  <a:gd name="connsiteX4" fmla="*/ 0 w 842010"/>
                  <a:gd name="connsiteY4" fmla="*/ 231559 h 231559"/>
                  <a:gd name="connsiteX5" fmla="*/ 0 w 842010"/>
                  <a:gd name="connsiteY5" fmla="*/ 56299 h 231559"/>
                  <a:gd name="connsiteX0" fmla="*/ 0 w 842010"/>
                  <a:gd name="connsiteY0" fmla="*/ 51948 h 227208"/>
                  <a:gd name="connsiteX1" fmla="*/ 409575 w 842010"/>
                  <a:gd name="connsiteY1" fmla="*/ 513 h 227208"/>
                  <a:gd name="connsiteX2" fmla="*/ 842010 w 842010"/>
                  <a:gd name="connsiteY2" fmla="*/ 51948 h 227208"/>
                  <a:gd name="connsiteX3" fmla="*/ 842010 w 842010"/>
                  <a:gd name="connsiteY3" fmla="*/ 227208 h 227208"/>
                  <a:gd name="connsiteX4" fmla="*/ 0 w 842010"/>
                  <a:gd name="connsiteY4" fmla="*/ 227208 h 227208"/>
                  <a:gd name="connsiteX5" fmla="*/ 0 w 842010"/>
                  <a:gd name="connsiteY5" fmla="*/ 51948 h 227208"/>
                  <a:gd name="connsiteX0" fmla="*/ 0 w 842010"/>
                  <a:gd name="connsiteY0" fmla="*/ 51948 h 227208"/>
                  <a:gd name="connsiteX1" fmla="*/ 409575 w 842010"/>
                  <a:gd name="connsiteY1" fmla="*/ 513 h 227208"/>
                  <a:gd name="connsiteX2" fmla="*/ 842010 w 842010"/>
                  <a:gd name="connsiteY2" fmla="*/ 51948 h 227208"/>
                  <a:gd name="connsiteX3" fmla="*/ 842010 w 842010"/>
                  <a:gd name="connsiteY3" fmla="*/ 227208 h 227208"/>
                  <a:gd name="connsiteX4" fmla="*/ 0 w 842010"/>
                  <a:gd name="connsiteY4" fmla="*/ 227208 h 227208"/>
                  <a:gd name="connsiteX5" fmla="*/ 0 w 842010"/>
                  <a:gd name="connsiteY5" fmla="*/ 51948 h 227208"/>
                  <a:gd name="connsiteX0" fmla="*/ 0 w 842010"/>
                  <a:gd name="connsiteY0" fmla="*/ 52373 h 227633"/>
                  <a:gd name="connsiteX1" fmla="*/ 409575 w 842010"/>
                  <a:gd name="connsiteY1" fmla="*/ 938 h 227633"/>
                  <a:gd name="connsiteX2" fmla="*/ 842010 w 842010"/>
                  <a:gd name="connsiteY2" fmla="*/ 52373 h 227633"/>
                  <a:gd name="connsiteX3" fmla="*/ 842010 w 842010"/>
                  <a:gd name="connsiteY3" fmla="*/ 227633 h 227633"/>
                  <a:gd name="connsiteX4" fmla="*/ 0 w 842010"/>
                  <a:gd name="connsiteY4" fmla="*/ 227633 h 227633"/>
                  <a:gd name="connsiteX5" fmla="*/ 0 w 842010"/>
                  <a:gd name="connsiteY5" fmla="*/ 52373 h 227633"/>
                  <a:gd name="connsiteX0" fmla="*/ 0 w 842010"/>
                  <a:gd name="connsiteY0" fmla="*/ 52373 h 227633"/>
                  <a:gd name="connsiteX1" fmla="*/ 409575 w 842010"/>
                  <a:gd name="connsiteY1" fmla="*/ 938 h 227633"/>
                  <a:gd name="connsiteX2" fmla="*/ 842010 w 842010"/>
                  <a:gd name="connsiteY2" fmla="*/ 52373 h 227633"/>
                  <a:gd name="connsiteX3" fmla="*/ 842010 w 842010"/>
                  <a:gd name="connsiteY3" fmla="*/ 227633 h 227633"/>
                  <a:gd name="connsiteX4" fmla="*/ 0 w 842010"/>
                  <a:gd name="connsiteY4" fmla="*/ 227633 h 227633"/>
                  <a:gd name="connsiteX5" fmla="*/ 0 w 842010"/>
                  <a:gd name="connsiteY5" fmla="*/ 52373 h 227633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0 w 842010"/>
                  <a:gd name="connsiteY4" fmla="*/ 227054 h 227054"/>
                  <a:gd name="connsiteX5" fmla="*/ 0 w 842010"/>
                  <a:gd name="connsiteY5" fmla="*/ 51794 h 227054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403860 w 842010"/>
                  <a:gd name="connsiteY4" fmla="*/ 162284 h 227054"/>
                  <a:gd name="connsiteX5" fmla="*/ 0 w 842010"/>
                  <a:gd name="connsiteY5" fmla="*/ 227054 h 227054"/>
                  <a:gd name="connsiteX6" fmla="*/ 0 w 842010"/>
                  <a:gd name="connsiteY6" fmla="*/ 51794 h 227054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403860 w 842010"/>
                  <a:gd name="connsiteY4" fmla="*/ 162284 h 227054"/>
                  <a:gd name="connsiteX5" fmla="*/ 0 w 842010"/>
                  <a:gd name="connsiteY5" fmla="*/ 227054 h 227054"/>
                  <a:gd name="connsiteX6" fmla="*/ 0 w 842010"/>
                  <a:gd name="connsiteY6" fmla="*/ 51794 h 227054"/>
                  <a:gd name="connsiteX0" fmla="*/ 0 w 842010"/>
                  <a:gd name="connsiteY0" fmla="*/ 51794 h 229236"/>
                  <a:gd name="connsiteX1" fmla="*/ 409575 w 842010"/>
                  <a:gd name="connsiteY1" fmla="*/ 359 h 229236"/>
                  <a:gd name="connsiteX2" fmla="*/ 842010 w 842010"/>
                  <a:gd name="connsiteY2" fmla="*/ 51794 h 229236"/>
                  <a:gd name="connsiteX3" fmla="*/ 842010 w 842010"/>
                  <a:gd name="connsiteY3" fmla="*/ 227054 h 229236"/>
                  <a:gd name="connsiteX4" fmla="*/ 403860 w 842010"/>
                  <a:gd name="connsiteY4" fmla="*/ 162284 h 229236"/>
                  <a:gd name="connsiteX5" fmla="*/ 0 w 842010"/>
                  <a:gd name="connsiteY5" fmla="*/ 227054 h 229236"/>
                  <a:gd name="connsiteX6" fmla="*/ 0 w 842010"/>
                  <a:gd name="connsiteY6" fmla="*/ 51794 h 229236"/>
                  <a:gd name="connsiteX0" fmla="*/ 0 w 842010"/>
                  <a:gd name="connsiteY0" fmla="*/ 51794 h 229749"/>
                  <a:gd name="connsiteX1" fmla="*/ 409575 w 842010"/>
                  <a:gd name="connsiteY1" fmla="*/ 359 h 229749"/>
                  <a:gd name="connsiteX2" fmla="*/ 842010 w 842010"/>
                  <a:gd name="connsiteY2" fmla="*/ 51794 h 229749"/>
                  <a:gd name="connsiteX3" fmla="*/ 842010 w 842010"/>
                  <a:gd name="connsiteY3" fmla="*/ 227054 h 229749"/>
                  <a:gd name="connsiteX4" fmla="*/ 403860 w 842010"/>
                  <a:gd name="connsiteY4" fmla="*/ 162284 h 229749"/>
                  <a:gd name="connsiteX5" fmla="*/ 0 w 842010"/>
                  <a:gd name="connsiteY5" fmla="*/ 227054 h 229749"/>
                  <a:gd name="connsiteX6" fmla="*/ 0 w 842010"/>
                  <a:gd name="connsiteY6" fmla="*/ 51794 h 229749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403860 w 842010"/>
                  <a:gd name="connsiteY4" fmla="*/ 162284 h 227054"/>
                  <a:gd name="connsiteX5" fmla="*/ 0 w 842010"/>
                  <a:gd name="connsiteY5" fmla="*/ 227054 h 227054"/>
                  <a:gd name="connsiteX6" fmla="*/ 0 w 842010"/>
                  <a:gd name="connsiteY6" fmla="*/ 51794 h 227054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403860 w 842010"/>
                  <a:gd name="connsiteY4" fmla="*/ 162284 h 227054"/>
                  <a:gd name="connsiteX5" fmla="*/ 0 w 842010"/>
                  <a:gd name="connsiteY5" fmla="*/ 227054 h 227054"/>
                  <a:gd name="connsiteX6" fmla="*/ 0 w 842010"/>
                  <a:gd name="connsiteY6" fmla="*/ 51794 h 227054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37608 h 212868"/>
                  <a:gd name="connsiteX1" fmla="*/ 407551 w 842010"/>
                  <a:gd name="connsiteY1" fmla="*/ 540 h 212868"/>
                  <a:gd name="connsiteX2" fmla="*/ 842010 w 842010"/>
                  <a:gd name="connsiteY2" fmla="*/ 37608 h 212868"/>
                  <a:gd name="connsiteX3" fmla="*/ 842010 w 842010"/>
                  <a:gd name="connsiteY3" fmla="*/ 212868 h 212868"/>
                  <a:gd name="connsiteX4" fmla="*/ 403860 w 842010"/>
                  <a:gd name="connsiteY4" fmla="*/ 148098 h 212868"/>
                  <a:gd name="connsiteX5" fmla="*/ 0 w 842010"/>
                  <a:gd name="connsiteY5" fmla="*/ 212868 h 212868"/>
                  <a:gd name="connsiteX6" fmla="*/ 0 w 842010"/>
                  <a:gd name="connsiteY6" fmla="*/ 37608 h 212868"/>
                  <a:gd name="connsiteX0" fmla="*/ 0 w 842010"/>
                  <a:gd name="connsiteY0" fmla="*/ 51589 h 226849"/>
                  <a:gd name="connsiteX1" fmla="*/ 405527 w 842010"/>
                  <a:gd name="connsiteY1" fmla="*/ 155 h 226849"/>
                  <a:gd name="connsiteX2" fmla="*/ 842010 w 842010"/>
                  <a:gd name="connsiteY2" fmla="*/ 51589 h 226849"/>
                  <a:gd name="connsiteX3" fmla="*/ 842010 w 842010"/>
                  <a:gd name="connsiteY3" fmla="*/ 226849 h 226849"/>
                  <a:gd name="connsiteX4" fmla="*/ 403860 w 842010"/>
                  <a:gd name="connsiteY4" fmla="*/ 162079 h 226849"/>
                  <a:gd name="connsiteX5" fmla="*/ 0 w 842010"/>
                  <a:gd name="connsiteY5" fmla="*/ 226849 h 226849"/>
                  <a:gd name="connsiteX6" fmla="*/ 0 w 842010"/>
                  <a:gd name="connsiteY6" fmla="*/ 51589 h 226849"/>
                  <a:gd name="connsiteX0" fmla="*/ 0 w 842010"/>
                  <a:gd name="connsiteY0" fmla="*/ 51536 h 226796"/>
                  <a:gd name="connsiteX1" fmla="*/ 405527 w 842010"/>
                  <a:gd name="connsiteY1" fmla="*/ 102 h 226796"/>
                  <a:gd name="connsiteX2" fmla="*/ 842010 w 842010"/>
                  <a:gd name="connsiteY2" fmla="*/ 51536 h 226796"/>
                  <a:gd name="connsiteX3" fmla="*/ 842010 w 842010"/>
                  <a:gd name="connsiteY3" fmla="*/ 226796 h 226796"/>
                  <a:gd name="connsiteX4" fmla="*/ 403860 w 842010"/>
                  <a:gd name="connsiteY4" fmla="*/ 162026 h 226796"/>
                  <a:gd name="connsiteX5" fmla="*/ 0 w 842010"/>
                  <a:gd name="connsiteY5" fmla="*/ 226796 h 226796"/>
                  <a:gd name="connsiteX6" fmla="*/ 0 w 842010"/>
                  <a:gd name="connsiteY6" fmla="*/ 51536 h 226796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9919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9919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9919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1836 w 842010"/>
                  <a:gd name="connsiteY4" fmla="*/ 178435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65727 h 240987"/>
                  <a:gd name="connsiteX1" fmla="*/ 405527 w 842010"/>
                  <a:gd name="connsiteY1" fmla="*/ 101 h 240987"/>
                  <a:gd name="connsiteX2" fmla="*/ 842010 w 842010"/>
                  <a:gd name="connsiteY2" fmla="*/ 65727 h 240987"/>
                  <a:gd name="connsiteX3" fmla="*/ 842010 w 842010"/>
                  <a:gd name="connsiteY3" fmla="*/ 240987 h 240987"/>
                  <a:gd name="connsiteX4" fmla="*/ 401836 w 842010"/>
                  <a:gd name="connsiteY4" fmla="*/ 192520 h 240987"/>
                  <a:gd name="connsiteX5" fmla="*/ 0 w 842010"/>
                  <a:gd name="connsiteY5" fmla="*/ 240987 h 240987"/>
                  <a:gd name="connsiteX6" fmla="*/ 0 w 842010"/>
                  <a:gd name="connsiteY6" fmla="*/ 65727 h 240987"/>
                  <a:gd name="connsiteX0" fmla="*/ 0 w 842010"/>
                  <a:gd name="connsiteY0" fmla="*/ 56872 h 232132"/>
                  <a:gd name="connsiteX1" fmla="*/ 409575 w 842010"/>
                  <a:gd name="connsiteY1" fmla="*/ 151 h 232132"/>
                  <a:gd name="connsiteX2" fmla="*/ 842010 w 842010"/>
                  <a:gd name="connsiteY2" fmla="*/ 56872 h 232132"/>
                  <a:gd name="connsiteX3" fmla="*/ 842010 w 842010"/>
                  <a:gd name="connsiteY3" fmla="*/ 232132 h 232132"/>
                  <a:gd name="connsiteX4" fmla="*/ 401836 w 842010"/>
                  <a:gd name="connsiteY4" fmla="*/ 183665 h 232132"/>
                  <a:gd name="connsiteX5" fmla="*/ 0 w 842010"/>
                  <a:gd name="connsiteY5" fmla="*/ 232132 h 232132"/>
                  <a:gd name="connsiteX6" fmla="*/ 0 w 842010"/>
                  <a:gd name="connsiteY6" fmla="*/ 56872 h 232132"/>
                  <a:gd name="connsiteX0" fmla="*/ 0 w 842010"/>
                  <a:gd name="connsiteY0" fmla="*/ 56872 h 232132"/>
                  <a:gd name="connsiteX1" fmla="*/ 409575 w 842010"/>
                  <a:gd name="connsiteY1" fmla="*/ 151 h 232132"/>
                  <a:gd name="connsiteX2" fmla="*/ 842010 w 842010"/>
                  <a:gd name="connsiteY2" fmla="*/ 56872 h 232132"/>
                  <a:gd name="connsiteX3" fmla="*/ 842010 w 842010"/>
                  <a:gd name="connsiteY3" fmla="*/ 232132 h 232132"/>
                  <a:gd name="connsiteX4" fmla="*/ 409932 w 842010"/>
                  <a:gd name="connsiteY4" fmla="*/ 192571 h 232132"/>
                  <a:gd name="connsiteX5" fmla="*/ 0 w 842010"/>
                  <a:gd name="connsiteY5" fmla="*/ 232132 h 232132"/>
                  <a:gd name="connsiteX6" fmla="*/ 0 w 842010"/>
                  <a:gd name="connsiteY6" fmla="*/ 56872 h 232132"/>
                  <a:gd name="connsiteX0" fmla="*/ 0 w 842010"/>
                  <a:gd name="connsiteY0" fmla="*/ 56872 h 232132"/>
                  <a:gd name="connsiteX1" fmla="*/ 409575 w 842010"/>
                  <a:gd name="connsiteY1" fmla="*/ 151 h 232132"/>
                  <a:gd name="connsiteX2" fmla="*/ 842010 w 842010"/>
                  <a:gd name="connsiteY2" fmla="*/ 56872 h 232132"/>
                  <a:gd name="connsiteX3" fmla="*/ 842010 w 842010"/>
                  <a:gd name="connsiteY3" fmla="*/ 232132 h 232132"/>
                  <a:gd name="connsiteX4" fmla="*/ 407908 w 842010"/>
                  <a:gd name="connsiteY4" fmla="*/ 189602 h 232132"/>
                  <a:gd name="connsiteX5" fmla="*/ 0 w 842010"/>
                  <a:gd name="connsiteY5" fmla="*/ 232132 h 232132"/>
                  <a:gd name="connsiteX6" fmla="*/ 0 w 842010"/>
                  <a:gd name="connsiteY6" fmla="*/ 56872 h 232132"/>
                  <a:gd name="connsiteX0" fmla="*/ 0 w 842010"/>
                  <a:gd name="connsiteY0" fmla="*/ 56872 h 244006"/>
                  <a:gd name="connsiteX1" fmla="*/ 409575 w 842010"/>
                  <a:gd name="connsiteY1" fmla="*/ 151 h 244006"/>
                  <a:gd name="connsiteX2" fmla="*/ 842010 w 842010"/>
                  <a:gd name="connsiteY2" fmla="*/ 56872 h 244006"/>
                  <a:gd name="connsiteX3" fmla="*/ 839986 w 842010"/>
                  <a:gd name="connsiteY3" fmla="*/ 244006 h 244006"/>
                  <a:gd name="connsiteX4" fmla="*/ 407908 w 842010"/>
                  <a:gd name="connsiteY4" fmla="*/ 189602 h 244006"/>
                  <a:gd name="connsiteX5" fmla="*/ 0 w 842010"/>
                  <a:gd name="connsiteY5" fmla="*/ 232132 h 244006"/>
                  <a:gd name="connsiteX6" fmla="*/ 0 w 842010"/>
                  <a:gd name="connsiteY6" fmla="*/ 56872 h 244006"/>
                  <a:gd name="connsiteX0" fmla="*/ 2024 w 844034"/>
                  <a:gd name="connsiteY0" fmla="*/ 56872 h 244006"/>
                  <a:gd name="connsiteX1" fmla="*/ 411599 w 844034"/>
                  <a:gd name="connsiteY1" fmla="*/ 151 h 244006"/>
                  <a:gd name="connsiteX2" fmla="*/ 844034 w 844034"/>
                  <a:gd name="connsiteY2" fmla="*/ 56872 h 244006"/>
                  <a:gd name="connsiteX3" fmla="*/ 842010 w 844034"/>
                  <a:gd name="connsiteY3" fmla="*/ 244006 h 244006"/>
                  <a:gd name="connsiteX4" fmla="*/ 409932 w 844034"/>
                  <a:gd name="connsiteY4" fmla="*/ 189602 h 244006"/>
                  <a:gd name="connsiteX5" fmla="*/ 0 w 844034"/>
                  <a:gd name="connsiteY5" fmla="*/ 244006 h 244006"/>
                  <a:gd name="connsiteX6" fmla="*/ 2024 w 844034"/>
                  <a:gd name="connsiteY6" fmla="*/ 56872 h 244006"/>
                  <a:gd name="connsiteX0" fmla="*/ 2024 w 844228"/>
                  <a:gd name="connsiteY0" fmla="*/ 56872 h 249943"/>
                  <a:gd name="connsiteX1" fmla="*/ 411599 w 844228"/>
                  <a:gd name="connsiteY1" fmla="*/ 151 h 249943"/>
                  <a:gd name="connsiteX2" fmla="*/ 844034 w 844228"/>
                  <a:gd name="connsiteY2" fmla="*/ 56872 h 249943"/>
                  <a:gd name="connsiteX3" fmla="*/ 844034 w 844228"/>
                  <a:gd name="connsiteY3" fmla="*/ 249943 h 249943"/>
                  <a:gd name="connsiteX4" fmla="*/ 409932 w 844228"/>
                  <a:gd name="connsiteY4" fmla="*/ 189602 h 249943"/>
                  <a:gd name="connsiteX5" fmla="*/ 0 w 844228"/>
                  <a:gd name="connsiteY5" fmla="*/ 244006 h 249943"/>
                  <a:gd name="connsiteX6" fmla="*/ 2024 w 844228"/>
                  <a:gd name="connsiteY6" fmla="*/ 56872 h 249943"/>
                  <a:gd name="connsiteX0" fmla="*/ 1 w 842205"/>
                  <a:gd name="connsiteY0" fmla="*/ 56816 h 249887"/>
                  <a:gd name="connsiteX1" fmla="*/ 409576 w 842205"/>
                  <a:gd name="connsiteY1" fmla="*/ 95 h 249887"/>
                  <a:gd name="connsiteX2" fmla="*/ 842011 w 842205"/>
                  <a:gd name="connsiteY2" fmla="*/ 56816 h 249887"/>
                  <a:gd name="connsiteX3" fmla="*/ 842011 w 842205"/>
                  <a:gd name="connsiteY3" fmla="*/ 249887 h 249887"/>
                  <a:gd name="connsiteX4" fmla="*/ 407909 w 842205"/>
                  <a:gd name="connsiteY4" fmla="*/ 189546 h 249887"/>
                  <a:gd name="connsiteX5" fmla="*/ 1 w 842205"/>
                  <a:gd name="connsiteY5" fmla="*/ 56816 h 249887"/>
                  <a:gd name="connsiteX0" fmla="*/ 53332 w 487628"/>
                  <a:gd name="connsiteY0" fmla="*/ 189450 h 249791"/>
                  <a:gd name="connsiteX1" fmla="*/ 54999 w 487628"/>
                  <a:gd name="connsiteY1" fmla="*/ -1 h 249791"/>
                  <a:gd name="connsiteX2" fmla="*/ 487434 w 487628"/>
                  <a:gd name="connsiteY2" fmla="*/ 56720 h 249791"/>
                  <a:gd name="connsiteX3" fmla="*/ 487434 w 487628"/>
                  <a:gd name="connsiteY3" fmla="*/ 249791 h 249791"/>
                  <a:gd name="connsiteX4" fmla="*/ 53332 w 487628"/>
                  <a:gd name="connsiteY4" fmla="*/ 189450 h 249791"/>
                  <a:gd name="connsiteX0" fmla="*/ 31787 w 466083"/>
                  <a:gd name="connsiteY0" fmla="*/ 189450 h 249791"/>
                  <a:gd name="connsiteX1" fmla="*/ 33454 w 466083"/>
                  <a:gd name="connsiteY1" fmla="*/ -1 h 249791"/>
                  <a:gd name="connsiteX2" fmla="*/ 465889 w 466083"/>
                  <a:gd name="connsiteY2" fmla="*/ 56720 h 249791"/>
                  <a:gd name="connsiteX3" fmla="*/ 465889 w 466083"/>
                  <a:gd name="connsiteY3" fmla="*/ 249791 h 249791"/>
                  <a:gd name="connsiteX4" fmla="*/ 31787 w 466083"/>
                  <a:gd name="connsiteY4" fmla="*/ 189450 h 249791"/>
                  <a:gd name="connsiteX0" fmla="*/ 31787 w 466083"/>
                  <a:gd name="connsiteY0" fmla="*/ 189450 h 249791"/>
                  <a:gd name="connsiteX1" fmla="*/ 33454 w 466083"/>
                  <a:gd name="connsiteY1" fmla="*/ -1 h 249791"/>
                  <a:gd name="connsiteX2" fmla="*/ 465889 w 466083"/>
                  <a:gd name="connsiteY2" fmla="*/ 56720 h 249791"/>
                  <a:gd name="connsiteX3" fmla="*/ 465889 w 466083"/>
                  <a:gd name="connsiteY3" fmla="*/ 249791 h 249791"/>
                  <a:gd name="connsiteX4" fmla="*/ 31787 w 466083"/>
                  <a:gd name="connsiteY4" fmla="*/ 189450 h 249791"/>
                  <a:gd name="connsiteX0" fmla="*/ 1407 w 435703"/>
                  <a:gd name="connsiteY0" fmla="*/ 189450 h 249791"/>
                  <a:gd name="connsiteX1" fmla="*/ 3074 w 435703"/>
                  <a:gd name="connsiteY1" fmla="*/ -1 h 249791"/>
                  <a:gd name="connsiteX2" fmla="*/ 435509 w 435703"/>
                  <a:gd name="connsiteY2" fmla="*/ 56720 h 249791"/>
                  <a:gd name="connsiteX3" fmla="*/ 435509 w 435703"/>
                  <a:gd name="connsiteY3" fmla="*/ 249791 h 249791"/>
                  <a:gd name="connsiteX4" fmla="*/ 1407 w 435703"/>
                  <a:gd name="connsiteY4" fmla="*/ 189450 h 249791"/>
                  <a:gd name="connsiteX0" fmla="*/ 1407 w 435703"/>
                  <a:gd name="connsiteY0" fmla="*/ 189452 h 249793"/>
                  <a:gd name="connsiteX1" fmla="*/ 3074 w 435703"/>
                  <a:gd name="connsiteY1" fmla="*/ 1 h 249793"/>
                  <a:gd name="connsiteX2" fmla="*/ 435509 w 435703"/>
                  <a:gd name="connsiteY2" fmla="*/ 56722 h 249793"/>
                  <a:gd name="connsiteX3" fmla="*/ 435509 w 435703"/>
                  <a:gd name="connsiteY3" fmla="*/ 249793 h 249793"/>
                  <a:gd name="connsiteX4" fmla="*/ 1407 w 435703"/>
                  <a:gd name="connsiteY4" fmla="*/ 189452 h 249793"/>
                  <a:gd name="connsiteX0" fmla="*/ 1407 w 435703"/>
                  <a:gd name="connsiteY0" fmla="*/ 189450 h 249791"/>
                  <a:gd name="connsiteX1" fmla="*/ 3074 w 435703"/>
                  <a:gd name="connsiteY1" fmla="*/ -1 h 249791"/>
                  <a:gd name="connsiteX2" fmla="*/ 435509 w 435703"/>
                  <a:gd name="connsiteY2" fmla="*/ 56720 h 249791"/>
                  <a:gd name="connsiteX3" fmla="*/ 435509 w 435703"/>
                  <a:gd name="connsiteY3" fmla="*/ 249791 h 249791"/>
                  <a:gd name="connsiteX4" fmla="*/ 1407 w 435703"/>
                  <a:gd name="connsiteY4" fmla="*/ 189450 h 249791"/>
                  <a:gd name="connsiteX0" fmla="*/ 1407 w 435703"/>
                  <a:gd name="connsiteY0" fmla="*/ 189452 h 249793"/>
                  <a:gd name="connsiteX1" fmla="*/ 3074 w 435703"/>
                  <a:gd name="connsiteY1" fmla="*/ 1 h 249793"/>
                  <a:gd name="connsiteX2" fmla="*/ 435509 w 435703"/>
                  <a:gd name="connsiteY2" fmla="*/ 56722 h 249793"/>
                  <a:gd name="connsiteX3" fmla="*/ 435509 w 435703"/>
                  <a:gd name="connsiteY3" fmla="*/ 249793 h 249793"/>
                  <a:gd name="connsiteX4" fmla="*/ 1407 w 435703"/>
                  <a:gd name="connsiteY4" fmla="*/ 189452 h 249793"/>
                  <a:gd name="connsiteX0" fmla="*/ 1407 w 435703"/>
                  <a:gd name="connsiteY0" fmla="*/ 189450 h 249791"/>
                  <a:gd name="connsiteX1" fmla="*/ 3074 w 435703"/>
                  <a:gd name="connsiteY1" fmla="*/ -1 h 249791"/>
                  <a:gd name="connsiteX2" fmla="*/ 435509 w 435703"/>
                  <a:gd name="connsiteY2" fmla="*/ 56720 h 249791"/>
                  <a:gd name="connsiteX3" fmla="*/ 435509 w 435703"/>
                  <a:gd name="connsiteY3" fmla="*/ 249791 h 249791"/>
                  <a:gd name="connsiteX4" fmla="*/ 1407 w 435703"/>
                  <a:gd name="connsiteY4" fmla="*/ 189450 h 249791"/>
                  <a:gd name="connsiteX0" fmla="*/ 1407 w 435703"/>
                  <a:gd name="connsiteY0" fmla="*/ 189452 h 249793"/>
                  <a:gd name="connsiteX1" fmla="*/ 3074 w 435703"/>
                  <a:gd name="connsiteY1" fmla="*/ 1 h 249793"/>
                  <a:gd name="connsiteX2" fmla="*/ 435509 w 435703"/>
                  <a:gd name="connsiteY2" fmla="*/ 56722 h 249793"/>
                  <a:gd name="connsiteX3" fmla="*/ 435509 w 435703"/>
                  <a:gd name="connsiteY3" fmla="*/ 249793 h 249793"/>
                  <a:gd name="connsiteX4" fmla="*/ 1407 w 435703"/>
                  <a:gd name="connsiteY4" fmla="*/ 189452 h 249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703" h="249793">
                    <a:moveTo>
                      <a:pt x="1407" y="189452"/>
                    </a:moveTo>
                    <a:cubicBezTo>
                      <a:pt x="-2231" y="119990"/>
                      <a:pt x="2240" y="94726"/>
                      <a:pt x="3074" y="1"/>
                    </a:cubicBezTo>
                    <a:cubicBezTo>
                      <a:pt x="158649" y="1906"/>
                      <a:pt x="441920" y="16330"/>
                      <a:pt x="435509" y="56722"/>
                    </a:cubicBezTo>
                    <a:cubicBezTo>
                      <a:pt x="434834" y="119100"/>
                      <a:pt x="436184" y="187415"/>
                      <a:pt x="435509" y="249793"/>
                    </a:cubicBezTo>
                    <a:cubicBezTo>
                      <a:pt x="338204" y="199343"/>
                      <a:pt x="142079" y="190441"/>
                      <a:pt x="1407" y="189452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800"/>
              </a:p>
            </p:txBody>
          </p:sp>
          <p:sp>
            <p:nvSpPr>
              <p:cNvPr id="1398" name="Прямоугольник 35"/>
              <p:cNvSpPr/>
              <p:nvPr/>
            </p:nvSpPr>
            <p:spPr>
              <a:xfrm>
                <a:off x="7888468" y="1135136"/>
                <a:ext cx="99048" cy="129884"/>
              </a:xfrm>
              <a:custGeom>
                <a:avLst/>
                <a:gdLst>
                  <a:gd name="connsiteX0" fmla="*/ 0 w 842010"/>
                  <a:gd name="connsiteY0" fmla="*/ 0 h 175260"/>
                  <a:gd name="connsiteX1" fmla="*/ 842010 w 842010"/>
                  <a:gd name="connsiteY1" fmla="*/ 0 h 175260"/>
                  <a:gd name="connsiteX2" fmla="*/ 842010 w 842010"/>
                  <a:gd name="connsiteY2" fmla="*/ 175260 h 175260"/>
                  <a:gd name="connsiteX3" fmla="*/ 0 w 842010"/>
                  <a:gd name="connsiteY3" fmla="*/ 175260 h 175260"/>
                  <a:gd name="connsiteX4" fmla="*/ 0 w 842010"/>
                  <a:gd name="connsiteY4" fmla="*/ 0 h 175260"/>
                  <a:gd name="connsiteX0" fmla="*/ 0 w 842010"/>
                  <a:gd name="connsiteY0" fmla="*/ 51435 h 226695"/>
                  <a:gd name="connsiteX1" fmla="*/ 409575 w 842010"/>
                  <a:gd name="connsiteY1" fmla="*/ 0 h 226695"/>
                  <a:gd name="connsiteX2" fmla="*/ 842010 w 842010"/>
                  <a:gd name="connsiteY2" fmla="*/ 51435 h 226695"/>
                  <a:gd name="connsiteX3" fmla="*/ 842010 w 842010"/>
                  <a:gd name="connsiteY3" fmla="*/ 226695 h 226695"/>
                  <a:gd name="connsiteX4" fmla="*/ 0 w 842010"/>
                  <a:gd name="connsiteY4" fmla="*/ 226695 h 226695"/>
                  <a:gd name="connsiteX5" fmla="*/ 0 w 842010"/>
                  <a:gd name="connsiteY5" fmla="*/ 51435 h 226695"/>
                  <a:gd name="connsiteX0" fmla="*/ 0 w 842010"/>
                  <a:gd name="connsiteY0" fmla="*/ 56299 h 231559"/>
                  <a:gd name="connsiteX1" fmla="*/ 409575 w 842010"/>
                  <a:gd name="connsiteY1" fmla="*/ 4864 h 231559"/>
                  <a:gd name="connsiteX2" fmla="*/ 842010 w 842010"/>
                  <a:gd name="connsiteY2" fmla="*/ 56299 h 231559"/>
                  <a:gd name="connsiteX3" fmla="*/ 842010 w 842010"/>
                  <a:gd name="connsiteY3" fmla="*/ 231559 h 231559"/>
                  <a:gd name="connsiteX4" fmla="*/ 0 w 842010"/>
                  <a:gd name="connsiteY4" fmla="*/ 231559 h 231559"/>
                  <a:gd name="connsiteX5" fmla="*/ 0 w 842010"/>
                  <a:gd name="connsiteY5" fmla="*/ 56299 h 231559"/>
                  <a:gd name="connsiteX0" fmla="*/ 0 w 842010"/>
                  <a:gd name="connsiteY0" fmla="*/ 51948 h 227208"/>
                  <a:gd name="connsiteX1" fmla="*/ 409575 w 842010"/>
                  <a:gd name="connsiteY1" fmla="*/ 513 h 227208"/>
                  <a:gd name="connsiteX2" fmla="*/ 842010 w 842010"/>
                  <a:gd name="connsiteY2" fmla="*/ 51948 h 227208"/>
                  <a:gd name="connsiteX3" fmla="*/ 842010 w 842010"/>
                  <a:gd name="connsiteY3" fmla="*/ 227208 h 227208"/>
                  <a:gd name="connsiteX4" fmla="*/ 0 w 842010"/>
                  <a:gd name="connsiteY4" fmla="*/ 227208 h 227208"/>
                  <a:gd name="connsiteX5" fmla="*/ 0 w 842010"/>
                  <a:gd name="connsiteY5" fmla="*/ 51948 h 227208"/>
                  <a:gd name="connsiteX0" fmla="*/ 0 w 842010"/>
                  <a:gd name="connsiteY0" fmla="*/ 51948 h 227208"/>
                  <a:gd name="connsiteX1" fmla="*/ 409575 w 842010"/>
                  <a:gd name="connsiteY1" fmla="*/ 513 h 227208"/>
                  <a:gd name="connsiteX2" fmla="*/ 842010 w 842010"/>
                  <a:gd name="connsiteY2" fmla="*/ 51948 h 227208"/>
                  <a:gd name="connsiteX3" fmla="*/ 842010 w 842010"/>
                  <a:gd name="connsiteY3" fmla="*/ 227208 h 227208"/>
                  <a:gd name="connsiteX4" fmla="*/ 0 w 842010"/>
                  <a:gd name="connsiteY4" fmla="*/ 227208 h 227208"/>
                  <a:gd name="connsiteX5" fmla="*/ 0 w 842010"/>
                  <a:gd name="connsiteY5" fmla="*/ 51948 h 227208"/>
                  <a:gd name="connsiteX0" fmla="*/ 0 w 842010"/>
                  <a:gd name="connsiteY0" fmla="*/ 52373 h 227633"/>
                  <a:gd name="connsiteX1" fmla="*/ 409575 w 842010"/>
                  <a:gd name="connsiteY1" fmla="*/ 938 h 227633"/>
                  <a:gd name="connsiteX2" fmla="*/ 842010 w 842010"/>
                  <a:gd name="connsiteY2" fmla="*/ 52373 h 227633"/>
                  <a:gd name="connsiteX3" fmla="*/ 842010 w 842010"/>
                  <a:gd name="connsiteY3" fmla="*/ 227633 h 227633"/>
                  <a:gd name="connsiteX4" fmla="*/ 0 w 842010"/>
                  <a:gd name="connsiteY4" fmla="*/ 227633 h 227633"/>
                  <a:gd name="connsiteX5" fmla="*/ 0 w 842010"/>
                  <a:gd name="connsiteY5" fmla="*/ 52373 h 227633"/>
                  <a:gd name="connsiteX0" fmla="*/ 0 w 842010"/>
                  <a:gd name="connsiteY0" fmla="*/ 52373 h 227633"/>
                  <a:gd name="connsiteX1" fmla="*/ 409575 w 842010"/>
                  <a:gd name="connsiteY1" fmla="*/ 938 h 227633"/>
                  <a:gd name="connsiteX2" fmla="*/ 842010 w 842010"/>
                  <a:gd name="connsiteY2" fmla="*/ 52373 h 227633"/>
                  <a:gd name="connsiteX3" fmla="*/ 842010 w 842010"/>
                  <a:gd name="connsiteY3" fmla="*/ 227633 h 227633"/>
                  <a:gd name="connsiteX4" fmla="*/ 0 w 842010"/>
                  <a:gd name="connsiteY4" fmla="*/ 227633 h 227633"/>
                  <a:gd name="connsiteX5" fmla="*/ 0 w 842010"/>
                  <a:gd name="connsiteY5" fmla="*/ 52373 h 227633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0 w 842010"/>
                  <a:gd name="connsiteY4" fmla="*/ 227054 h 227054"/>
                  <a:gd name="connsiteX5" fmla="*/ 0 w 842010"/>
                  <a:gd name="connsiteY5" fmla="*/ 51794 h 227054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403860 w 842010"/>
                  <a:gd name="connsiteY4" fmla="*/ 162284 h 227054"/>
                  <a:gd name="connsiteX5" fmla="*/ 0 w 842010"/>
                  <a:gd name="connsiteY5" fmla="*/ 227054 h 227054"/>
                  <a:gd name="connsiteX6" fmla="*/ 0 w 842010"/>
                  <a:gd name="connsiteY6" fmla="*/ 51794 h 227054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403860 w 842010"/>
                  <a:gd name="connsiteY4" fmla="*/ 162284 h 227054"/>
                  <a:gd name="connsiteX5" fmla="*/ 0 w 842010"/>
                  <a:gd name="connsiteY5" fmla="*/ 227054 h 227054"/>
                  <a:gd name="connsiteX6" fmla="*/ 0 w 842010"/>
                  <a:gd name="connsiteY6" fmla="*/ 51794 h 227054"/>
                  <a:gd name="connsiteX0" fmla="*/ 0 w 842010"/>
                  <a:gd name="connsiteY0" fmla="*/ 51794 h 229236"/>
                  <a:gd name="connsiteX1" fmla="*/ 409575 w 842010"/>
                  <a:gd name="connsiteY1" fmla="*/ 359 h 229236"/>
                  <a:gd name="connsiteX2" fmla="*/ 842010 w 842010"/>
                  <a:gd name="connsiteY2" fmla="*/ 51794 h 229236"/>
                  <a:gd name="connsiteX3" fmla="*/ 842010 w 842010"/>
                  <a:gd name="connsiteY3" fmla="*/ 227054 h 229236"/>
                  <a:gd name="connsiteX4" fmla="*/ 403860 w 842010"/>
                  <a:gd name="connsiteY4" fmla="*/ 162284 h 229236"/>
                  <a:gd name="connsiteX5" fmla="*/ 0 w 842010"/>
                  <a:gd name="connsiteY5" fmla="*/ 227054 h 229236"/>
                  <a:gd name="connsiteX6" fmla="*/ 0 w 842010"/>
                  <a:gd name="connsiteY6" fmla="*/ 51794 h 229236"/>
                  <a:gd name="connsiteX0" fmla="*/ 0 w 842010"/>
                  <a:gd name="connsiteY0" fmla="*/ 51794 h 229749"/>
                  <a:gd name="connsiteX1" fmla="*/ 409575 w 842010"/>
                  <a:gd name="connsiteY1" fmla="*/ 359 h 229749"/>
                  <a:gd name="connsiteX2" fmla="*/ 842010 w 842010"/>
                  <a:gd name="connsiteY2" fmla="*/ 51794 h 229749"/>
                  <a:gd name="connsiteX3" fmla="*/ 842010 w 842010"/>
                  <a:gd name="connsiteY3" fmla="*/ 227054 h 229749"/>
                  <a:gd name="connsiteX4" fmla="*/ 403860 w 842010"/>
                  <a:gd name="connsiteY4" fmla="*/ 162284 h 229749"/>
                  <a:gd name="connsiteX5" fmla="*/ 0 w 842010"/>
                  <a:gd name="connsiteY5" fmla="*/ 227054 h 229749"/>
                  <a:gd name="connsiteX6" fmla="*/ 0 w 842010"/>
                  <a:gd name="connsiteY6" fmla="*/ 51794 h 229749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403860 w 842010"/>
                  <a:gd name="connsiteY4" fmla="*/ 162284 h 227054"/>
                  <a:gd name="connsiteX5" fmla="*/ 0 w 842010"/>
                  <a:gd name="connsiteY5" fmla="*/ 227054 h 227054"/>
                  <a:gd name="connsiteX6" fmla="*/ 0 w 842010"/>
                  <a:gd name="connsiteY6" fmla="*/ 51794 h 227054"/>
                  <a:gd name="connsiteX0" fmla="*/ 0 w 842010"/>
                  <a:gd name="connsiteY0" fmla="*/ 51794 h 227054"/>
                  <a:gd name="connsiteX1" fmla="*/ 409575 w 842010"/>
                  <a:gd name="connsiteY1" fmla="*/ 359 h 227054"/>
                  <a:gd name="connsiteX2" fmla="*/ 842010 w 842010"/>
                  <a:gd name="connsiteY2" fmla="*/ 51794 h 227054"/>
                  <a:gd name="connsiteX3" fmla="*/ 842010 w 842010"/>
                  <a:gd name="connsiteY3" fmla="*/ 227054 h 227054"/>
                  <a:gd name="connsiteX4" fmla="*/ 403860 w 842010"/>
                  <a:gd name="connsiteY4" fmla="*/ 162284 h 227054"/>
                  <a:gd name="connsiteX5" fmla="*/ 0 w 842010"/>
                  <a:gd name="connsiteY5" fmla="*/ 227054 h 227054"/>
                  <a:gd name="connsiteX6" fmla="*/ 0 w 842010"/>
                  <a:gd name="connsiteY6" fmla="*/ 51794 h 227054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51591 h 226851"/>
                  <a:gd name="connsiteX1" fmla="*/ 409575 w 842010"/>
                  <a:gd name="connsiteY1" fmla="*/ 156 h 226851"/>
                  <a:gd name="connsiteX2" fmla="*/ 842010 w 842010"/>
                  <a:gd name="connsiteY2" fmla="*/ 51591 h 226851"/>
                  <a:gd name="connsiteX3" fmla="*/ 842010 w 842010"/>
                  <a:gd name="connsiteY3" fmla="*/ 226851 h 226851"/>
                  <a:gd name="connsiteX4" fmla="*/ 403860 w 842010"/>
                  <a:gd name="connsiteY4" fmla="*/ 162081 h 226851"/>
                  <a:gd name="connsiteX5" fmla="*/ 0 w 842010"/>
                  <a:gd name="connsiteY5" fmla="*/ 226851 h 226851"/>
                  <a:gd name="connsiteX6" fmla="*/ 0 w 842010"/>
                  <a:gd name="connsiteY6" fmla="*/ 51591 h 226851"/>
                  <a:gd name="connsiteX0" fmla="*/ 0 w 842010"/>
                  <a:gd name="connsiteY0" fmla="*/ 37608 h 212868"/>
                  <a:gd name="connsiteX1" fmla="*/ 407551 w 842010"/>
                  <a:gd name="connsiteY1" fmla="*/ 540 h 212868"/>
                  <a:gd name="connsiteX2" fmla="*/ 842010 w 842010"/>
                  <a:gd name="connsiteY2" fmla="*/ 37608 h 212868"/>
                  <a:gd name="connsiteX3" fmla="*/ 842010 w 842010"/>
                  <a:gd name="connsiteY3" fmla="*/ 212868 h 212868"/>
                  <a:gd name="connsiteX4" fmla="*/ 403860 w 842010"/>
                  <a:gd name="connsiteY4" fmla="*/ 148098 h 212868"/>
                  <a:gd name="connsiteX5" fmla="*/ 0 w 842010"/>
                  <a:gd name="connsiteY5" fmla="*/ 212868 h 212868"/>
                  <a:gd name="connsiteX6" fmla="*/ 0 w 842010"/>
                  <a:gd name="connsiteY6" fmla="*/ 37608 h 212868"/>
                  <a:gd name="connsiteX0" fmla="*/ 0 w 842010"/>
                  <a:gd name="connsiteY0" fmla="*/ 51589 h 226849"/>
                  <a:gd name="connsiteX1" fmla="*/ 405527 w 842010"/>
                  <a:gd name="connsiteY1" fmla="*/ 155 h 226849"/>
                  <a:gd name="connsiteX2" fmla="*/ 842010 w 842010"/>
                  <a:gd name="connsiteY2" fmla="*/ 51589 h 226849"/>
                  <a:gd name="connsiteX3" fmla="*/ 842010 w 842010"/>
                  <a:gd name="connsiteY3" fmla="*/ 226849 h 226849"/>
                  <a:gd name="connsiteX4" fmla="*/ 403860 w 842010"/>
                  <a:gd name="connsiteY4" fmla="*/ 162079 h 226849"/>
                  <a:gd name="connsiteX5" fmla="*/ 0 w 842010"/>
                  <a:gd name="connsiteY5" fmla="*/ 226849 h 226849"/>
                  <a:gd name="connsiteX6" fmla="*/ 0 w 842010"/>
                  <a:gd name="connsiteY6" fmla="*/ 51589 h 226849"/>
                  <a:gd name="connsiteX0" fmla="*/ 0 w 842010"/>
                  <a:gd name="connsiteY0" fmla="*/ 51536 h 226796"/>
                  <a:gd name="connsiteX1" fmla="*/ 405527 w 842010"/>
                  <a:gd name="connsiteY1" fmla="*/ 102 h 226796"/>
                  <a:gd name="connsiteX2" fmla="*/ 842010 w 842010"/>
                  <a:gd name="connsiteY2" fmla="*/ 51536 h 226796"/>
                  <a:gd name="connsiteX3" fmla="*/ 842010 w 842010"/>
                  <a:gd name="connsiteY3" fmla="*/ 226796 h 226796"/>
                  <a:gd name="connsiteX4" fmla="*/ 403860 w 842010"/>
                  <a:gd name="connsiteY4" fmla="*/ 162026 h 226796"/>
                  <a:gd name="connsiteX5" fmla="*/ 0 w 842010"/>
                  <a:gd name="connsiteY5" fmla="*/ 226796 h 226796"/>
                  <a:gd name="connsiteX6" fmla="*/ 0 w 842010"/>
                  <a:gd name="connsiteY6" fmla="*/ 51536 h 226796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2132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9919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9919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3860 w 842010"/>
                  <a:gd name="connsiteY4" fmla="*/ 169919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51642 h 226902"/>
                  <a:gd name="connsiteX1" fmla="*/ 405527 w 842010"/>
                  <a:gd name="connsiteY1" fmla="*/ 208 h 226902"/>
                  <a:gd name="connsiteX2" fmla="*/ 842010 w 842010"/>
                  <a:gd name="connsiteY2" fmla="*/ 51642 h 226902"/>
                  <a:gd name="connsiteX3" fmla="*/ 842010 w 842010"/>
                  <a:gd name="connsiteY3" fmla="*/ 226902 h 226902"/>
                  <a:gd name="connsiteX4" fmla="*/ 401836 w 842010"/>
                  <a:gd name="connsiteY4" fmla="*/ 178435 h 226902"/>
                  <a:gd name="connsiteX5" fmla="*/ 0 w 842010"/>
                  <a:gd name="connsiteY5" fmla="*/ 226902 h 226902"/>
                  <a:gd name="connsiteX6" fmla="*/ 0 w 842010"/>
                  <a:gd name="connsiteY6" fmla="*/ 51642 h 226902"/>
                  <a:gd name="connsiteX0" fmla="*/ 0 w 842010"/>
                  <a:gd name="connsiteY0" fmla="*/ 65727 h 240987"/>
                  <a:gd name="connsiteX1" fmla="*/ 405527 w 842010"/>
                  <a:gd name="connsiteY1" fmla="*/ 101 h 240987"/>
                  <a:gd name="connsiteX2" fmla="*/ 842010 w 842010"/>
                  <a:gd name="connsiteY2" fmla="*/ 65727 h 240987"/>
                  <a:gd name="connsiteX3" fmla="*/ 842010 w 842010"/>
                  <a:gd name="connsiteY3" fmla="*/ 240987 h 240987"/>
                  <a:gd name="connsiteX4" fmla="*/ 401836 w 842010"/>
                  <a:gd name="connsiteY4" fmla="*/ 192520 h 240987"/>
                  <a:gd name="connsiteX5" fmla="*/ 0 w 842010"/>
                  <a:gd name="connsiteY5" fmla="*/ 240987 h 240987"/>
                  <a:gd name="connsiteX6" fmla="*/ 0 w 842010"/>
                  <a:gd name="connsiteY6" fmla="*/ 65727 h 240987"/>
                  <a:gd name="connsiteX0" fmla="*/ 0 w 842010"/>
                  <a:gd name="connsiteY0" fmla="*/ 56872 h 232132"/>
                  <a:gd name="connsiteX1" fmla="*/ 409575 w 842010"/>
                  <a:gd name="connsiteY1" fmla="*/ 151 h 232132"/>
                  <a:gd name="connsiteX2" fmla="*/ 842010 w 842010"/>
                  <a:gd name="connsiteY2" fmla="*/ 56872 h 232132"/>
                  <a:gd name="connsiteX3" fmla="*/ 842010 w 842010"/>
                  <a:gd name="connsiteY3" fmla="*/ 232132 h 232132"/>
                  <a:gd name="connsiteX4" fmla="*/ 401836 w 842010"/>
                  <a:gd name="connsiteY4" fmla="*/ 183665 h 232132"/>
                  <a:gd name="connsiteX5" fmla="*/ 0 w 842010"/>
                  <a:gd name="connsiteY5" fmla="*/ 232132 h 232132"/>
                  <a:gd name="connsiteX6" fmla="*/ 0 w 842010"/>
                  <a:gd name="connsiteY6" fmla="*/ 56872 h 232132"/>
                  <a:gd name="connsiteX0" fmla="*/ 0 w 842010"/>
                  <a:gd name="connsiteY0" fmla="*/ 56872 h 232132"/>
                  <a:gd name="connsiteX1" fmla="*/ 409575 w 842010"/>
                  <a:gd name="connsiteY1" fmla="*/ 151 h 232132"/>
                  <a:gd name="connsiteX2" fmla="*/ 842010 w 842010"/>
                  <a:gd name="connsiteY2" fmla="*/ 56872 h 232132"/>
                  <a:gd name="connsiteX3" fmla="*/ 842010 w 842010"/>
                  <a:gd name="connsiteY3" fmla="*/ 232132 h 232132"/>
                  <a:gd name="connsiteX4" fmla="*/ 409932 w 842010"/>
                  <a:gd name="connsiteY4" fmla="*/ 192571 h 232132"/>
                  <a:gd name="connsiteX5" fmla="*/ 0 w 842010"/>
                  <a:gd name="connsiteY5" fmla="*/ 232132 h 232132"/>
                  <a:gd name="connsiteX6" fmla="*/ 0 w 842010"/>
                  <a:gd name="connsiteY6" fmla="*/ 56872 h 232132"/>
                  <a:gd name="connsiteX0" fmla="*/ 0 w 842010"/>
                  <a:gd name="connsiteY0" fmla="*/ 56872 h 232132"/>
                  <a:gd name="connsiteX1" fmla="*/ 409575 w 842010"/>
                  <a:gd name="connsiteY1" fmla="*/ 151 h 232132"/>
                  <a:gd name="connsiteX2" fmla="*/ 842010 w 842010"/>
                  <a:gd name="connsiteY2" fmla="*/ 56872 h 232132"/>
                  <a:gd name="connsiteX3" fmla="*/ 842010 w 842010"/>
                  <a:gd name="connsiteY3" fmla="*/ 232132 h 232132"/>
                  <a:gd name="connsiteX4" fmla="*/ 407908 w 842010"/>
                  <a:gd name="connsiteY4" fmla="*/ 189602 h 232132"/>
                  <a:gd name="connsiteX5" fmla="*/ 0 w 842010"/>
                  <a:gd name="connsiteY5" fmla="*/ 232132 h 232132"/>
                  <a:gd name="connsiteX6" fmla="*/ 0 w 842010"/>
                  <a:gd name="connsiteY6" fmla="*/ 56872 h 232132"/>
                  <a:gd name="connsiteX0" fmla="*/ 0 w 842010"/>
                  <a:gd name="connsiteY0" fmla="*/ 56872 h 244006"/>
                  <a:gd name="connsiteX1" fmla="*/ 409575 w 842010"/>
                  <a:gd name="connsiteY1" fmla="*/ 151 h 244006"/>
                  <a:gd name="connsiteX2" fmla="*/ 842010 w 842010"/>
                  <a:gd name="connsiteY2" fmla="*/ 56872 h 244006"/>
                  <a:gd name="connsiteX3" fmla="*/ 839986 w 842010"/>
                  <a:gd name="connsiteY3" fmla="*/ 244006 h 244006"/>
                  <a:gd name="connsiteX4" fmla="*/ 407908 w 842010"/>
                  <a:gd name="connsiteY4" fmla="*/ 189602 h 244006"/>
                  <a:gd name="connsiteX5" fmla="*/ 0 w 842010"/>
                  <a:gd name="connsiteY5" fmla="*/ 232132 h 244006"/>
                  <a:gd name="connsiteX6" fmla="*/ 0 w 842010"/>
                  <a:gd name="connsiteY6" fmla="*/ 56872 h 244006"/>
                  <a:gd name="connsiteX0" fmla="*/ 2024 w 844034"/>
                  <a:gd name="connsiteY0" fmla="*/ 56872 h 244006"/>
                  <a:gd name="connsiteX1" fmla="*/ 411599 w 844034"/>
                  <a:gd name="connsiteY1" fmla="*/ 151 h 244006"/>
                  <a:gd name="connsiteX2" fmla="*/ 844034 w 844034"/>
                  <a:gd name="connsiteY2" fmla="*/ 56872 h 244006"/>
                  <a:gd name="connsiteX3" fmla="*/ 842010 w 844034"/>
                  <a:gd name="connsiteY3" fmla="*/ 244006 h 244006"/>
                  <a:gd name="connsiteX4" fmla="*/ 409932 w 844034"/>
                  <a:gd name="connsiteY4" fmla="*/ 189602 h 244006"/>
                  <a:gd name="connsiteX5" fmla="*/ 0 w 844034"/>
                  <a:gd name="connsiteY5" fmla="*/ 244006 h 244006"/>
                  <a:gd name="connsiteX6" fmla="*/ 2024 w 844034"/>
                  <a:gd name="connsiteY6" fmla="*/ 56872 h 244006"/>
                  <a:gd name="connsiteX0" fmla="*/ 2024 w 844228"/>
                  <a:gd name="connsiteY0" fmla="*/ 56872 h 249943"/>
                  <a:gd name="connsiteX1" fmla="*/ 411599 w 844228"/>
                  <a:gd name="connsiteY1" fmla="*/ 151 h 249943"/>
                  <a:gd name="connsiteX2" fmla="*/ 844034 w 844228"/>
                  <a:gd name="connsiteY2" fmla="*/ 56872 h 249943"/>
                  <a:gd name="connsiteX3" fmla="*/ 844034 w 844228"/>
                  <a:gd name="connsiteY3" fmla="*/ 249943 h 249943"/>
                  <a:gd name="connsiteX4" fmla="*/ 409932 w 844228"/>
                  <a:gd name="connsiteY4" fmla="*/ 189602 h 249943"/>
                  <a:gd name="connsiteX5" fmla="*/ 0 w 844228"/>
                  <a:gd name="connsiteY5" fmla="*/ 244006 h 249943"/>
                  <a:gd name="connsiteX6" fmla="*/ 2024 w 844228"/>
                  <a:gd name="connsiteY6" fmla="*/ 56872 h 249943"/>
                  <a:gd name="connsiteX0" fmla="*/ 1 w 842205"/>
                  <a:gd name="connsiteY0" fmla="*/ 56816 h 249887"/>
                  <a:gd name="connsiteX1" fmla="*/ 409576 w 842205"/>
                  <a:gd name="connsiteY1" fmla="*/ 95 h 249887"/>
                  <a:gd name="connsiteX2" fmla="*/ 842011 w 842205"/>
                  <a:gd name="connsiteY2" fmla="*/ 56816 h 249887"/>
                  <a:gd name="connsiteX3" fmla="*/ 842011 w 842205"/>
                  <a:gd name="connsiteY3" fmla="*/ 249887 h 249887"/>
                  <a:gd name="connsiteX4" fmla="*/ 407909 w 842205"/>
                  <a:gd name="connsiteY4" fmla="*/ 189546 h 249887"/>
                  <a:gd name="connsiteX5" fmla="*/ 1 w 842205"/>
                  <a:gd name="connsiteY5" fmla="*/ 56816 h 249887"/>
                  <a:gd name="connsiteX0" fmla="*/ 53332 w 487628"/>
                  <a:gd name="connsiteY0" fmla="*/ 189450 h 249791"/>
                  <a:gd name="connsiteX1" fmla="*/ 54999 w 487628"/>
                  <a:gd name="connsiteY1" fmla="*/ -1 h 249791"/>
                  <a:gd name="connsiteX2" fmla="*/ 487434 w 487628"/>
                  <a:gd name="connsiteY2" fmla="*/ 56720 h 249791"/>
                  <a:gd name="connsiteX3" fmla="*/ 487434 w 487628"/>
                  <a:gd name="connsiteY3" fmla="*/ 249791 h 249791"/>
                  <a:gd name="connsiteX4" fmla="*/ 53332 w 487628"/>
                  <a:gd name="connsiteY4" fmla="*/ 189450 h 249791"/>
                  <a:gd name="connsiteX0" fmla="*/ 31787 w 466083"/>
                  <a:gd name="connsiteY0" fmla="*/ 189450 h 249791"/>
                  <a:gd name="connsiteX1" fmla="*/ 33454 w 466083"/>
                  <a:gd name="connsiteY1" fmla="*/ -1 h 249791"/>
                  <a:gd name="connsiteX2" fmla="*/ 465889 w 466083"/>
                  <a:gd name="connsiteY2" fmla="*/ 56720 h 249791"/>
                  <a:gd name="connsiteX3" fmla="*/ 465889 w 466083"/>
                  <a:gd name="connsiteY3" fmla="*/ 249791 h 249791"/>
                  <a:gd name="connsiteX4" fmla="*/ 31787 w 466083"/>
                  <a:gd name="connsiteY4" fmla="*/ 189450 h 249791"/>
                  <a:gd name="connsiteX0" fmla="*/ 31787 w 466083"/>
                  <a:gd name="connsiteY0" fmla="*/ 189450 h 249791"/>
                  <a:gd name="connsiteX1" fmla="*/ 33454 w 466083"/>
                  <a:gd name="connsiteY1" fmla="*/ -1 h 249791"/>
                  <a:gd name="connsiteX2" fmla="*/ 465889 w 466083"/>
                  <a:gd name="connsiteY2" fmla="*/ 56720 h 249791"/>
                  <a:gd name="connsiteX3" fmla="*/ 465889 w 466083"/>
                  <a:gd name="connsiteY3" fmla="*/ 249791 h 249791"/>
                  <a:gd name="connsiteX4" fmla="*/ 31787 w 466083"/>
                  <a:gd name="connsiteY4" fmla="*/ 189450 h 249791"/>
                  <a:gd name="connsiteX0" fmla="*/ 1407 w 435703"/>
                  <a:gd name="connsiteY0" fmla="*/ 189450 h 249791"/>
                  <a:gd name="connsiteX1" fmla="*/ 3074 w 435703"/>
                  <a:gd name="connsiteY1" fmla="*/ -1 h 249791"/>
                  <a:gd name="connsiteX2" fmla="*/ 435509 w 435703"/>
                  <a:gd name="connsiteY2" fmla="*/ 56720 h 249791"/>
                  <a:gd name="connsiteX3" fmla="*/ 435509 w 435703"/>
                  <a:gd name="connsiteY3" fmla="*/ 249791 h 249791"/>
                  <a:gd name="connsiteX4" fmla="*/ 1407 w 435703"/>
                  <a:gd name="connsiteY4" fmla="*/ 189450 h 249791"/>
                  <a:gd name="connsiteX0" fmla="*/ 1407 w 435703"/>
                  <a:gd name="connsiteY0" fmla="*/ 189452 h 249793"/>
                  <a:gd name="connsiteX1" fmla="*/ 3074 w 435703"/>
                  <a:gd name="connsiteY1" fmla="*/ 1 h 249793"/>
                  <a:gd name="connsiteX2" fmla="*/ 435509 w 435703"/>
                  <a:gd name="connsiteY2" fmla="*/ 56722 h 249793"/>
                  <a:gd name="connsiteX3" fmla="*/ 435509 w 435703"/>
                  <a:gd name="connsiteY3" fmla="*/ 249793 h 249793"/>
                  <a:gd name="connsiteX4" fmla="*/ 1407 w 435703"/>
                  <a:gd name="connsiteY4" fmla="*/ 189452 h 249793"/>
                  <a:gd name="connsiteX0" fmla="*/ 1407 w 435703"/>
                  <a:gd name="connsiteY0" fmla="*/ 189450 h 249791"/>
                  <a:gd name="connsiteX1" fmla="*/ 3074 w 435703"/>
                  <a:gd name="connsiteY1" fmla="*/ -1 h 249791"/>
                  <a:gd name="connsiteX2" fmla="*/ 435509 w 435703"/>
                  <a:gd name="connsiteY2" fmla="*/ 56720 h 249791"/>
                  <a:gd name="connsiteX3" fmla="*/ 435509 w 435703"/>
                  <a:gd name="connsiteY3" fmla="*/ 249791 h 249791"/>
                  <a:gd name="connsiteX4" fmla="*/ 1407 w 435703"/>
                  <a:gd name="connsiteY4" fmla="*/ 189450 h 249791"/>
                  <a:gd name="connsiteX0" fmla="*/ 1407 w 435703"/>
                  <a:gd name="connsiteY0" fmla="*/ 189452 h 249793"/>
                  <a:gd name="connsiteX1" fmla="*/ 3074 w 435703"/>
                  <a:gd name="connsiteY1" fmla="*/ 1 h 249793"/>
                  <a:gd name="connsiteX2" fmla="*/ 435509 w 435703"/>
                  <a:gd name="connsiteY2" fmla="*/ 56722 h 249793"/>
                  <a:gd name="connsiteX3" fmla="*/ 435509 w 435703"/>
                  <a:gd name="connsiteY3" fmla="*/ 249793 h 249793"/>
                  <a:gd name="connsiteX4" fmla="*/ 1407 w 435703"/>
                  <a:gd name="connsiteY4" fmla="*/ 189452 h 249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703" h="249793">
                    <a:moveTo>
                      <a:pt x="1407" y="189452"/>
                    </a:moveTo>
                    <a:cubicBezTo>
                      <a:pt x="-2231" y="119990"/>
                      <a:pt x="2240" y="94726"/>
                      <a:pt x="3074" y="1"/>
                    </a:cubicBezTo>
                    <a:cubicBezTo>
                      <a:pt x="158649" y="1906"/>
                      <a:pt x="441920" y="16330"/>
                      <a:pt x="435509" y="56722"/>
                    </a:cubicBezTo>
                    <a:cubicBezTo>
                      <a:pt x="434834" y="119100"/>
                      <a:pt x="436184" y="187415"/>
                      <a:pt x="435509" y="249793"/>
                    </a:cubicBezTo>
                    <a:cubicBezTo>
                      <a:pt x="405245" y="209773"/>
                      <a:pt x="142079" y="190441"/>
                      <a:pt x="1407" y="189452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800"/>
              </a:p>
            </p:txBody>
          </p:sp>
        </p:grpSp>
        <p:grpSp>
          <p:nvGrpSpPr>
            <p:cNvPr id="1388" name="Group 12017"/>
            <p:cNvGrpSpPr>
              <a:grpSpLocks/>
            </p:cNvGrpSpPr>
            <p:nvPr/>
          </p:nvGrpSpPr>
          <p:grpSpPr bwMode="auto">
            <a:xfrm>
              <a:off x="5425940" y="2040404"/>
              <a:ext cx="1676572" cy="492022"/>
              <a:chOff x="68580" y="329871"/>
              <a:chExt cx="96" cy="35"/>
            </a:xfrm>
          </p:grpSpPr>
          <p:grpSp>
            <p:nvGrpSpPr>
              <p:cNvPr id="1390" name="Group 12018"/>
              <p:cNvGrpSpPr>
                <a:grpSpLocks/>
              </p:cNvGrpSpPr>
              <p:nvPr/>
            </p:nvGrpSpPr>
            <p:grpSpPr bwMode="auto">
              <a:xfrm>
                <a:off x="68580" y="329882"/>
                <a:ext cx="96" cy="22"/>
                <a:chOff x="68580" y="329882"/>
                <a:chExt cx="98" cy="24"/>
              </a:xfrm>
            </p:grpSpPr>
            <p:sp>
              <p:nvSpPr>
                <p:cNvPr id="1392" name="Freeform 12019"/>
                <p:cNvSpPr>
                  <a:spLocks/>
                </p:cNvSpPr>
                <p:nvPr/>
              </p:nvSpPr>
              <p:spPr bwMode="auto">
                <a:xfrm>
                  <a:off x="68580" y="329882"/>
                  <a:ext cx="98" cy="24"/>
                </a:xfrm>
                <a:custGeom>
                  <a:avLst/>
                  <a:gdLst>
                    <a:gd name="T0" fmla="*/ 19 w 2856"/>
                    <a:gd name="T1" fmla="*/ 6 h 595"/>
                    <a:gd name="T2" fmla="*/ 2708 w 2856"/>
                    <a:gd name="T3" fmla="*/ 0 h 595"/>
                    <a:gd name="T4" fmla="*/ 2856 w 2856"/>
                    <a:gd name="T5" fmla="*/ 595 h 595"/>
                    <a:gd name="T6" fmla="*/ 0 w 2856"/>
                    <a:gd name="T7" fmla="*/ 592 h 595"/>
                    <a:gd name="T8" fmla="*/ 19 w 2856"/>
                    <a:gd name="T9" fmla="*/ 6 h 5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56" h="595">
                      <a:moveTo>
                        <a:pt x="19" y="6"/>
                      </a:moveTo>
                      <a:lnTo>
                        <a:pt x="2708" y="0"/>
                      </a:lnTo>
                      <a:lnTo>
                        <a:pt x="2856" y="595"/>
                      </a:lnTo>
                      <a:lnTo>
                        <a:pt x="0" y="592"/>
                      </a:lnTo>
                      <a:lnTo>
                        <a:pt x="19" y="6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800"/>
                </a:p>
              </p:txBody>
            </p:sp>
            <p:sp>
              <p:nvSpPr>
                <p:cNvPr id="1393" name="Freeform 12020"/>
                <p:cNvSpPr>
                  <a:spLocks/>
                </p:cNvSpPr>
                <p:nvPr/>
              </p:nvSpPr>
              <p:spPr bwMode="auto">
                <a:xfrm>
                  <a:off x="68580" y="329886"/>
                  <a:ext cx="97" cy="16"/>
                </a:xfrm>
                <a:custGeom>
                  <a:avLst/>
                  <a:gdLst>
                    <a:gd name="T0" fmla="*/ 10 w 3190"/>
                    <a:gd name="T1" fmla="*/ 0 h 440"/>
                    <a:gd name="T2" fmla="*/ 3090 w 3190"/>
                    <a:gd name="T3" fmla="*/ 0 h 440"/>
                    <a:gd name="T4" fmla="*/ 3190 w 3190"/>
                    <a:gd name="T5" fmla="*/ 440 h 440"/>
                    <a:gd name="T6" fmla="*/ 0 w 3190"/>
                    <a:gd name="T7" fmla="*/ 440 h 440"/>
                    <a:gd name="T8" fmla="*/ 10 w 3190"/>
                    <a:gd name="T9" fmla="*/ 0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0" h="440">
                      <a:moveTo>
                        <a:pt x="10" y="0"/>
                      </a:moveTo>
                      <a:lnTo>
                        <a:pt x="3090" y="0"/>
                      </a:lnTo>
                      <a:lnTo>
                        <a:pt x="3190" y="440"/>
                      </a:lnTo>
                      <a:lnTo>
                        <a:pt x="0" y="44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800"/>
                </a:p>
              </p:txBody>
            </p:sp>
          </p:grpSp>
          <p:sp>
            <p:nvSpPr>
              <p:cNvPr id="1391" name="Text Box 12021"/>
              <p:cNvSpPr txBox="1">
                <a:spLocks noChangeArrowheads="1"/>
              </p:cNvSpPr>
              <p:nvPr/>
            </p:nvSpPr>
            <p:spPr bwMode="auto">
              <a:xfrm>
                <a:off x="68580" y="329871"/>
                <a:ext cx="90" cy="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0">
                  <a:defRPr sz="1000"/>
                </a:pPr>
                <a:r>
                  <a:rPr lang="ru-RU" sz="800" b="0" i="1" u="none" strike="noStrike" baseline="0" dirty="0" smtClean="0">
                    <a:solidFill>
                      <a:srgbClr val="000000"/>
                    </a:solidFill>
                    <a:latin typeface="Impact"/>
                  </a:rPr>
                  <a:t>ГО и ЧС</a:t>
                </a:r>
                <a:endParaRPr lang="ru-RU" sz="800" b="0" i="1" u="none" strike="noStrike" baseline="0" dirty="0">
                  <a:solidFill>
                    <a:srgbClr val="000000"/>
                  </a:solidFill>
                  <a:latin typeface="Impact"/>
                </a:endParaRPr>
              </a:p>
              <a:p>
                <a:pPr algn="ctr" rtl="0">
                  <a:defRPr sz="1000"/>
                </a:pPr>
                <a:endParaRPr lang="ru-RU" sz="800" b="0" i="1" u="none" strike="noStrike" baseline="0" dirty="0">
                  <a:solidFill>
                    <a:srgbClr val="000000"/>
                  </a:solidFill>
                  <a:latin typeface="Impact"/>
                </a:endParaRPr>
              </a:p>
            </p:txBody>
          </p:sp>
        </p:grpSp>
        <p:sp>
          <p:nvSpPr>
            <p:cNvPr id="1389" name="Freeform 12023"/>
            <p:cNvSpPr>
              <a:spLocks/>
            </p:cNvSpPr>
            <p:nvPr/>
          </p:nvSpPr>
          <p:spPr bwMode="auto">
            <a:xfrm>
              <a:off x="5393829" y="1047819"/>
              <a:ext cx="109766" cy="3196521"/>
            </a:xfrm>
            <a:custGeom>
              <a:avLst/>
              <a:gdLst>
                <a:gd name="T0" fmla="*/ 4 w 4"/>
                <a:gd name="T1" fmla="*/ 0 h 196"/>
                <a:gd name="T2" fmla="*/ 0 w 4"/>
                <a:gd name="T3" fmla="*/ 18 h 196"/>
                <a:gd name="T4" fmla="*/ 2 w 4"/>
                <a:gd name="T5" fmla="*/ 22 h 196"/>
                <a:gd name="T6" fmla="*/ 3 w 4"/>
                <a:gd name="T7" fmla="*/ 94 h 196"/>
                <a:gd name="T8" fmla="*/ 4 w 4"/>
                <a:gd name="T9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6">
                  <a:moveTo>
                    <a:pt x="4" y="0"/>
                  </a:moveTo>
                  <a:lnTo>
                    <a:pt x="0" y="18"/>
                  </a:lnTo>
                  <a:lnTo>
                    <a:pt x="2" y="22"/>
                  </a:lnTo>
                  <a:lnTo>
                    <a:pt x="3" y="94"/>
                  </a:lnTo>
                  <a:lnTo>
                    <a:pt x="4" y="196"/>
                  </a:lnTo>
                </a:path>
              </a:pathLst>
            </a:custGeom>
            <a:noFill/>
            <a:ln w="19050" cmpd="sng">
              <a:solidFill>
                <a:srgbClr xmlns:mc="http://schemas.openxmlformats.org/markup-compatibility/2006" xmlns:a14="http://schemas.microsoft.com/office/drawing/2010/main" val="FF0000" mc:Ignorable="a14" a14:legacySpreadsheetColorIndex="10"/>
              </a:solidFill>
              <a:round/>
              <a:headEnd/>
              <a:tailEnd/>
            </a:ln>
            <a:effectLst>
              <a:outerShdw dist="28398" dir="6993903" algn="ctr" rotWithShape="0">
                <a:srgbClr xmlns:mc="http://schemas.openxmlformats.org/markup-compatibility/2006" xmlns:a14="http://schemas.microsoft.com/office/drawing/2010/main" val="FFFF99" mc:Ignorable="a14" a14:legacySpreadsheetColorIndex="4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</a:extLst>
          </p:spPr>
          <p:txBody>
            <a:bodyPr/>
            <a:lstStyle/>
            <a:p>
              <a:endParaRPr lang="ru-RU" sz="800"/>
            </a:p>
          </p:txBody>
        </p:sp>
      </p:grpSp>
      <p:sp>
        <p:nvSpPr>
          <p:cNvPr id="1418" name="AutoShape 175"/>
          <p:cNvSpPr>
            <a:spLocks noChangeArrowheads="1"/>
          </p:cNvSpPr>
          <p:nvPr/>
        </p:nvSpPr>
        <p:spPr bwMode="auto">
          <a:xfrm>
            <a:off x="7543669" y="2540379"/>
            <a:ext cx="1459349" cy="517847"/>
          </a:xfrm>
          <a:prstGeom prst="wedgeRectCallout">
            <a:avLst>
              <a:gd name="adj1" fmla="val -183029"/>
              <a:gd name="adj2" fmla="val 311428"/>
            </a:avLst>
          </a:prstGeom>
          <a:solidFill>
            <a:schemeClr val="bg1">
              <a:lumMod val="85000"/>
              <a:alpha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just"/>
            <a:r>
              <a:rPr lang="ru-RU" sz="800" dirty="0" smtClean="0"/>
              <a:t>ПВР школа №26</a:t>
            </a:r>
          </a:p>
          <a:p>
            <a:pPr algn="just"/>
            <a:r>
              <a:rPr lang="ru-RU" sz="800" dirty="0" smtClean="0"/>
              <a:t>Вместимость 50 чел.</a:t>
            </a:r>
          </a:p>
          <a:p>
            <a:pPr algn="just"/>
            <a:r>
              <a:rPr lang="ru-RU" sz="800" dirty="0" smtClean="0"/>
              <a:t>Директор т. 55-735</a:t>
            </a:r>
            <a:endParaRPr lang="ru-RU" sz="800" dirty="0"/>
          </a:p>
        </p:txBody>
      </p:sp>
      <p:grpSp>
        <p:nvGrpSpPr>
          <p:cNvPr id="1419" name="Группа 1418"/>
          <p:cNvGrpSpPr/>
          <p:nvPr/>
        </p:nvGrpSpPr>
        <p:grpSpPr>
          <a:xfrm rot="10800000" flipH="1" flipV="1">
            <a:off x="7798562" y="3326018"/>
            <a:ext cx="339163" cy="432653"/>
            <a:chOff x="7886261" y="4851924"/>
            <a:chExt cx="261635" cy="156307"/>
          </a:xfrm>
        </p:grpSpPr>
        <p:sp>
          <p:nvSpPr>
            <p:cNvPr id="1420" name="Rectangle 54"/>
            <p:cNvSpPr>
              <a:spLocks noChangeArrowheads="1"/>
            </p:cNvSpPr>
            <p:nvPr/>
          </p:nvSpPr>
          <p:spPr bwMode="auto">
            <a:xfrm>
              <a:off x="7892138" y="4930310"/>
              <a:ext cx="255758" cy="71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0" tIns="9040" rIns="9040" bIns="9040"/>
            <a:lstStyle/>
            <a:p>
              <a:pPr algn="ctr" defTabSz="652463"/>
              <a:r>
                <a:rPr lang="ru-RU" sz="500" dirty="0" smtClean="0">
                  <a:cs typeface="Arial" charset="0"/>
                </a:rPr>
                <a:t>ОЦГБ</a:t>
              </a:r>
              <a:endParaRPr lang="ru-RU" sz="500" b="0" dirty="0">
                <a:cs typeface="Arial" charset="0"/>
              </a:endParaRPr>
            </a:p>
            <a:p>
              <a:pPr algn="ctr" defTabSz="652463"/>
              <a:r>
                <a:rPr lang="ru-RU" sz="500" b="0" dirty="0" smtClean="0">
                  <a:cs typeface="Arial" charset="0"/>
                </a:rPr>
                <a:t>98</a:t>
              </a:r>
              <a:endParaRPr lang="ru-RU" sz="500" b="0" dirty="0">
                <a:cs typeface="Arial" charset="0"/>
              </a:endParaRPr>
            </a:p>
          </p:txBody>
        </p:sp>
        <p:grpSp>
          <p:nvGrpSpPr>
            <p:cNvPr id="1421" name="Group 56"/>
            <p:cNvGrpSpPr>
              <a:grpSpLocks/>
            </p:cNvGrpSpPr>
            <p:nvPr/>
          </p:nvGrpSpPr>
          <p:grpSpPr bwMode="auto">
            <a:xfrm>
              <a:off x="7886261" y="4851924"/>
              <a:ext cx="227972" cy="156307"/>
              <a:chOff x="0" y="1"/>
              <a:chExt cx="20000" cy="19998"/>
            </a:xfrm>
          </p:grpSpPr>
          <p:sp>
            <p:nvSpPr>
              <p:cNvPr id="1422" name="Rectangle 57"/>
              <p:cNvSpPr>
                <a:spLocks noChangeArrowheads="1"/>
              </p:cNvSpPr>
              <p:nvPr/>
            </p:nvSpPr>
            <p:spPr bwMode="auto">
              <a:xfrm>
                <a:off x="0" y="7755"/>
                <a:ext cx="20000" cy="12244"/>
              </a:xfrm>
              <a:prstGeom prst="rect">
                <a:avLst/>
              </a:prstGeom>
              <a:noFill/>
              <a:ln w="222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65064" tIns="32532" rIns="65064" bIns="32532"/>
              <a:lstStyle/>
              <a:p>
                <a:pPr algn="ctr" defTabSz="652463"/>
                <a:endParaRPr lang="ru-RU" sz="1500" b="0">
                  <a:cs typeface="Arial" charset="0"/>
                </a:endParaRPr>
              </a:p>
            </p:txBody>
          </p:sp>
          <p:sp>
            <p:nvSpPr>
              <p:cNvPr id="1423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4" name="Line 59"/>
              <p:cNvSpPr>
                <a:spLocks noChangeShapeType="1"/>
              </p:cNvSpPr>
              <p:nvPr/>
            </p:nvSpPr>
            <p:spPr bwMode="auto">
              <a:xfrm>
                <a:off x="10475" y="2"/>
                <a:ext cx="9364" cy="7309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425" name="Group 60"/>
              <p:cNvGrpSpPr>
                <a:grpSpLocks/>
              </p:cNvGrpSpPr>
              <p:nvPr/>
            </p:nvGrpSpPr>
            <p:grpSpPr bwMode="auto">
              <a:xfrm>
                <a:off x="8961" y="3009"/>
                <a:ext cx="2336" cy="3408"/>
                <a:chOff x="5" y="2"/>
                <a:chExt cx="20007" cy="19999"/>
              </a:xfrm>
            </p:grpSpPr>
            <p:sp>
              <p:nvSpPr>
                <p:cNvPr id="1426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2"/>
                  <a:ext cx="137" cy="19999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27" name="Line 62"/>
                <p:cNvSpPr>
                  <a:spLocks noChangeShapeType="1"/>
                </p:cNvSpPr>
                <p:nvPr/>
              </p:nvSpPr>
              <p:spPr bwMode="auto">
                <a:xfrm>
                  <a:off x="5" y="11587"/>
                  <a:ext cx="20007" cy="140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aphicFrame>
        <p:nvGraphicFramePr>
          <p:cNvPr id="1428" name="Таблица 14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328387"/>
              </p:ext>
            </p:extLst>
          </p:nvPr>
        </p:nvGraphicFramePr>
        <p:xfrm>
          <a:off x="2011285" y="5169035"/>
          <a:ext cx="2184601" cy="12692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3538"/>
                <a:gridCol w="741116"/>
                <a:gridCol w="639947"/>
              </a:tblGrid>
              <a:tr h="27538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 Ф.И.О. руководителя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116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ru-RU" sz="7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7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ПСЧ-46                   </a:t>
                      </a:r>
                      <a:r>
                        <a:rPr lang="ru-RU" sz="7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О. Кошевого 26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Ползунов А.Ю. </a:t>
                      </a:r>
                      <a:r>
                        <a:rPr lang="ru-RU" sz="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деж.часть</a:t>
                      </a:r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51-100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375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ru-RU" sz="7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ОМВД                       </a:t>
                      </a:r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Геодезическая 60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</a:t>
                      </a:r>
                      <a:endParaRPr lang="ru-RU" sz="6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Бобров Е.Г                   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50-200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375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ОЦГБ                                ул. Железнодорожная 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глав.врач</a:t>
                      </a:r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</a:t>
                      </a:r>
                      <a:r>
                        <a:rPr lang="ru-RU" sz="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Лацких</a:t>
                      </a:r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А.В.                   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50-300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29" name="AutoShape 629"/>
          <p:cNvSpPr>
            <a:spLocks noChangeArrowheads="1"/>
          </p:cNvSpPr>
          <p:nvPr/>
        </p:nvSpPr>
        <p:spPr bwMode="auto">
          <a:xfrm>
            <a:off x="1760642" y="1014921"/>
            <a:ext cx="1344426" cy="421589"/>
          </a:xfrm>
          <a:prstGeom prst="wedgeRectCallout">
            <a:avLst>
              <a:gd name="adj1" fmla="val 88495"/>
              <a:gd name="adj2" fmla="val 217538"/>
            </a:avLst>
          </a:prstGeom>
          <a:solidFill>
            <a:schemeClr val="bg1">
              <a:lumMod val="85000"/>
              <a:alpha val="36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800" dirty="0"/>
              <a:t>ПВР </a:t>
            </a:r>
            <a:r>
              <a:rPr lang="ru-RU" sz="800" dirty="0" smtClean="0"/>
              <a:t>школа № 60 </a:t>
            </a:r>
            <a:endParaRPr lang="ru-RU" sz="800" dirty="0"/>
          </a:p>
          <a:p>
            <a:pPr algn="ctr"/>
            <a:r>
              <a:rPr lang="ru-RU" sz="800" dirty="0" smtClean="0"/>
              <a:t>50 чел.</a:t>
            </a:r>
            <a:endParaRPr lang="ru-RU" sz="800" dirty="0"/>
          </a:p>
          <a:p>
            <a:pPr algn="ctr"/>
            <a:r>
              <a:rPr lang="ru-RU" sz="800" dirty="0" smtClean="0"/>
              <a:t>Тел</a:t>
            </a:r>
            <a:r>
              <a:rPr lang="ru-RU" sz="800" dirty="0"/>
              <a:t>. </a:t>
            </a:r>
            <a:r>
              <a:rPr lang="ru-RU" sz="800" dirty="0" smtClean="0"/>
              <a:t>216-96-63</a:t>
            </a:r>
            <a:endParaRPr lang="ru-RU" sz="800" dirty="0"/>
          </a:p>
        </p:txBody>
      </p:sp>
      <p:sp>
        <p:nvSpPr>
          <p:cNvPr id="1432" name="Минус 1431"/>
          <p:cNvSpPr/>
          <p:nvPr/>
        </p:nvSpPr>
        <p:spPr>
          <a:xfrm flipV="1">
            <a:off x="7543669" y="5655001"/>
            <a:ext cx="399858" cy="114155"/>
          </a:xfrm>
          <a:prstGeom prst="mathMinus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433" name="Прямая соединительная линия 1432"/>
          <p:cNvCxnSpPr/>
          <p:nvPr/>
        </p:nvCxnSpPr>
        <p:spPr>
          <a:xfrm flipV="1">
            <a:off x="7568724" y="5877451"/>
            <a:ext cx="397763" cy="1"/>
          </a:xfrm>
          <a:prstGeom prst="line">
            <a:avLst/>
          </a:prstGeom>
          <a:ln w="38100">
            <a:solidFill>
              <a:srgbClr val="FB4723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075419" y="905075"/>
            <a:ext cx="131319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/>
              <a:t>Администрация</a:t>
            </a:r>
            <a:endParaRPr lang="ru-RU" sz="6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4571999" y="3420114"/>
            <a:ext cx="2715000" cy="1420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1426" idx="1"/>
          </p:cNvCxnSpPr>
          <p:nvPr/>
        </p:nvCxnSpPr>
        <p:spPr>
          <a:xfrm>
            <a:off x="7307785" y="3444261"/>
            <a:ext cx="640061" cy="20566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2021767" y="2230718"/>
            <a:ext cx="886062" cy="1189396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1161443" y="1844824"/>
            <a:ext cx="849401" cy="415242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379513" y="1316646"/>
            <a:ext cx="2360409" cy="1105105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3871211" y="2137562"/>
            <a:ext cx="26359" cy="38497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718" idx="1"/>
          </p:cNvCxnSpPr>
          <p:nvPr/>
        </p:nvCxnSpPr>
        <p:spPr>
          <a:xfrm flipH="1" flipV="1">
            <a:off x="3704286" y="2182987"/>
            <a:ext cx="170222" cy="10306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5039448" y="3905094"/>
            <a:ext cx="1852722" cy="28748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endCxn id="1422" idx="1"/>
          </p:cNvCxnSpPr>
          <p:nvPr/>
        </p:nvCxnSpPr>
        <p:spPr>
          <a:xfrm flipV="1">
            <a:off x="6916075" y="3626223"/>
            <a:ext cx="882487" cy="279602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олилиния 33"/>
          <p:cNvSpPr/>
          <p:nvPr/>
        </p:nvSpPr>
        <p:spPr>
          <a:xfrm>
            <a:off x="707666" y="1319917"/>
            <a:ext cx="707666" cy="572493"/>
          </a:xfrm>
          <a:custGeom>
            <a:avLst/>
            <a:gdLst>
              <a:gd name="connsiteX0" fmla="*/ 453224 w 707666"/>
              <a:gd name="connsiteY0" fmla="*/ 572493 h 572493"/>
              <a:gd name="connsiteX1" fmla="*/ 413468 w 707666"/>
              <a:gd name="connsiteY1" fmla="*/ 532737 h 572493"/>
              <a:gd name="connsiteX2" fmla="*/ 214685 w 707666"/>
              <a:gd name="connsiteY2" fmla="*/ 524786 h 572493"/>
              <a:gd name="connsiteX3" fmla="*/ 166977 w 707666"/>
              <a:gd name="connsiteY3" fmla="*/ 500932 h 572493"/>
              <a:gd name="connsiteX4" fmla="*/ 143124 w 707666"/>
              <a:gd name="connsiteY4" fmla="*/ 477078 h 572493"/>
              <a:gd name="connsiteX5" fmla="*/ 39757 w 707666"/>
              <a:gd name="connsiteY5" fmla="*/ 469126 h 572493"/>
              <a:gd name="connsiteX6" fmla="*/ 15903 w 707666"/>
              <a:gd name="connsiteY6" fmla="*/ 262393 h 572493"/>
              <a:gd name="connsiteX7" fmla="*/ 0 w 707666"/>
              <a:gd name="connsiteY7" fmla="*/ 214685 h 572493"/>
              <a:gd name="connsiteX8" fmla="*/ 31805 w 707666"/>
              <a:gd name="connsiteY8" fmla="*/ 159026 h 572493"/>
              <a:gd name="connsiteX9" fmla="*/ 47708 w 707666"/>
              <a:gd name="connsiteY9" fmla="*/ 111318 h 572493"/>
              <a:gd name="connsiteX10" fmla="*/ 119270 w 707666"/>
              <a:gd name="connsiteY10" fmla="*/ 55659 h 572493"/>
              <a:gd name="connsiteX11" fmla="*/ 143124 w 707666"/>
              <a:gd name="connsiteY11" fmla="*/ 47707 h 572493"/>
              <a:gd name="connsiteX12" fmla="*/ 166977 w 707666"/>
              <a:gd name="connsiteY12" fmla="*/ 31805 h 572493"/>
              <a:gd name="connsiteX13" fmla="*/ 238539 w 707666"/>
              <a:gd name="connsiteY13" fmla="*/ 0 h 572493"/>
              <a:gd name="connsiteX14" fmla="*/ 349857 w 707666"/>
              <a:gd name="connsiteY14" fmla="*/ 7951 h 572493"/>
              <a:gd name="connsiteX15" fmla="*/ 397565 w 707666"/>
              <a:gd name="connsiteY15" fmla="*/ 39756 h 572493"/>
              <a:gd name="connsiteX16" fmla="*/ 445273 w 707666"/>
              <a:gd name="connsiteY16" fmla="*/ 63610 h 572493"/>
              <a:gd name="connsiteX17" fmla="*/ 469127 w 707666"/>
              <a:gd name="connsiteY17" fmla="*/ 79513 h 572493"/>
              <a:gd name="connsiteX18" fmla="*/ 540689 w 707666"/>
              <a:gd name="connsiteY18" fmla="*/ 143123 h 572493"/>
              <a:gd name="connsiteX19" fmla="*/ 564543 w 707666"/>
              <a:gd name="connsiteY19" fmla="*/ 151074 h 572493"/>
              <a:gd name="connsiteX20" fmla="*/ 652007 w 707666"/>
              <a:gd name="connsiteY20" fmla="*/ 143123 h 572493"/>
              <a:gd name="connsiteX21" fmla="*/ 644056 w 707666"/>
              <a:gd name="connsiteY21" fmla="*/ 119269 h 572493"/>
              <a:gd name="connsiteX22" fmla="*/ 652007 w 707666"/>
              <a:gd name="connsiteY22" fmla="*/ 87464 h 572493"/>
              <a:gd name="connsiteX23" fmla="*/ 691764 w 707666"/>
              <a:gd name="connsiteY23" fmla="*/ 39756 h 572493"/>
              <a:gd name="connsiteX24" fmla="*/ 707666 w 707666"/>
              <a:gd name="connsiteY24" fmla="*/ 15902 h 57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07666" h="572493">
                <a:moveTo>
                  <a:pt x="453224" y="572493"/>
                </a:moveTo>
                <a:cubicBezTo>
                  <a:pt x="439972" y="559241"/>
                  <a:pt x="431845" y="536412"/>
                  <a:pt x="413468" y="532737"/>
                </a:cubicBezTo>
                <a:cubicBezTo>
                  <a:pt x="348442" y="519732"/>
                  <a:pt x="280830" y="529511"/>
                  <a:pt x="214685" y="524786"/>
                </a:cubicBezTo>
                <a:cubicBezTo>
                  <a:pt x="198998" y="523665"/>
                  <a:pt x="178157" y="510248"/>
                  <a:pt x="166977" y="500932"/>
                </a:cubicBezTo>
                <a:cubicBezTo>
                  <a:pt x="158339" y="493733"/>
                  <a:pt x="154033" y="479805"/>
                  <a:pt x="143124" y="477078"/>
                </a:cubicBezTo>
                <a:cubicBezTo>
                  <a:pt x="109598" y="468696"/>
                  <a:pt x="74213" y="471777"/>
                  <a:pt x="39757" y="469126"/>
                </a:cubicBezTo>
                <a:cubicBezTo>
                  <a:pt x="-12133" y="391296"/>
                  <a:pt x="37929" y="475308"/>
                  <a:pt x="15903" y="262393"/>
                </a:cubicBezTo>
                <a:cubicBezTo>
                  <a:pt x="14178" y="245719"/>
                  <a:pt x="0" y="214685"/>
                  <a:pt x="0" y="214685"/>
                </a:cubicBezTo>
                <a:cubicBezTo>
                  <a:pt x="14346" y="193167"/>
                  <a:pt x="21716" y="184249"/>
                  <a:pt x="31805" y="159026"/>
                </a:cubicBezTo>
                <a:cubicBezTo>
                  <a:pt x="38031" y="143462"/>
                  <a:pt x="35855" y="123171"/>
                  <a:pt x="47708" y="111318"/>
                </a:cubicBezTo>
                <a:cubicBezTo>
                  <a:pt x="68291" y="90735"/>
                  <a:pt x="90736" y="65171"/>
                  <a:pt x="119270" y="55659"/>
                </a:cubicBezTo>
                <a:cubicBezTo>
                  <a:pt x="127221" y="53008"/>
                  <a:pt x="135627" y="51455"/>
                  <a:pt x="143124" y="47707"/>
                </a:cubicBezTo>
                <a:cubicBezTo>
                  <a:pt x="151671" y="43433"/>
                  <a:pt x="158245" y="35686"/>
                  <a:pt x="166977" y="31805"/>
                </a:cubicBezTo>
                <a:cubicBezTo>
                  <a:pt x="252140" y="-6045"/>
                  <a:pt x="184553" y="35989"/>
                  <a:pt x="238539" y="0"/>
                </a:cubicBezTo>
                <a:cubicBezTo>
                  <a:pt x="275645" y="2650"/>
                  <a:pt x="313767" y="-1071"/>
                  <a:pt x="349857" y="7951"/>
                </a:cubicBezTo>
                <a:cubicBezTo>
                  <a:pt x="368399" y="12586"/>
                  <a:pt x="381662" y="29154"/>
                  <a:pt x="397565" y="39756"/>
                </a:cubicBezTo>
                <a:cubicBezTo>
                  <a:pt x="428394" y="60309"/>
                  <a:pt x="412352" y="52637"/>
                  <a:pt x="445273" y="63610"/>
                </a:cubicBezTo>
                <a:cubicBezTo>
                  <a:pt x="453224" y="68911"/>
                  <a:pt x="461984" y="73164"/>
                  <a:pt x="469127" y="79513"/>
                </a:cubicBezTo>
                <a:cubicBezTo>
                  <a:pt x="496217" y="103592"/>
                  <a:pt x="509755" y="127656"/>
                  <a:pt x="540689" y="143123"/>
                </a:cubicBezTo>
                <a:cubicBezTo>
                  <a:pt x="548186" y="146871"/>
                  <a:pt x="556592" y="148424"/>
                  <a:pt x="564543" y="151074"/>
                </a:cubicBezTo>
                <a:cubicBezTo>
                  <a:pt x="593698" y="148424"/>
                  <a:pt x="624826" y="153995"/>
                  <a:pt x="652007" y="143123"/>
                </a:cubicBezTo>
                <a:cubicBezTo>
                  <a:pt x="659789" y="140010"/>
                  <a:pt x="644056" y="127650"/>
                  <a:pt x="644056" y="119269"/>
                </a:cubicBezTo>
                <a:cubicBezTo>
                  <a:pt x="644056" y="108341"/>
                  <a:pt x="647702" y="97508"/>
                  <a:pt x="652007" y="87464"/>
                </a:cubicBezTo>
                <a:cubicBezTo>
                  <a:pt x="662458" y="63078"/>
                  <a:pt x="674907" y="59984"/>
                  <a:pt x="691764" y="39756"/>
                </a:cubicBezTo>
                <a:cubicBezTo>
                  <a:pt x="697882" y="32415"/>
                  <a:pt x="707666" y="15902"/>
                  <a:pt x="707666" y="15902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2979232" y="3533530"/>
            <a:ext cx="1049205" cy="161344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197690" y="5601402"/>
            <a:ext cx="115398" cy="503197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4358614" y="5979954"/>
            <a:ext cx="211180" cy="66417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4" name="Прямая соединительная линия 1433"/>
          <p:cNvCxnSpPr/>
          <p:nvPr/>
        </p:nvCxnSpPr>
        <p:spPr>
          <a:xfrm flipV="1">
            <a:off x="5237020" y="4452448"/>
            <a:ext cx="1966710" cy="1119104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6" name="Прямая соединительная линия 1435"/>
          <p:cNvCxnSpPr/>
          <p:nvPr/>
        </p:nvCxnSpPr>
        <p:spPr>
          <a:xfrm flipH="1" flipV="1">
            <a:off x="7013153" y="3916296"/>
            <a:ext cx="213650" cy="514914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8" name="Прямая соединительная линия 1437"/>
          <p:cNvCxnSpPr/>
          <p:nvPr/>
        </p:nvCxnSpPr>
        <p:spPr>
          <a:xfrm>
            <a:off x="4745475" y="4262676"/>
            <a:ext cx="233802" cy="1278908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/>
          <p:nvPr/>
        </p:nvCxnSpPr>
        <p:spPr>
          <a:xfrm flipV="1">
            <a:off x="4616193" y="5564788"/>
            <a:ext cx="395997" cy="188228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5038115" y="5555955"/>
            <a:ext cx="218742" cy="24108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151"/>
          <p:cNvCxnSpPr/>
          <p:nvPr/>
        </p:nvCxnSpPr>
        <p:spPr>
          <a:xfrm flipV="1">
            <a:off x="4554782" y="5727469"/>
            <a:ext cx="59798" cy="252485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0" name="Text Box 634"/>
          <p:cNvSpPr txBox="1">
            <a:spLocks noChangeArrowheads="1"/>
          </p:cNvSpPr>
          <p:nvPr/>
        </p:nvSpPr>
        <p:spPr bwMode="auto">
          <a:xfrm rot="1680000">
            <a:off x="2251931" y="1613586"/>
            <a:ext cx="422732" cy="184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75599" tIns="37795" rIns="75599" bIns="37795">
            <a:spAutoFit/>
          </a:bodyPr>
          <a:lstStyle>
            <a:lvl1pPr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55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700" b="0" dirty="0" smtClean="0">
                <a:latin typeface="Times New Roman" pitchFamily="18" charset="0"/>
              </a:rPr>
              <a:t>1.7 км</a:t>
            </a:r>
            <a:endParaRPr lang="ru-RU" sz="700" b="0" dirty="0">
              <a:latin typeface="Times New Roman" pitchFamily="18" charset="0"/>
            </a:endParaRPr>
          </a:p>
        </p:txBody>
      </p:sp>
      <p:cxnSp>
        <p:nvCxnSpPr>
          <p:cNvPr id="154" name="Прямая соединительная линия 153"/>
          <p:cNvCxnSpPr/>
          <p:nvPr/>
        </p:nvCxnSpPr>
        <p:spPr>
          <a:xfrm>
            <a:off x="7590121" y="6104599"/>
            <a:ext cx="404586" cy="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7961435" y="6020673"/>
            <a:ext cx="169894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/>
              <a:t>Запасной маршрут эвакуации</a:t>
            </a:r>
            <a:endParaRPr lang="ru-RU" sz="600" dirty="0"/>
          </a:p>
        </p:txBody>
      </p:sp>
      <p:sp>
        <p:nvSpPr>
          <p:cNvPr id="157" name="TextBox 156"/>
          <p:cNvSpPr txBox="1"/>
          <p:nvPr/>
        </p:nvSpPr>
        <p:spPr>
          <a:xfrm>
            <a:off x="8029133" y="5629670"/>
            <a:ext cx="150308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/>
              <a:t>Маршрут выдвижения</a:t>
            </a:r>
            <a:endParaRPr lang="ru-RU" sz="600" dirty="0"/>
          </a:p>
        </p:txBody>
      </p:sp>
      <p:sp>
        <p:nvSpPr>
          <p:cNvPr id="158" name="TextBox 157"/>
          <p:cNvSpPr txBox="1"/>
          <p:nvPr/>
        </p:nvSpPr>
        <p:spPr>
          <a:xfrm>
            <a:off x="8038284" y="5809022"/>
            <a:ext cx="14198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/>
              <a:t>Маршрут эвакуации</a:t>
            </a:r>
            <a:endParaRPr lang="ru-RU" sz="600" dirty="0"/>
          </a:p>
        </p:txBody>
      </p:sp>
      <p:sp>
        <p:nvSpPr>
          <p:cNvPr id="875" name="AutoShape 175"/>
          <p:cNvSpPr>
            <a:spLocks noChangeArrowheads="1"/>
          </p:cNvSpPr>
          <p:nvPr/>
        </p:nvSpPr>
        <p:spPr bwMode="auto">
          <a:xfrm>
            <a:off x="5075627" y="1467570"/>
            <a:ext cx="1459832" cy="1054962"/>
          </a:xfrm>
          <a:prstGeom prst="wedgeRectCallout">
            <a:avLst>
              <a:gd name="adj1" fmla="val 74362"/>
              <a:gd name="adj2" fmla="val -81840"/>
            </a:avLst>
          </a:prstGeom>
          <a:solidFill>
            <a:schemeClr val="bg1">
              <a:lumMod val="85000"/>
              <a:alpha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just"/>
            <a:endParaRPr lang="ru-RU" sz="800" dirty="0" smtClean="0"/>
          </a:p>
          <a:p>
            <a:pPr algn="just"/>
            <a:endParaRPr lang="ru-RU" sz="800" dirty="0" smtClean="0"/>
          </a:p>
          <a:p>
            <a:pPr algn="just"/>
            <a:endParaRPr lang="ru-RU" sz="800" dirty="0" smtClean="0"/>
          </a:p>
          <a:p>
            <a:pPr algn="just"/>
            <a:endParaRPr lang="ru-RU" sz="800" dirty="0" smtClean="0"/>
          </a:p>
          <a:p>
            <a:pPr algn="ctr"/>
            <a:endParaRPr lang="ru-RU" sz="800" dirty="0" smtClean="0"/>
          </a:p>
          <a:p>
            <a:pPr algn="ctr"/>
            <a:r>
              <a:rPr lang="ru-RU" sz="800" dirty="0" smtClean="0"/>
              <a:t>Администрация  г. Оби</a:t>
            </a:r>
          </a:p>
          <a:p>
            <a:pPr algn="ctr"/>
            <a:r>
              <a:rPr lang="ru-RU" sz="800" dirty="0" smtClean="0"/>
              <a:t> Новосибирской области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121695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195</Words>
  <Application>Microsoft Office PowerPoint</Application>
  <PresentationFormat>Экран (4:3)</PresentationFormat>
  <Paragraphs>65</Paragraphs>
  <Slides>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Calibri</vt:lpstr>
      <vt:lpstr>Impact</vt:lpstr>
      <vt:lpstr>Times New Roman</vt:lpstr>
      <vt:lpstr>Тема Office</vt:lpstr>
      <vt:lpstr>Фотография Photo Editor</vt:lpstr>
      <vt:lpstr>Clip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гочс1</dc:creator>
  <cp:lastModifiedBy>Пользователь</cp:lastModifiedBy>
  <cp:revision>98</cp:revision>
  <dcterms:created xsi:type="dcterms:W3CDTF">2011-04-15T04:19:38Z</dcterms:created>
  <dcterms:modified xsi:type="dcterms:W3CDTF">2022-08-09T09:10:43Z</dcterms:modified>
</cp:coreProperties>
</file>