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4" autoAdjust="0"/>
  </p:normalViewPr>
  <p:slideViewPr>
    <p:cSldViewPr snapToGrid="0">
      <p:cViewPr varScale="1">
        <p:scale>
          <a:sx n="98" d="100"/>
          <a:sy n="98" d="100"/>
        </p:scale>
        <p:origin x="954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9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9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2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8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1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8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6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E471D-DD0A-4706-A500-2C16A0CFF2F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71C9-5404-48E3-8CCD-BD79AD5DB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4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0790" y="465388"/>
            <a:ext cx="12192204" cy="73342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7658" y="-599693"/>
            <a:ext cx="12192000" cy="97113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17" tIns="43608" rIns="87217" bIns="43608" anchor="t"/>
          <a:lstStyle>
            <a:lvl1pPr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ДЕЙСТВИЙ ПРИ ЛИКВИДАЦИИ ЧРЕЗВЫЧАЙНЫХ СИТУАЦИЙ, </a:t>
            </a:r>
          </a:p>
          <a:p>
            <a:pPr algn="ctr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ВОЗНИКШИХ В РЕЗУЛЬТАТЕ РАЗЛИВА НЕФТЕПРОДУКТОВ</a:t>
            </a:r>
          </a:p>
          <a:p>
            <a:pPr algn="ctr" eaLnBrk="1" hangingPunct="1"/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144378" y="589547"/>
            <a:ext cx="890337" cy="950495"/>
            <a:chOff x="5878" y="906"/>
            <a:chExt cx="545" cy="537"/>
          </a:xfrm>
        </p:grpSpPr>
        <p:sp>
          <p:nvSpPr>
            <p:cNvPr id="8" name="Freeform 81"/>
            <p:cNvSpPr>
              <a:spLocks/>
            </p:cNvSpPr>
            <p:nvPr/>
          </p:nvSpPr>
          <p:spPr bwMode="auto">
            <a:xfrm>
              <a:off x="5971" y="994"/>
              <a:ext cx="366" cy="334"/>
            </a:xfrm>
            <a:custGeom>
              <a:avLst/>
              <a:gdLst>
                <a:gd name="T0" fmla="*/ 0 w 1488"/>
                <a:gd name="T1" fmla="*/ 0 h 1489"/>
                <a:gd name="T2" fmla="*/ 0 w 1488"/>
                <a:gd name="T3" fmla="*/ 0 h 1489"/>
                <a:gd name="T4" fmla="*/ 0 w 1488"/>
                <a:gd name="T5" fmla="*/ 0 h 1489"/>
                <a:gd name="T6" fmla="*/ 0 w 1488"/>
                <a:gd name="T7" fmla="*/ 0 h 1489"/>
                <a:gd name="T8" fmla="*/ 0 w 1488"/>
                <a:gd name="T9" fmla="*/ 0 h 1489"/>
                <a:gd name="T10" fmla="*/ 0 w 1488"/>
                <a:gd name="T11" fmla="*/ 0 h 1489"/>
                <a:gd name="T12" fmla="*/ 0 w 1488"/>
                <a:gd name="T13" fmla="*/ 0 h 1489"/>
                <a:gd name="T14" fmla="*/ 0 w 1488"/>
                <a:gd name="T15" fmla="*/ 0 h 1489"/>
                <a:gd name="T16" fmla="*/ 0 w 1488"/>
                <a:gd name="T17" fmla="*/ 0 h 1489"/>
                <a:gd name="T18" fmla="*/ 0 w 1488"/>
                <a:gd name="T19" fmla="*/ 0 h 1489"/>
                <a:gd name="T20" fmla="*/ 0 w 1488"/>
                <a:gd name="T21" fmla="*/ 0 h 1489"/>
                <a:gd name="T22" fmla="*/ 0 w 1488"/>
                <a:gd name="T23" fmla="*/ 0 h 1489"/>
                <a:gd name="T24" fmla="*/ 0 w 1488"/>
                <a:gd name="T25" fmla="*/ 0 h 1489"/>
                <a:gd name="T26" fmla="*/ 0 w 1488"/>
                <a:gd name="T27" fmla="*/ 0 h 1489"/>
                <a:gd name="T28" fmla="*/ 0 w 1488"/>
                <a:gd name="T29" fmla="*/ 0 h 1489"/>
                <a:gd name="T30" fmla="*/ 0 w 1488"/>
                <a:gd name="T31" fmla="*/ 0 h 1489"/>
                <a:gd name="T32" fmla="*/ 0 w 1488"/>
                <a:gd name="T33" fmla="*/ 0 h 14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8"/>
                <a:gd name="T52" fmla="*/ 0 h 1489"/>
                <a:gd name="T53" fmla="*/ 1488 w 1488"/>
                <a:gd name="T54" fmla="*/ 1489 h 14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8" h="1489">
                  <a:moveTo>
                    <a:pt x="0" y="744"/>
                  </a:moveTo>
                  <a:lnTo>
                    <a:pt x="492" y="618"/>
                  </a:lnTo>
                  <a:lnTo>
                    <a:pt x="372" y="372"/>
                  </a:lnTo>
                  <a:lnTo>
                    <a:pt x="618" y="492"/>
                  </a:lnTo>
                  <a:lnTo>
                    <a:pt x="744" y="0"/>
                  </a:lnTo>
                  <a:lnTo>
                    <a:pt x="870" y="492"/>
                  </a:lnTo>
                  <a:lnTo>
                    <a:pt x="1116" y="372"/>
                  </a:lnTo>
                  <a:lnTo>
                    <a:pt x="990" y="618"/>
                  </a:lnTo>
                  <a:lnTo>
                    <a:pt x="1488" y="744"/>
                  </a:lnTo>
                  <a:lnTo>
                    <a:pt x="990" y="870"/>
                  </a:lnTo>
                  <a:lnTo>
                    <a:pt x="1116" y="1116"/>
                  </a:lnTo>
                  <a:lnTo>
                    <a:pt x="870" y="990"/>
                  </a:lnTo>
                  <a:lnTo>
                    <a:pt x="744" y="1489"/>
                  </a:lnTo>
                  <a:lnTo>
                    <a:pt x="618" y="990"/>
                  </a:lnTo>
                  <a:lnTo>
                    <a:pt x="372" y="1116"/>
                  </a:lnTo>
                  <a:lnTo>
                    <a:pt x="492" y="870"/>
                  </a:lnTo>
                  <a:lnTo>
                    <a:pt x="0" y="7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Freeform 82"/>
            <p:cNvSpPr>
              <a:spLocks/>
            </p:cNvSpPr>
            <p:nvPr/>
          </p:nvSpPr>
          <p:spPr bwMode="auto">
            <a:xfrm>
              <a:off x="6154" y="994"/>
              <a:ext cx="31" cy="167"/>
            </a:xfrm>
            <a:custGeom>
              <a:avLst/>
              <a:gdLst>
                <a:gd name="T0" fmla="*/ 0 w 126"/>
                <a:gd name="T1" fmla="*/ 0 h 744"/>
                <a:gd name="T2" fmla="*/ 0 w 126"/>
                <a:gd name="T3" fmla="*/ 0 h 744"/>
                <a:gd name="T4" fmla="*/ 0 w 126"/>
                <a:gd name="T5" fmla="*/ 0 h 744"/>
                <a:gd name="T6" fmla="*/ 0 w 126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44"/>
                <a:gd name="T14" fmla="*/ 126 w 126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44">
                  <a:moveTo>
                    <a:pt x="0" y="0"/>
                  </a:moveTo>
                  <a:lnTo>
                    <a:pt x="0" y="744"/>
                  </a:lnTo>
                  <a:lnTo>
                    <a:pt x="126" y="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Freeform 83"/>
            <p:cNvSpPr>
              <a:spLocks/>
            </p:cNvSpPr>
            <p:nvPr/>
          </p:nvSpPr>
          <p:spPr bwMode="auto">
            <a:xfrm>
              <a:off x="6154" y="1161"/>
              <a:ext cx="183" cy="28"/>
            </a:xfrm>
            <a:custGeom>
              <a:avLst/>
              <a:gdLst>
                <a:gd name="T0" fmla="*/ 0 w 744"/>
                <a:gd name="T1" fmla="*/ 0 h 126"/>
                <a:gd name="T2" fmla="*/ 0 w 744"/>
                <a:gd name="T3" fmla="*/ 0 h 126"/>
                <a:gd name="T4" fmla="*/ 0 w 744"/>
                <a:gd name="T5" fmla="*/ 0 h 126"/>
                <a:gd name="T6" fmla="*/ 0 w 74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26"/>
                <a:gd name="T14" fmla="*/ 744 w 74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26">
                  <a:moveTo>
                    <a:pt x="0" y="0"/>
                  </a:moveTo>
                  <a:lnTo>
                    <a:pt x="744" y="0"/>
                  </a:lnTo>
                  <a:lnTo>
                    <a:pt x="24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Freeform 84"/>
            <p:cNvSpPr>
              <a:spLocks/>
            </p:cNvSpPr>
            <p:nvPr/>
          </p:nvSpPr>
          <p:spPr bwMode="auto">
            <a:xfrm>
              <a:off x="6123" y="1161"/>
              <a:ext cx="31" cy="167"/>
            </a:xfrm>
            <a:custGeom>
              <a:avLst/>
              <a:gdLst>
                <a:gd name="T0" fmla="*/ 0 w 126"/>
                <a:gd name="T1" fmla="*/ 0 h 745"/>
                <a:gd name="T2" fmla="*/ 0 w 126"/>
                <a:gd name="T3" fmla="*/ 0 h 745"/>
                <a:gd name="T4" fmla="*/ 0 w 126"/>
                <a:gd name="T5" fmla="*/ 0 h 745"/>
                <a:gd name="T6" fmla="*/ 0 w 126"/>
                <a:gd name="T7" fmla="*/ 0 h 7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45"/>
                <a:gd name="T14" fmla="*/ 126 w 126"/>
                <a:gd name="T15" fmla="*/ 745 h 7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45">
                  <a:moveTo>
                    <a:pt x="126" y="0"/>
                  </a:moveTo>
                  <a:lnTo>
                    <a:pt x="126" y="745"/>
                  </a:lnTo>
                  <a:lnTo>
                    <a:pt x="0" y="2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Freeform 85"/>
            <p:cNvSpPr>
              <a:spLocks/>
            </p:cNvSpPr>
            <p:nvPr/>
          </p:nvSpPr>
          <p:spPr bwMode="auto">
            <a:xfrm>
              <a:off x="5971" y="1133"/>
              <a:ext cx="183" cy="28"/>
            </a:xfrm>
            <a:custGeom>
              <a:avLst/>
              <a:gdLst>
                <a:gd name="T0" fmla="*/ 0 w 744"/>
                <a:gd name="T1" fmla="*/ 0 h 126"/>
                <a:gd name="T2" fmla="*/ 0 w 744"/>
                <a:gd name="T3" fmla="*/ 0 h 126"/>
                <a:gd name="T4" fmla="*/ 0 w 744"/>
                <a:gd name="T5" fmla="*/ 0 h 126"/>
                <a:gd name="T6" fmla="*/ 0 w 74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26"/>
                <a:gd name="T14" fmla="*/ 744 w 74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26">
                  <a:moveTo>
                    <a:pt x="744" y="126"/>
                  </a:moveTo>
                  <a:lnTo>
                    <a:pt x="0" y="126"/>
                  </a:lnTo>
                  <a:lnTo>
                    <a:pt x="492" y="0"/>
                  </a:lnTo>
                  <a:lnTo>
                    <a:pt x="744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Freeform 86"/>
            <p:cNvSpPr>
              <a:spLocks/>
            </p:cNvSpPr>
            <p:nvPr/>
          </p:nvSpPr>
          <p:spPr bwMode="auto">
            <a:xfrm>
              <a:off x="6154" y="1078"/>
              <a:ext cx="92" cy="83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0" y="372"/>
                  </a:moveTo>
                  <a:lnTo>
                    <a:pt x="372" y="0"/>
                  </a:lnTo>
                  <a:lnTo>
                    <a:pt x="246" y="246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Freeform 87"/>
            <p:cNvSpPr>
              <a:spLocks/>
            </p:cNvSpPr>
            <p:nvPr/>
          </p:nvSpPr>
          <p:spPr bwMode="auto">
            <a:xfrm>
              <a:off x="6135" y="1161"/>
              <a:ext cx="111" cy="98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0" y="0"/>
                  </a:moveTo>
                  <a:lnTo>
                    <a:pt x="372" y="372"/>
                  </a:lnTo>
                  <a:lnTo>
                    <a:pt x="126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6063" y="1161"/>
              <a:ext cx="91" cy="84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372" y="0"/>
                  </a:moveTo>
                  <a:lnTo>
                    <a:pt x="0" y="372"/>
                  </a:lnTo>
                  <a:lnTo>
                    <a:pt x="120" y="12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6063" y="1080"/>
              <a:ext cx="91" cy="83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372" y="372"/>
                  </a:moveTo>
                  <a:lnTo>
                    <a:pt x="0" y="0"/>
                  </a:lnTo>
                  <a:lnTo>
                    <a:pt x="246" y="120"/>
                  </a:lnTo>
                  <a:lnTo>
                    <a:pt x="372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Rectangle 90"/>
            <p:cNvSpPr>
              <a:spLocks noChangeArrowheads="1"/>
            </p:cNvSpPr>
            <p:nvPr/>
          </p:nvSpPr>
          <p:spPr bwMode="auto">
            <a:xfrm>
              <a:off x="6125" y="906"/>
              <a:ext cx="4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С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18" name="Rectangle 91"/>
            <p:cNvSpPr>
              <a:spLocks noChangeArrowheads="1"/>
            </p:cNvSpPr>
            <p:nvPr/>
          </p:nvSpPr>
          <p:spPr bwMode="auto">
            <a:xfrm>
              <a:off x="6369" y="1137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Rectangle 92"/>
            <p:cNvSpPr>
              <a:spLocks noChangeArrowheads="1"/>
            </p:cNvSpPr>
            <p:nvPr/>
          </p:nvSpPr>
          <p:spPr bwMode="auto">
            <a:xfrm>
              <a:off x="6368" y="1143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В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20" name="Rectangle 93"/>
            <p:cNvSpPr>
              <a:spLocks noChangeArrowheads="1"/>
            </p:cNvSpPr>
            <p:nvPr/>
          </p:nvSpPr>
          <p:spPr bwMode="auto">
            <a:xfrm>
              <a:off x="5878" y="1137"/>
              <a:ext cx="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Rectangle 94"/>
            <p:cNvSpPr>
              <a:spLocks noChangeArrowheads="1"/>
            </p:cNvSpPr>
            <p:nvPr/>
          </p:nvSpPr>
          <p:spPr bwMode="auto">
            <a:xfrm>
              <a:off x="5878" y="1143"/>
              <a:ext cx="3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З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22" name="Rectangle 95"/>
            <p:cNvSpPr>
              <a:spLocks noChangeArrowheads="1"/>
            </p:cNvSpPr>
            <p:nvPr/>
          </p:nvSpPr>
          <p:spPr bwMode="auto">
            <a:xfrm>
              <a:off x="6132" y="1346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Rectangle 96"/>
            <p:cNvSpPr>
              <a:spLocks noChangeArrowheads="1"/>
            </p:cNvSpPr>
            <p:nvPr/>
          </p:nvSpPr>
          <p:spPr bwMode="auto">
            <a:xfrm>
              <a:off x="6133" y="1352"/>
              <a:ext cx="6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Ю</a:t>
              </a:r>
              <a:endParaRPr lang="ru-RU" sz="210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481"/>
          <p:cNvGrpSpPr>
            <a:grpSpLocks/>
          </p:cNvGrpSpPr>
          <p:nvPr/>
        </p:nvGrpSpPr>
        <p:grpSpPr bwMode="auto">
          <a:xfrm>
            <a:off x="1547110" y="3995138"/>
            <a:ext cx="2164766" cy="2253174"/>
            <a:chOff x="3360" y="1440"/>
            <a:chExt cx="816" cy="758"/>
          </a:xfrm>
        </p:grpSpPr>
        <p:grpSp>
          <p:nvGrpSpPr>
            <p:cNvPr id="25" name="Group 482"/>
            <p:cNvGrpSpPr>
              <a:grpSpLocks/>
            </p:cNvGrpSpPr>
            <p:nvPr/>
          </p:nvGrpSpPr>
          <p:grpSpPr bwMode="auto">
            <a:xfrm>
              <a:off x="3360" y="1440"/>
              <a:ext cx="143" cy="145"/>
              <a:chOff x="1104" y="671"/>
              <a:chExt cx="143" cy="145"/>
            </a:xfrm>
          </p:grpSpPr>
          <p:sp>
            <p:nvSpPr>
              <p:cNvPr id="39" name="Arc 483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40" name="AutoShape 484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26" name="Group 485"/>
            <p:cNvGrpSpPr>
              <a:grpSpLocks/>
            </p:cNvGrpSpPr>
            <p:nvPr/>
          </p:nvGrpSpPr>
          <p:grpSpPr bwMode="auto">
            <a:xfrm rot="5400000">
              <a:off x="4032" y="1439"/>
              <a:ext cx="143" cy="145"/>
              <a:chOff x="1104" y="671"/>
              <a:chExt cx="143" cy="145"/>
            </a:xfrm>
          </p:grpSpPr>
          <p:sp>
            <p:nvSpPr>
              <p:cNvPr id="37" name="Arc 486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38" name="AutoShape 487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27" name="Group 488"/>
            <p:cNvGrpSpPr>
              <a:grpSpLocks/>
            </p:cNvGrpSpPr>
            <p:nvPr/>
          </p:nvGrpSpPr>
          <p:grpSpPr bwMode="auto">
            <a:xfrm rot="10800000">
              <a:off x="4032" y="2053"/>
              <a:ext cx="143" cy="145"/>
              <a:chOff x="1104" y="671"/>
              <a:chExt cx="143" cy="145"/>
            </a:xfrm>
          </p:grpSpPr>
          <p:sp>
            <p:nvSpPr>
              <p:cNvPr id="35" name="Arc 489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36" name="AutoShape 490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28" name="Group 491"/>
            <p:cNvGrpSpPr>
              <a:grpSpLocks/>
            </p:cNvGrpSpPr>
            <p:nvPr/>
          </p:nvGrpSpPr>
          <p:grpSpPr bwMode="auto">
            <a:xfrm rot="-5400000">
              <a:off x="3372" y="2053"/>
              <a:ext cx="143" cy="145"/>
              <a:chOff x="1104" y="671"/>
              <a:chExt cx="143" cy="145"/>
            </a:xfrm>
          </p:grpSpPr>
          <p:sp>
            <p:nvSpPr>
              <p:cNvPr id="33" name="Arc 492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34" name="AutoShape 493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sp>
          <p:nvSpPr>
            <p:cNvPr id="29" name="Line 494"/>
            <p:cNvSpPr>
              <a:spLocks noChangeShapeType="1"/>
            </p:cNvSpPr>
            <p:nvPr/>
          </p:nvSpPr>
          <p:spPr bwMode="auto">
            <a:xfrm>
              <a:off x="3504" y="211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495"/>
            <p:cNvSpPr>
              <a:spLocks noChangeShapeType="1"/>
            </p:cNvSpPr>
            <p:nvPr/>
          </p:nvSpPr>
          <p:spPr bwMode="auto">
            <a:xfrm>
              <a:off x="3456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496"/>
            <p:cNvSpPr>
              <a:spLocks noChangeShapeType="1"/>
            </p:cNvSpPr>
            <p:nvPr/>
          </p:nvSpPr>
          <p:spPr bwMode="auto">
            <a:xfrm>
              <a:off x="3504" y="153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Line 497"/>
            <p:cNvSpPr>
              <a:spLocks noChangeShapeType="1"/>
            </p:cNvSpPr>
            <p:nvPr/>
          </p:nvSpPr>
          <p:spPr bwMode="auto">
            <a:xfrm>
              <a:off x="4091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AutoShape 175"/>
          <p:cNvSpPr>
            <a:spLocks noChangeArrowheads="1"/>
          </p:cNvSpPr>
          <p:nvPr/>
        </p:nvSpPr>
        <p:spPr bwMode="auto">
          <a:xfrm>
            <a:off x="9697454" y="1134710"/>
            <a:ext cx="1459832" cy="1319732"/>
          </a:xfrm>
          <a:prstGeom prst="wedgeRectCallout">
            <a:avLst>
              <a:gd name="adj1" fmla="val -270174"/>
              <a:gd name="adj2" fmla="val -63498"/>
            </a:avLst>
          </a:prstGeom>
          <a:solidFill>
            <a:schemeClr val="bg1">
              <a:lumMod val="8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endParaRPr lang="ru-RU" sz="800" dirty="0" smtClean="0"/>
          </a:p>
          <a:p>
            <a:pPr algn="just"/>
            <a:endParaRPr lang="ru-RU" sz="800" dirty="0"/>
          </a:p>
          <a:p>
            <a:pPr algn="just"/>
            <a:endParaRPr lang="ru-RU" sz="800" dirty="0" smtClean="0"/>
          </a:p>
          <a:p>
            <a:pPr algn="just"/>
            <a:endParaRPr lang="ru-RU" sz="800" dirty="0"/>
          </a:p>
          <a:p>
            <a:pPr algn="ctr"/>
            <a:endParaRPr lang="ru-RU" sz="800" dirty="0"/>
          </a:p>
          <a:p>
            <a:pPr algn="ctr"/>
            <a:r>
              <a:rPr lang="ru-RU" sz="800" dirty="0" smtClean="0"/>
              <a:t>Администрация  г. Оби</a:t>
            </a:r>
          </a:p>
          <a:p>
            <a:pPr algn="ctr"/>
            <a:r>
              <a:rPr lang="ru-RU" sz="800" dirty="0" smtClean="0"/>
              <a:t> Новосибирской области</a:t>
            </a:r>
            <a:endParaRPr lang="ru-RU" sz="800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9779508" y="1262765"/>
            <a:ext cx="939041" cy="924328"/>
            <a:chOff x="5393829" y="1047819"/>
            <a:chExt cx="2254538" cy="3196521"/>
          </a:xfrm>
        </p:grpSpPr>
        <p:grpSp>
          <p:nvGrpSpPr>
            <p:cNvPr id="43" name="Group 12017"/>
            <p:cNvGrpSpPr>
              <a:grpSpLocks/>
            </p:cNvGrpSpPr>
            <p:nvPr/>
          </p:nvGrpSpPr>
          <p:grpSpPr bwMode="auto">
            <a:xfrm>
              <a:off x="5417386" y="1680501"/>
              <a:ext cx="1676572" cy="435791"/>
              <a:chOff x="68580" y="329873"/>
              <a:chExt cx="96" cy="31"/>
            </a:xfrm>
          </p:grpSpPr>
          <p:grpSp>
            <p:nvGrpSpPr>
              <p:cNvPr id="71" name="Group 12018"/>
              <p:cNvGrpSpPr>
                <a:grpSpLocks/>
              </p:cNvGrpSpPr>
              <p:nvPr/>
            </p:nvGrpSpPr>
            <p:grpSpPr bwMode="auto">
              <a:xfrm>
                <a:off x="68580" y="329882"/>
                <a:ext cx="96" cy="22"/>
                <a:chOff x="68580" y="329882"/>
                <a:chExt cx="98" cy="24"/>
              </a:xfrm>
            </p:grpSpPr>
            <p:sp>
              <p:nvSpPr>
                <p:cNvPr id="73" name="Freeform 12019"/>
                <p:cNvSpPr>
                  <a:spLocks/>
                </p:cNvSpPr>
                <p:nvPr/>
              </p:nvSpPr>
              <p:spPr bwMode="auto">
                <a:xfrm>
                  <a:off x="68580" y="329882"/>
                  <a:ext cx="98" cy="24"/>
                </a:xfrm>
                <a:custGeom>
                  <a:avLst/>
                  <a:gdLst>
                    <a:gd name="T0" fmla="*/ 19 w 2856"/>
                    <a:gd name="T1" fmla="*/ 6 h 595"/>
                    <a:gd name="T2" fmla="*/ 2708 w 2856"/>
                    <a:gd name="T3" fmla="*/ 0 h 595"/>
                    <a:gd name="T4" fmla="*/ 2856 w 2856"/>
                    <a:gd name="T5" fmla="*/ 595 h 595"/>
                    <a:gd name="T6" fmla="*/ 0 w 2856"/>
                    <a:gd name="T7" fmla="*/ 592 h 595"/>
                    <a:gd name="T8" fmla="*/ 19 w 2856"/>
                    <a:gd name="T9" fmla="*/ 6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6" h="595">
                      <a:moveTo>
                        <a:pt x="19" y="6"/>
                      </a:moveTo>
                      <a:lnTo>
                        <a:pt x="2708" y="0"/>
                      </a:lnTo>
                      <a:lnTo>
                        <a:pt x="2856" y="595"/>
                      </a:lnTo>
                      <a:lnTo>
                        <a:pt x="0" y="592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74" name="Freeform 12020"/>
                <p:cNvSpPr>
                  <a:spLocks/>
                </p:cNvSpPr>
                <p:nvPr/>
              </p:nvSpPr>
              <p:spPr bwMode="auto">
                <a:xfrm>
                  <a:off x="68580" y="329886"/>
                  <a:ext cx="97" cy="16"/>
                </a:xfrm>
                <a:custGeom>
                  <a:avLst/>
                  <a:gdLst>
                    <a:gd name="T0" fmla="*/ 10 w 3190"/>
                    <a:gd name="T1" fmla="*/ 0 h 440"/>
                    <a:gd name="T2" fmla="*/ 3090 w 3190"/>
                    <a:gd name="T3" fmla="*/ 0 h 440"/>
                    <a:gd name="T4" fmla="*/ 3190 w 3190"/>
                    <a:gd name="T5" fmla="*/ 440 h 440"/>
                    <a:gd name="T6" fmla="*/ 0 w 3190"/>
                    <a:gd name="T7" fmla="*/ 440 h 440"/>
                    <a:gd name="T8" fmla="*/ 10 w 3190"/>
                    <a:gd name="T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0" h="440">
                      <a:moveTo>
                        <a:pt x="10" y="0"/>
                      </a:moveTo>
                      <a:lnTo>
                        <a:pt x="3090" y="0"/>
                      </a:lnTo>
                      <a:lnTo>
                        <a:pt x="3190" y="440"/>
                      </a:lnTo>
                      <a:lnTo>
                        <a:pt x="0" y="44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72" name="Text Box 12021"/>
              <p:cNvSpPr txBox="1">
                <a:spLocks noChangeArrowheads="1"/>
              </p:cNvSpPr>
              <p:nvPr/>
            </p:nvSpPr>
            <p:spPr bwMode="auto">
              <a:xfrm>
                <a:off x="68580" y="329873"/>
                <a:ext cx="9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КЧС </a:t>
                </a:r>
                <a:r>
                  <a:rPr lang="ru-RU" sz="800" i="1" dirty="0" smtClean="0">
                    <a:solidFill>
                      <a:srgbClr val="000000"/>
                    </a:solidFill>
                    <a:latin typeface="Impact"/>
                  </a:rPr>
                  <a:t>и О</a:t>
                </a: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ПБ</a:t>
                </a: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  <a:p>
                <a:pPr algn="ctr" rtl="0">
                  <a:defRPr sz="1000"/>
                </a:pP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5408088" y="1049015"/>
              <a:ext cx="2240279" cy="817941"/>
              <a:chOff x="6943385" y="691930"/>
              <a:chExt cx="1045836" cy="573090"/>
            </a:xfrm>
          </p:grpSpPr>
          <p:grpSp>
            <p:nvGrpSpPr>
              <p:cNvPr id="51" name="Group 11994"/>
              <p:cNvGrpSpPr>
                <a:grpSpLocks/>
              </p:cNvGrpSpPr>
              <p:nvPr/>
            </p:nvGrpSpPr>
            <p:grpSpPr bwMode="auto">
              <a:xfrm>
                <a:off x="6943385" y="691930"/>
                <a:ext cx="1045836" cy="403481"/>
                <a:chOff x="68567" y="329038"/>
                <a:chExt cx="3041" cy="2402"/>
              </a:xfrm>
            </p:grpSpPr>
            <p:grpSp>
              <p:nvGrpSpPr>
                <p:cNvPr id="62" name="Group 11995"/>
                <p:cNvGrpSpPr>
                  <a:grpSpLocks/>
                </p:cNvGrpSpPr>
                <p:nvPr/>
              </p:nvGrpSpPr>
              <p:grpSpPr bwMode="auto">
                <a:xfrm>
                  <a:off x="70736" y="330623"/>
                  <a:ext cx="872" cy="817"/>
                  <a:chOff x="70740" y="330627"/>
                  <a:chExt cx="3198" cy="1977"/>
                </a:xfrm>
              </p:grpSpPr>
              <p:sp>
                <p:nvSpPr>
                  <p:cNvPr id="69" name="AutoShape 11996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769" y="330627"/>
                    <a:ext cx="3169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70" name="Oval 11997"/>
                  <p:cNvSpPr>
                    <a:spLocks noChangeArrowheads="1"/>
                  </p:cNvSpPr>
                  <p:nvPr/>
                </p:nvSpPr>
                <p:spPr bwMode="auto">
                  <a:xfrm>
                    <a:off x="70740" y="332028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  <p:grpSp>
              <p:nvGrpSpPr>
                <p:cNvPr id="63" name="Group 11998"/>
                <p:cNvGrpSpPr>
                  <a:grpSpLocks/>
                </p:cNvGrpSpPr>
                <p:nvPr/>
              </p:nvGrpSpPr>
              <p:grpSpPr bwMode="auto">
                <a:xfrm>
                  <a:off x="70164" y="329765"/>
                  <a:ext cx="1152" cy="1466"/>
                  <a:chOff x="70164" y="329371"/>
                  <a:chExt cx="3168" cy="2904"/>
                </a:xfrm>
              </p:grpSpPr>
              <p:sp>
                <p:nvSpPr>
                  <p:cNvPr id="67" name="AutoShape 1199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164" y="329371"/>
                    <a:ext cx="3166" cy="2801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68" name="Oval 12000"/>
                  <p:cNvSpPr>
                    <a:spLocks noChangeArrowheads="1"/>
                  </p:cNvSpPr>
                  <p:nvPr/>
                </p:nvSpPr>
                <p:spPr bwMode="auto">
                  <a:xfrm>
                    <a:off x="70164" y="331699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  <p:grpSp>
              <p:nvGrpSpPr>
                <p:cNvPr id="64" name="Group 12001"/>
                <p:cNvGrpSpPr>
                  <a:grpSpLocks/>
                </p:cNvGrpSpPr>
                <p:nvPr/>
              </p:nvGrpSpPr>
              <p:grpSpPr bwMode="auto">
                <a:xfrm>
                  <a:off x="68567" y="329038"/>
                  <a:ext cx="2307" cy="2212"/>
                  <a:chOff x="68580" y="328414"/>
                  <a:chExt cx="3173" cy="3439"/>
                </a:xfrm>
              </p:grpSpPr>
              <p:sp>
                <p:nvSpPr>
                  <p:cNvPr id="65" name="AutoShape 12002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68585" y="328414"/>
                    <a:ext cx="3168" cy="3208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66" name="Oval 12003"/>
                  <p:cNvSpPr>
                    <a:spLocks noChangeArrowheads="1"/>
                  </p:cNvSpPr>
                  <p:nvPr/>
                </p:nvSpPr>
                <p:spPr bwMode="auto">
                  <a:xfrm>
                    <a:off x="68580" y="331277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</p:grpSp>
          <p:grpSp>
            <p:nvGrpSpPr>
              <p:cNvPr id="52" name="Group 12004"/>
              <p:cNvGrpSpPr>
                <a:grpSpLocks/>
              </p:cNvGrpSpPr>
              <p:nvPr/>
            </p:nvGrpSpPr>
            <p:grpSpPr bwMode="auto">
              <a:xfrm>
                <a:off x="6947723" y="881546"/>
                <a:ext cx="1039989" cy="303399"/>
                <a:chOff x="68580" y="329644"/>
                <a:chExt cx="3024" cy="1357"/>
              </a:xfrm>
            </p:grpSpPr>
            <p:sp>
              <p:nvSpPr>
                <p:cNvPr id="56" name="AutoShape 12005"/>
                <p:cNvSpPr>
                  <a:spLocks noChangeArrowheads="1"/>
                </p:cNvSpPr>
                <p:nvPr/>
              </p:nvSpPr>
              <p:spPr bwMode="auto">
                <a:xfrm rot="10795968">
                  <a:off x="70740" y="330395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57" name="Oval 12006"/>
                <p:cNvSpPr>
                  <a:spLocks noChangeArrowheads="1"/>
                </p:cNvSpPr>
                <p:nvPr/>
              </p:nvSpPr>
              <p:spPr bwMode="auto">
                <a:xfrm>
                  <a:off x="70740" y="330828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58" name="AutoShape 12007"/>
                <p:cNvSpPr>
                  <a:spLocks noChangeArrowheads="1"/>
                </p:cNvSpPr>
                <p:nvPr/>
              </p:nvSpPr>
              <p:spPr bwMode="auto">
                <a:xfrm rot="10795968">
                  <a:off x="70164" y="330156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59" name="Oval 12008"/>
                <p:cNvSpPr>
                  <a:spLocks noChangeArrowheads="1"/>
                </p:cNvSpPr>
                <p:nvPr/>
              </p:nvSpPr>
              <p:spPr bwMode="auto">
                <a:xfrm>
                  <a:off x="70164" y="330685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60" name="AutoShape 12009"/>
                <p:cNvSpPr>
                  <a:spLocks noChangeArrowheads="1"/>
                </p:cNvSpPr>
                <p:nvPr/>
              </p:nvSpPr>
              <p:spPr bwMode="auto">
                <a:xfrm rot="10795968">
                  <a:off x="68580" y="329644"/>
                  <a:ext cx="2304" cy="1100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61" name="Oval 12010"/>
                <p:cNvSpPr>
                  <a:spLocks noChangeArrowheads="1"/>
                </p:cNvSpPr>
                <p:nvPr/>
              </p:nvSpPr>
              <p:spPr bwMode="auto">
                <a:xfrm>
                  <a:off x="68580" y="330523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53" name="Прямоугольник 35"/>
              <p:cNvSpPr/>
              <p:nvPr/>
            </p:nvSpPr>
            <p:spPr>
              <a:xfrm>
                <a:off x="6947844" y="1040653"/>
                <a:ext cx="789865" cy="148875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4228" h="249943">
                    <a:moveTo>
                      <a:pt x="2024" y="56872"/>
                    </a:moveTo>
                    <a:cubicBezTo>
                      <a:pt x="17306" y="14302"/>
                      <a:pt x="256024" y="-1754"/>
                      <a:pt x="411599" y="151"/>
                    </a:cubicBezTo>
                    <a:cubicBezTo>
                      <a:pt x="567174" y="2056"/>
                      <a:pt x="816926" y="13004"/>
                      <a:pt x="844034" y="56872"/>
                    </a:cubicBezTo>
                    <a:cubicBezTo>
                      <a:pt x="843359" y="119250"/>
                      <a:pt x="844709" y="187565"/>
                      <a:pt x="844034" y="249943"/>
                    </a:cubicBezTo>
                    <a:cubicBezTo>
                      <a:pt x="824942" y="223832"/>
                      <a:pt x="550604" y="190591"/>
                      <a:pt x="409932" y="189602"/>
                    </a:cubicBezTo>
                    <a:cubicBezTo>
                      <a:pt x="269260" y="188613"/>
                      <a:pt x="19489" y="218582"/>
                      <a:pt x="0" y="244006"/>
                    </a:cubicBezTo>
                    <a:cubicBezTo>
                      <a:pt x="675" y="181628"/>
                      <a:pt x="1349" y="119250"/>
                      <a:pt x="2024" y="568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  <p:sp>
            <p:nvSpPr>
              <p:cNvPr id="54" name="Прямоугольник 35"/>
              <p:cNvSpPr/>
              <p:nvPr/>
            </p:nvSpPr>
            <p:spPr>
              <a:xfrm>
                <a:off x="7737709" y="1105004"/>
                <a:ext cx="153343" cy="130805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  <a:gd name="connsiteX0" fmla="*/ 1 w 842205"/>
                  <a:gd name="connsiteY0" fmla="*/ 56816 h 249887"/>
                  <a:gd name="connsiteX1" fmla="*/ 409576 w 842205"/>
                  <a:gd name="connsiteY1" fmla="*/ 95 h 249887"/>
                  <a:gd name="connsiteX2" fmla="*/ 842011 w 842205"/>
                  <a:gd name="connsiteY2" fmla="*/ 56816 h 249887"/>
                  <a:gd name="connsiteX3" fmla="*/ 842011 w 842205"/>
                  <a:gd name="connsiteY3" fmla="*/ 249887 h 249887"/>
                  <a:gd name="connsiteX4" fmla="*/ 407909 w 842205"/>
                  <a:gd name="connsiteY4" fmla="*/ 189546 h 249887"/>
                  <a:gd name="connsiteX5" fmla="*/ 1 w 842205"/>
                  <a:gd name="connsiteY5" fmla="*/ 56816 h 249887"/>
                  <a:gd name="connsiteX0" fmla="*/ 53332 w 487628"/>
                  <a:gd name="connsiteY0" fmla="*/ 189450 h 249791"/>
                  <a:gd name="connsiteX1" fmla="*/ 54999 w 487628"/>
                  <a:gd name="connsiteY1" fmla="*/ -1 h 249791"/>
                  <a:gd name="connsiteX2" fmla="*/ 487434 w 487628"/>
                  <a:gd name="connsiteY2" fmla="*/ 56720 h 249791"/>
                  <a:gd name="connsiteX3" fmla="*/ 487434 w 487628"/>
                  <a:gd name="connsiteY3" fmla="*/ 249791 h 249791"/>
                  <a:gd name="connsiteX4" fmla="*/ 53332 w 487628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03" h="249793">
                    <a:moveTo>
                      <a:pt x="1407" y="189452"/>
                    </a:moveTo>
                    <a:cubicBezTo>
                      <a:pt x="-2231" y="119990"/>
                      <a:pt x="2240" y="94726"/>
                      <a:pt x="3074" y="1"/>
                    </a:cubicBezTo>
                    <a:cubicBezTo>
                      <a:pt x="158649" y="1906"/>
                      <a:pt x="441920" y="16330"/>
                      <a:pt x="435509" y="56722"/>
                    </a:cubicBezTo>
                    <a:cubicBezTo>
                      <a:pt x="434834" y="119100"/>
                      <a:pt x="436184" y="187415"/>
                      <a:pt x="435509" y="249793"/>
                    </a:cubicBezTo>
                    <a:cubicBezTo>
                      <a:pt x="338204" y="199343"/>
                      <a:pt x="142079" y="190441"/>
                      <a:pt x="1407" y="189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  <p:sp>
            <p:nvSpPr>
              <p:cNvPr id="55" name="Прямоугольник 35"/>
              <p:cNvSpPr/>
              <p:nvPr/>
            </p:nvSpPr>
            <p:spPr>
              <a:xfrm>
                <a:off x="7888468" y="1135136"/>
                <a:ext cx="99048" cy="129884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  <a:gd name="connsiteX0" fmla="*/ 1 w 842205"/>
                  <a:gd name="connsiteY0" fmla="*/ 56816 h 249887"/>
                  <a:gd name="connsiteX1" fmla="*/ 409576 w 842205"/>
                  <a:gd name="connsiteY1" fmla="*/ 95 h 249887"/>
                  <a:gd name="connsiteX2" fmla="*/ 842011 w 842205"/>
                  <a:gd name="connsiteY2" fmla="*/ 56816 h 249887"/>
                  <a:gd name="connsiteX3" fmla="*/ 842011 w 842205"/>
                  <a:gd name="connsiteY3" fmla="*/ 249887 h 249887"/>
                  <a:gd name="connsiteX4" fmla="*/ 407909 w 842205"/>
                  <a:gd name="connsiteY4" fmla="*/ 189546 h 249887"/>
                  <a:gd name="connsiteX5" fmla="*/ 1 w 842205"/>
                  <a:gd name="connsiteY5" fmla="*/ 56816 h 249887"/>
                  <a:gd name="connsiteX0" fmla="*/ 53332 w 487628"/>
                  <a:gd name="connsiteY0" fmla="*/ 189450 h 249791"/>
                  <a:gd name="connsiteX1" fmla="*/ 54999 w 487628"/>
                  <a:gd name="connsiteY1" fmla="*/ -1 h 249791"/>
                  <a:gd name="connsiteX2" fmla="*/ 487434 w 487628"/>
                  <a:gd name="connsiteY2" fmla="*/ 56720 h 249791"/>
                  <a:gd name="connsiteX3" fmla="*/ 487434 w 487628"/>
                  <a:gd name="connsiteY3" fmla="*/ 249791 h 249791"/>
                  <a:gd name="connsiteX4" fmla="*/ 53332 w 487628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03" h="249793">
                    <a:moveTo>
                      <a:pt x="1407" y="189452"/>
                    </a:moveTo>
                    <a:cubicBezTo>
                      <a:pt x="-2231" y="119990"/>
                      <a:pt x="2240" y="94726"/>
                      <a:pt x="3074" y="1"/>
                    </a:cubicBezTo>
                    <a:cubicBezTo>
                      <a:pt x="158649" y="1906"/>
                      <a:pt x="441920" y="16330"/>
                      <a:pt x="435509" y="56722"/>
                    </a:cubicBezTo>
                    <a:cubicBezTo>
                      <a:pt x="434834" y="119100"/>
                      <a:pt x="436184" y="187415"/>
                      <a:pt x="435509" y="249793"/>
                    </a:cubicBezTo>
                    <a:cubicBezTo>
                      <a:pt x="405245" y="209773"/>
                      <a:pt x="142079" y="190441"/>
                      <a:pt x="1407" y="189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</p:grpSp>
        <p:grpSp>
          <p:nvGrpSpPr>
            <p:cNvPr id="45" name="Group 12017"/>
            <p:cNvGrpSpPr>
              <a:grpSpLocks/>
            </p:cNvGrpSpPr>
            <p:nvPr/>
          </p:nvGrpSpPr>
          <p:grpSpPr bwMode="auto">
            <a:xfrm>
              <a:off x="5425940" y="2040404"/>
              <a:ext cx="1676572" cy="492022"/>
              <a:chOff x="68580" y="329871"/>
              <a:chExt cx="96" cy="35"/>
            </a:xfrm>
          </p:grpSpPr>
          <p:grpSp>
            <p:nvGrpSpPr>
              <p:cNvPr id="47" name="Group 12018"/>
              <p:cNvGrpSpPr>
                <a:grpSpLocks/>
              </p:cNvGrpSpPr>
              <p:nvPr/>
            </p:nvGrpSpPr>
            <p:grpSpPr bwMode="auto">
              <a:xfrm>
                <a:off x="68580" y="329882"/>
                <a:ext cx="96" cy="22"/>
                <a:chOff x="68580" y="329882"/>
                <a:chExt cx="98" cy="24"/>
              </a:xfrm>
            </p:grpSpPr>
            <p:sp>
              <p:nvSpPr>
                <p:cNvPr id="49" name="Freeform 12019"/>
                <p:cNvSpPr>
                  <a:spLocks/>
                </p:cNvSpPr>
                <p:nvPr/>
              </p:nvSpPr>
              <p:spPr bwMode="auto">
                <a:xfrm>
                  <a:off x="68580" y="329882"/>
                  <a:ext cx="98" cy="24"/>
                </a:xfrm>
                <a:custGeom>
                  <a:avLst/>
                  <a:gdLst>
                    <a:gd name="T0" fmla="*/ 19 w 2856"/>
                    <a:gd name="T1" fmla="*/ 6 h 595"/>
                    <a:gd name="T2" fmla="*/ 2708 w 2856"/>
                    <a:gd name="T3" fmla="*/ 0 h 595"/>
                    <a:gd name="T4" fmla="*/ 2856 w 2856"/>
                    <a:gd name="T5" fmla="*/ 595 h 595"/>
                    <a:gd name="T6" fmla="*/ 0 w 2856"/>
                    <a:gd name="T7" fmla="*/ 592 h 595"/>
                    <a:gd name="T8" fmla="*/ 19 w 2856"/>
                    <a:gd name="T9" fmla="*/ 6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6" h="595">
                      <a:moveTo>
                        <a:pt x="19" y="6"/>
                      </a:moveTo>
                      <a:lnTo>
                        <a:pt x="2708" y="0"/>
                      </a:lnTo>
                      <a:lnTo>
                        <a:pt x="2856" y="595"/>
                      </a:lnTo>
                      <a:lnTo>
                        <a:pt x="0" y="592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50" name="Freeform 12020"/>
                <p:cNvSpPr>
                  <a:spLocks/>
                </p:cNvSpPr>
                <p:nvPr/>
              </p:nvSpPr>
              <p:spPr bwMode="auto">
                <a:xfrm>
                  <a:off x="68580" y="329886"/>
                  <a:ext cx="97" cy="16"/>
                </a:xfrm>
                <a:custGeom>
                  <a:avLst/>
                  <a:gdLst>
                    <a:gd name="T0" fmla="*/ 10 w 3190"/>
                    <a:gd name="T1" fmla="*/ 0 h 440"/>
                    <a:gd name="T2" fmla="*/ 3090 w 3190"/>
                    <a:gd name="T3" fmla="*/ 0 h 440"/>
                    <a:gd name="T4" fmla="*/ 3190 w 3190"/>
                    <a:gd name="T5" fmla="*/ 440 h 440"/>
                    <a:gd name="T6" fmla="*/ 0 w 3190"/>
                    <a:gd name="T7" fmla="*/ 440 h 440"/>
                    <a:gd name="T8" fmla="*/ 10 w 3190"/>
                    <a:gd name="T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0" h="440">
                      <a:moveTo>
                        <a:pt x="10" y="0"/>
                      </a:moveTo>
                      <a:lnTo>
                        <a:pt x="3090" y="0"/>
                      </a:lnTo>
                      <a:lnTo>
                        <a:pt x="3190" y="440"/>
                      </a:lnTo>
                      <a:lnTo>
                        <a:pt x="0" y="44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48" name="Text Box 12021"/>
              <p:cNvSpPr txBox="1">
                <a:spLocks noChangeArrowheads="1"/>
              </p:cNvSpPr>
              <p:nvPr/>
            </p:nvSpPr>
            <p:spPr bwMode="auto">
              <a:xfrm>
                <a:off x="68580" y="329871"/>
                <a:ext cx="90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ГО и ЧС</a:t>
                </a: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  <a:p>
                <a:pPr algn="ctr" rtl="0">
                  <a:defRPr sz="1000"/>
                </a:pP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</p:txBody>
          </p:sp>
        </p:grpSp>
        <p:sp>
          <p:nvSpPr>
            <p:cNvPr id="46" name="Freeform 12023"/>
            <p:cNvSpPr>
              <a:spLocks/>
            </p:cNvSpPr>
            <p:nvPr/>
          </p:nvSpPr>
          <p:spPr bwMode="auto">
            <a:xfrm>
              <a:off x="5393829" y="1047819"/>
              <a:ext cx="109766" cy="3196521"/>
            </a:xfrm>
            <a:custGeom>
              <a:avLst/>
              <a:gdLst>
                <a:gd name="T0" fmla="*/ 4 w 4"/>
                <a:gd name="T1" fmla="*/ 0 h 196"/>
                <a:gd name="T2" fmla="*/ 0 w 4"/>
                <a:gd name="T3" fmla="*/ 18 h 196"/>
                <a:gd name="T4" fmla="*/ 2 w 4"/>
                <a:gd name="T5" fmla="*/ 22 h 196"/>
                <a:gd name="T6" fmla="*/ 3 w 4"/>
                <a:gd name="T7" fmla="*/ 94 h 196"/>
                <a:gd name="T8" fmla="*/ 4 w 4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6">
                  <a:moveTo>
                    <a:pt x="4" y="0"/>
                  </a:moveTo>
                  <a:lnTo>
                    <a:pt x="0" y="18"/>
                  </a:lnTo>
                  <a:lnTo>
                    <a:pt x="2" y="22"/>
                  </a:lnTo>
                  <a:lnTo>
                    <a:pt x="3" y="94"/>
                  </a:lnTo>
                  <a:lnTo>
                    <a:pt x="4" y="196"/>
                  </a:lnTo>
                </a:path>
              </a:pathLst>
            </a:custGeom>
            <a:noFill/>
            <a:ln w="19050" cmpd="sng">
              <a:solidFill>
                <a:srgbClr xmlns:mc="http://schemas.openxmlformats.org/markup-compatibility/2006" xmlns:a14="http://schemas.microsoft.com/office/drawing/2010/main" val="FF0000" mc:Ignorable="a14" a14:legacySpreadsheetColorIndex="10"/>
              </a:solidFill>
              <a:round/>
              <a:headEnd/>
              <a:tailEnd/>
            </a:ln>
            <a:effectLst>
              <a:outerShdw dist="28398" dir="6993903" algn="ctr" rotWithShape="0">
                <a:srgbClr xmlns:mc="http://schemas.openxmlformats.org/markup-compatibility/2006" xmlns:a14="http://schemas.microsoft.com/office/drawing/2010/main" val="FFFF99" mc:Ignorable="a14" a14:legacySpreadsheetColorIndex="4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/>
            <a:lstStyle/>
            <a:p>
              <a:endParaRPr lang="ru-RU" sz="800"/>
            </a:p>
          </p:txBody>
        </p:sp>
      </p:grpSp>
      <p:sp>
        <p:nvSpPr>
          <p:cNvPr id="75" name="AutoShape 343"/>
          <p:cNvSpPr>
            <a:spLocks noChangeAspect="1" noChangeArrowheads="1" noTextEdit="1"/>
          </p:cNvSpPr>
          <p:nvPr/>
        </p:nvSpPr>
        <p:spPr bwMode="auto">
          <a:xfrm>
            <a:off x="9679170" y="4456422"/>
            <a:ext cx="2460306" cy="329534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800" smtClean="0"/>
              <a:t>О</a:t>
            </a:r>
            <a:endParaRPr lang="ru-RU" dirty="0"/>
          </a:p>
        </p:txBody>
      </p:sp>
      <p:grpSp>
        <p:nvGrpSpPr>
          <p:cNvPr id="77" name="Group 170"/>
          <p:cNvGrpSpPr>
            <a:grpSpLocks/>
          </p:cNvGrpSpPr>
          <p:nvPr/>
        </p:nvGrpSpPr>
        <p:grpSpPr bwMode="auto">
          <a:xfrm rot="20640000">
            <a:off x="2190321" y="4390826"/>
            <a:ext cx="594627" cy="1315565"/>
            <a:chOff x="0" y="0"/>
            <a:chExt cx="20001" cy="20000"/>
          </a:xfrm>
        </p:grpSpPr>
        <p:grpSp>
          <p:nvGrpSpPr>
            <p:cNvPr id="78" name="Group 171"/>
            <p:cNvGrpSpPr>
              <a:grpSpLocks/>
            </p:cNvGrpSpPr>
            <p:nvPr/>
          </p:nvGrpSpPr>
          <p:grpSpPr bwMode="auto">
            <a:xfrm>
              <a:off x="1633" y="0"/>
              <a:ext cx="8593" cy="11056"/>
              <a:chOff x="0" y="0"/>
              <a:chExt cx="20000" cy="20001"/>
            </a:xfrm>
          </p:grpSpPr>
          <p:sp>
            <p:nvSpPr>
              <p:cNvPr id="80" name="Oval 17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300" cy="11151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Line 173"/>
              <p:cNvSpPr>
                <a:spLocks noChangeShapeType="1"/>
              </p:cNvSpPr>
              <p:nvPr/>
            </p:nvSpPr>
            <p:spPr bwMode="auto">
              <a:xfrm>
                <a:off x="11400" y="11073"/>
                <a:ext cx="8600" cy="892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9" name="Freeform 174"/>
            <p:cNvSpPr>
              <a:spLocks/>
            </p:cNvSpPr>
            <p:nvPr/>
          </p:nvSpPr>
          <p:spPr bwMode="auto">
            <a:xfrm>
              <a:off x="0" y="1379"/>
              <a:ext cx="20001" cy="18621"/>
            </a:xfrm>
            <a:custGeom>
              <a:avLst/>
              <a:gdLst/>
              <a:ahLst/>
              <a:cxnLst>
                <a:cxn ang="0">
                  <a:pos x="8700" y="1042"/>
                </a:cxn>
                <a:cxn ang="0">
                  <a:pos x="9345" y="694"/>
                </a:cxn>
                <a:cxn ang="0">
                  <a:pos x="11600" y="347"/>
                </a:cxn>
                <a:cxn ang="0">
                  <a:pos x="14006" y="0"/>
                </a:cxn>
                <a:cxn ang="0">
                  <a:pos x="15145" y="532"/>
                </a:cxn>
                <a:cxn ang="0">
                  <a:pos x="15618" y="880"/>
                </a:cxn>
                <a:cxn ang="0">
                  <a:pos x="16262" y="1574"/>
                </a:cxn>
                <a:cxn ang="0">
                  <a:pos x="16584" y="1921"/>
                </a:cxn>
                <a:cxn ang="0">
                  <a:pos x="16907" y="2431"/>
                </a:cxn>
                <a:cxn ang="0">
                  <a:pos x="17401" y="2778"/>
                </a:cxn>
                <a:cxn ang="0">
                  <a:pos x="18367" y="3310"/>
                </a:cxn>
                <a:cxn ang="0">
                  <a:pos x="18840" y="3657"/>
                </a:cxn>
                <a:cxn ang="0">
                  <a:pos x="19334" y="4167"/>
                </a:cxn>
                <a:cxn ang="0">
                  <a:pos x="19656" y="5046"/>
                </a:cxn>
                <a:cxn ang="0">
                  <a:pos x="19979" y="5741"/>
                </a:cxn>
                <a:cxn ang="0">
                  <a:pos x="19656" y="8519"/>
                </a:cxn>
                <a:cxn ang="0">
                  <a:pos x="19334" y="10255"/>
                </a:cxn>
                <a:cxn ang="0">
                  <a:pos x="19656" y="14421"/>
                </a:cxn>
                <a:cxn ang="0">
                  <a:pos x="19334" y="16157"/>
                </a:cxn>
                <a:cxn ang="0">
                  <a:pos x="18195" y="17546"/>
                </a:cxn>
                <a:cxn ang="0">
                  <a:pos x="17723" y="17894"/>
                </a:cxn>
                <a:cxn ang="0">
                  <a:pos x="15295" y="18935"/>
                </a:cxn>
                <a:cxn ang="0">
                  <a:pos x="13856" y="19630"/>
                </a:cxn>
                <a:cxn ang="0">
                  <a:pos x="9667" y="19792"/>
                </a:cxn>
                <a:cxn ang="0">
                  <a:pos x="8378" y="19444"/>
                </a:cxn>
                <a:cxn ang="0">
                  <a:pos x="7411" y="18750"/>
                </a:cxn>
                <a:cxn ang="0">
                  <a:pos x="6917" y="18241"/>
                </a:cxn>
                <a:cxn ang="0">
                  <a:pos x="6595" y="17546"/>
                </a:cxn>
                <a:cxn ang="0">
                  <a:pos x="6273" y="16852"/>
                </a:cxn>
                <a:cxn ang="0">
                  <a:pos x="5478" y="16319"/>
                </a:cxn>
                <a:cxn ang="0">
                  <a:pos x="2728" y="15972"/>
                </a:cxn>
                <a:cxn ang="0">
                  <a:pos x="2256" y="15278"/>
                </a:cxn>
                <a:cxn ang="0">
                  <a:pos x="1289" y="14421"/>
                </a:cxn>
                <a:cxn ang="0">
                  <a:pos x="795" y="13889"/>
                </a:cxn>
                <a:cxn ang="0">
                  <a:pos x="473" y="13032"/>
                </a:cxn>
                <a:cxn ang="0">
                  <a:pos x="0" y="11806"/>
                </a:cxn>
                <a:cxn ang="0">
                  <a:pos x="322" y="7824"/>
                </a:cxn>
                <a:cxn ang="0">
                  <a:pos x="644" y="6944"/>
                </a:cxn>
                <a:cxn ang="0">
                  <a:pos x="967" y="6088"/>
                </a:cxn>
                <a:cxn ang="0">
                  <a:pos x="1289" y="5208"/>
                </a:cxn>
                <a:cxn ang="0">
                  <a:pos x="1762" y="4699"/>
                </a:cxn>
                <a:cxn ang="0">
                  <a:pos x="2256" y="3819"/>
                </a:cxn>
                <a:cxn ang="0">
                  <a:pos x="2578" y="3310"/>
                </a:cxn>
                <a:cxn ang="0">
                  <a:pos x="3050" y="2778"/>
                </a:cxn>
                <a:cxn ang="0">
                  <a:pos x="3867" y="2431"/>
                </a:cxn>
                <a:cxn ang="0">
                  <a:pos x="4662" y="2083"/>
                </a:cxn>
                <a:cxn ang="0">
                  <a:pos x="5306" y="1736"/>
                </a:cxn>
                <a:cxn ang="0">
                  <a:pos x="5951" y="1389"/>
                </a:cxn>
                <a:cxn ang="0">
                  <a:pos x="7755" y="1181"/>
                </a:cxn>
              </a:cxnLst>
              <a:rect l="0" t="0" r="r" b="b"/>
              <a:pathLst>
                <a:path w="20000" h="20000">
                  <a:moveTo>
                    <a:pt x="7755" y="1181"/>
                  </a:moveTo>
                  <a:lnTo>
                    <a:pt x="8378" y="1227"/>
                  </a:lnTo>
                  <a:lnTo>
                    <a:pt x="8700" y="1227"/>
                  </a:lnTo>
                  <a:lnTo>
                    <a:pt x="8700" y="1042"/>
                  </a:lnTo>
                  <a:lnTo>
                    <a:pt x="8851" y="1042"/>
                  </a:lnTo>
                  <a:lnTo>
                    <a:pt x="9023" y="880"/>
                  </a:lnTo>
                  <a:lnTo>
                    <a:pt x="9173" y="880"/>
                  </a:lnTo>
                  <a:lnTo>
                    <a:pt x="9345" y="694"/>
                  </a:lnTo>
                  <a:lnTo>
                    <a:pt x="9817" y="694"/>
                  </a:lnTo>
                  <a:lnTo>
                    <a:pt x="9989" y="532"/>
                  </a:lnTo>
                  <a:lnTo>
                    <a:pt x="10634" y="532"/>
                  </a:lnTo>
                  <a:lnTo>
                    <a:pt x="11600" y="347"/>
                  </a:lnTo>
                  <a:lnTo>
                    <a:pt x="11923" y="185"/>
                  </a:lnTo>
                  <a:lnTo>
                    <a:pt x="13040" y="185"/>
                  </a:lnTo>
                  <a:lnTo>
                    <a:pt x="13212" y="0"/>
                  </a:lnTo>
                  <a:lnTo>
                    <a:pt x="14006" y="0"/>
                  </a:lnTo>
                  <a:lnTo>
                    <a:pt x="14178" y="185"/>
                  </a:lnTo>
                  <a:lnTo>
                    <a:pt x="14501" y="185"/>
                  </a:lnTo>
                  <a:lnTo>
                    <a:pt x="14823" y="532"/>
                  </a:lnTo>
                  <a:lnTo>
                    <a:pt x="15145" y="532"/>
                  </a:lnTo>
                  <a:lnTo>
                    <a:pt x="15145" y="694"/>
                  </a:lnTo>
                  <a:lnTo>
                    <a:pt x="15467" y="694"/>
                  </a:lnTo>
                  <a:lnTo>
                    <a:pt x="15467" y="880"/>
                  </a:lnTo>
                  <a:lnTo>
                    <a:pt x="15618" y="880"/>
                  </a:lnTo>
                  <a:lnTo>
                    <a:pt x="15618" y="1042"/>
                  </a:lnTo>
                  <a:lnTo>
                    <a:pt x="15789" y="1227"/>
                  </a:lnTo>
                  <a:lnTo>
                    <a:pt x="16112" y="1389"/>
                  </a:lnTo>
                  <a:lnTo>
                    <a:pt x="16262" y="1574"/>
                  </a:lnTo>
                  <a:lnTo>
                    <a:pt x="16262" y="1736"/>
                  </a:lnTo>
                  <a:lnTo>
                    <a:pt x="16434" y="1736"/>
                  </a:lnTo>
                  <a:lnTo>
                    <a:pt x="16434" y="1921"/>
                  </a:lnTo>
                  <a:lnTo>
                    <a:pt x="16584" y="1921"/>
                  </a:lnTo>
                  <a:lnTo>
                    <a:pt x="16756" y="2083"/>
                  </a:lnTo>
                  <a:lnTo>
                    <a:pt x="16756" y="2269"/>
                  </a:lnTo>
                  <a:lnTo>
                    <a:pt x="16907" y="2269"/>
                  </a:lnTo>
                  <a:lnTo>
                    <a:pt x="16907" y="2431"/>
                  </a:lnTo>
                  <a:lnTo>
                    <a:pt x="17078" y="2431"/>
                  </a:lnTo>
                  <a:lnTo>
                    <a:pt x="17078" y="2616"/>
                  </a:lnTo>
                  <a:lnTo>
                    <a:pt x="17401" y="2616"/>
                  </a:lnTo>
                  <a:lnTo>
                    <a:pt x="17401" y="2778"/>
                  </a:lnTo>
                  <a:lnTo>
                    <a:pt x="17723" y="2778"/>
                  </a:lnTo>
                  <a:lnTo>
                    <a:pt x="17873" y="2963"/>
                  </a:lnTo>
                  <a:lnTo>
                    <a:pt x="18045" y="2963"/>
                  </a:lnTo>
                  <a:lnTo>
                    <a:pt x="18367" y="3310"/>
                  </a:lnTo>
                  <a:lnTo>
                    <a:pt x="18518" y="3310"/>
                  </a:lnTo>
                  <a:lnTo>
                    <a:pt x="18518" y="3472"/>
                  </a:lnTo>
                  <a:lnTo>
                    <a:pt x="18690" y="3472"/>
                  </a:lnTo>
                  <a:lnTo>
                    <a:pt x="18840" y="3657"/>
                  </a:lnTo>
                  <a:lnTo>
                    <a:pt x="19012" y="3819"/>
                  </a:lnTo>
                  <a:lnTo>
                    <a:pt x="19012" y="4005"/>
                  </a:lnTo>
                  <a:lnTo>
                    <a:pt x="19162" y="4005"/>
                  </a:lnTo>
                  <a:lnTo>
                    <a:pt x="19334" y="4167"/>
                  </a:lnTo>
                  <a:lnTo>
                    <a:pt x="19334" y="4514"/>
                  </a:lnTo>
                  <a:lnTo>
                    <a:pt x="19484" y="4699"/>
                  </a:lnTo>
                  <a:lnTo>
                    <a:pt x="19484" y="4861"/>
                  </a:lnTo>
                  <a:lnTo>
                    <a:pt x="19656" y="5046"/>
                  </a:lnTo>
                  <a:lnTo>
                    <a:pt x="19656" y="5394"/>
                  </a:lnTo>
                  <a:lnTo>
                    <a:pt x="19807" y="5556"/>
                  </a:lnTo>
                  <a:lnTo>
                    <a:pt x="19807" y="5741"/>
                  </a:lnTo>
                  <a:lnTo>
                    <a:pt x="19979" y="5741"/>
                  </a:lnTo>
                  <a:lnTo>
                    <a:pt x="19979" y="7639"/>
                  </a:lnTo>
                  <a:lnTo>
                    <a:pt x="19807" y="7824"/>
                  </a:lnTo>
                  <a:lnTo>
                    <a:pt x="19807" y="8333"/>
                  </a:lnTo>
                  <a:lnTo>
                    <a:pt x="19656" y="8519"/>
                  </a:lnTo>
                  <a:lnTo>
                    <a:pt x="19656" y="9213"/>
                  </a:lnTo>
                  <a:lnTo>
                    <a:pt x="19484" y="9375"/>
                  </a:lnTo>
                  <a:lnTo>
                    <a:pt x="19484" y="10069"/>
                  </a:lnTo>
                  <a:lnTo>
                    <a:pt x="19334" y="10255"/>
                  </a:lnTo>
                  <a:lnTo>
                    <a:pt x="19334" y="13542"/>
                  </a:lnTo>
                  <a:lnTo>
                    <a:pt x="19484" y="13727"/>
                  </a:lnTo>
                  <a:lnTo>
                    <a:pt x="19484" y="14236"/>
                  </a:lnTo>
                  <a:lnTo>
                    <a:pt x="19656" y="14421"/>
                  </a:lnTo>
                  <a:lnTo>
                    <a:pt x="19656" y="14931"/>
                  </a:lnTo>
                  <a:lnTo>
                    <a:pt x="19484" y="14931"/>
                  </a:lnTo>
                  <a:lnTo>
                    <a:pt x="19484" y="16157"/>
                  </a:lnTo>
                  <a:lnTo>
                    <a:pt x="19334" y="16157"/>
                  </a:lnTo>
                  <a:lnTo>
                    <a:pt x="19334" y="16319"/>
                  </a:lnTo>
                  <a:lnTo>
                    <a:pt x="18367" y="17361"/>
                  </a:lnTo>
                  <a:lnTo>
                    <a:pt x="18195" y="17361"/>
                  </a:lnTo>
                  <a:lnTo>
                    <a:pt x="18195" y="17546"/>
                  </a:lnTo>
                  <a:lnTo>
                    <a:pt x="18045" y="17708"/>
                  </a:lnTo>
                  <a:lnTo>
                    <a:pt x="17873" y="17708"/>
                  </a:lnTo>
                  <a:lnTo>
                    <a:pt x="17873" y="17894"/>
                  </a:lnTo>
                  <a:lnTo>
                    <a:pt x="17723" y="17894"/>
                  </a:lnTo>
                  <a:lnTo>
                    <a:pt x="17551" y="18056"/>
                  </a:lnTo>
                  <a:lnTo>
                    <a:pt x="16584" y="18403"/>
                  </a:lnTo>
                  <a:lnTo>
                    <a:pt x="16262" y="18750"/>
                  </a:lnTo>
                  <a:lnTo>
                    <a:pt x="15295" y="18935"/>
                  </a:lnTo>
                  <a:lnTo>
                    <a:pt x="14823" y="19444"/>
                  </a:lnTo>
                  <a:lnTo>
                    <a:pt x="14651" y="19444"/>
                  </a:lnTo>
                  <a:lnTo>
                    <a:pt x="14501" y="19630"/>
                  </a:lnTo>
                  <a:lnTo>
                    <a:pt x="13856" y="19630"/>
                  </a:lnTo>
                  <a:lnTo>
                    <a:pt x="13534" y="19792"/>
                  </a:lnTo>
                  <a:lnTo>
                    <a:pt x="12245" y="19977"/>
                  </a:lnTo>
                  <a:lnTo>
                    <a:pt x="10634" y="19977"/>
                  </a:lnTo>
                  <a:lnTo>
                    <a:pt x="9667" y="19792"/>
                  </a:lnTo>
                  <a:lnTo>
                    <a:pt x="9173" y="19792"/>
                  </a:lnTo>
                  <a:lnTo>
                    <a:pt x="9023" y="19630"/>
                  </a:lnTo>
                  <a:lnTo>
                    <a:pt x="8528" y="19630"/>
                  </a:lnTo>
                  <a:lnTo>
                    <a:pt x="8378" y="19444"/>
                  </a:lnTo>
                  <a:lnTo>
                    <a:pt x="8206" y="19444"/>
                  </a:lnTo>
                  <a:lnTo>
                    <a:pt x="7734" y="18935"/>
                  </a:lnTo>
                  <a:lnTo>
                    <a:pt x="7562" y="18935"/>
                  </a:lnTo>
                  <a:lnTo>
                    <a:pt x="7411" y="18750"/>
                  </a:lnTo>
                  <a:lnTo>
                    <a:pt x="7240" y="18750"/>
                  </a:lnTo>
                  <a:lnTo>
                    <a:pt x="7089" y="18588"/>
                  </a:lnTo>
                  <a:lnTo>
                    <a:pt x="7089" y="18241"/>
                  </a:lnTo>
                  <a:lnTo>
                    <a:pt x="6917" y="18241"/>
                  </a:lnTo>
                  <a:lnTo>
                    <a:pt x="6917" y="18056"/>
                  </a:lnTo>
                  <a:lnTo>
                    <a:pt x="6767" y="17894"/>
                  </a:lnTo>
                  <a:lnTo>
                    <a:pt x="6595" y="17894"/>
                  </a:lnTo>
                  <a:lnTo>
                    <a:pt x="6595" y="17546"/>
                  </a:lnTo>
                  <a:lnTo>
                    <a:pt x="6445" y="17546"/>
                  </a:lnTo>
                  <a:lnTo>
                    <a:pt x="6445" y="17199"/>
                  </a:lnTo>
                  <a:lnTo>
                    <a:pt x="6273" y="17199"/>
                  </a:lnTo>
                  <a:lnTo>
                    <a:pt x="6273" y="16852"/>
                  </a:lnTo>
                  <a:lnTo>
                    <a:pt x="6122" y="16852"/>
                  </a:lnTo>
                  <a:lnTo>
                    <a:pt x="5800" y="16505"/>
                  </a:lnTo>
                  <a:lnTo>
                    <a:pt x="5628" y="16505"/>
                  </a:lnTo>
                  <a:lnTo>
                    <a:pt x="5478" y="16319"/>
                  </a:lnTo>
                  <a:lnTo>
                    <a:pt x="5306" y="16157"/>
                  </a:lnTo>
                  <a:lnTo>
                    <a:pt x="3050" y="16157"/>
                  </a:lnTo>
                  <a:lnTo>
                    <a:pt x="2900" y="15972"/>
                  </a:lnTo>
                  <a:lnTo>
                    <a:pt x="2728" y="15972"/>
                  </a:lnTo>
                  <a:lnTo>
                    <a:pt x="2578" y="15810"/>
                  </a:lnTo>
                  <a:lnTo>
                    <a:pt x="2406" y="15463"/>
                  </a:lnTo>
                  <a:lnTo>
                    <a:pt x="2256" y="15463"/>
                  </a:lnTo>
                  <a:lnTo>
                    <a:pt x="2256" y="15278"/>
                  </a:lnTo>
                  <a:lnTo>
                    <a:pt x="2084" y="15278"/>
                  </a:lnTo>
                  <a:lnTo>
                    <a:pt x="1439" y="14583"/>
                  </a:lnTo>
                  <a:lnTo>
                    <a:pt x="1289" y="14583"/>
                  </a:lnTo>
                  <a:lnTo>
                    <a:pt x="1289" y="14421"/>
                  </a:lnTo>
                  <a:lnTo>
                    <a:pt x="1117" y="14236"/>
                  </a:lnTo>
                  <a:lnTo>
                    <a:pt x="1117" y="14074"/>
                  </a:lnTo>
                  <a:lnTo>
                    <a:pt x="967" y="14074"/>
                  </a:lnTo>
                  <a:lnTo>
                    <a:pt x="795" y="13889"/>
                  </a:lnTo>
                  <a:lnTo>
                    <a:pt x="795" y="13727"/>
                  </a:lnTo>
                  <a:lnTo>
                    <a:pt x="644" y="13542"/>
                  </a:lnTo>
                  <a:lnTo>
                    <a:pt x="644" y="13194"/>
                  </a:lnTo>
                  <a:lnTo>
                    <a:pt x="473" y="13032"/>
                  </a:lnTo>
                  <a:lnTo>
                    <a:pt x="473" y="12847"/>
                  </a:lnTo>
                  <a:lnTo>
                    <a:pt x="150" y="12500"/>
                  </a:lnTo>
                  <a:lnTo>
                    <a:pt x="150" y="11991"/>
                  </a:lnTo>
                  <a:lnTo>
                    <a:pt x="0" y="11806"/>
                  </a:lnTo>
                  <a:lnTo>
                    <a:pt x="0" y="8866"/>
                  </a:lnTo>
                  <a:lnTo>
                    <a:pt x="150" y="8681"/>
                  </a:lnTo>
                  <a:lnTo>
                    <a:pt x="150" y="7986"/>
                  </a:lnTo>
                  <a:lnTo>
                    <a:pt x="322" y="7824"/>
                  </a:lnTo>
                  <a:lnTo>
                    <a:pt x="473" y="7639"/>
                  </a:lnTo>
                  <a:lnTo>
                    <a:pt x="473" y="7292"/>
                  </a:lnTo>
                  <a:lnTo>
                    <a:pt x="644" y="7292"/>
                  </a:lnTo>
                  <a:lnTo>
                    <a:pt x="644" y="6944"/>
                  </a:lnTo>
                  <a:lnTo>
                    <a:pt x="795" y="6782"/>
                  </a:lnTo>
                  <a:lnTo>
                    <a:pt x="795" y="6250"/>
                  </a:lnTo>
                  <a:lnTo>
                    <a:pt x="967" y="6250"/>
                  </a:lnTo>
                  <a:lnTo>
                    <a:pt x="967" y="6088"/>
                  </a:lnTo>
                  <a:lnTo>
                    <a:pt x="1117" y="5903"/>
                  </a:lnTo>
                  <a:lnTo>
                    <a:pt x="1117" y="5741"/>
                  </a:lnTo>
                  <a:lnTo>
                    <a:pt x="1289" y="5556"/>
                  </a:lnTo>
                  <a:lnTo>
                    <a:pt x="1289" y="5208"/>
                  </a:lnTo>
                  <a:lnTo>
                    <a:pt x="1439" y="5046"/>
                  </a:lnTo>
                  <a:lnTo>
                    <a:pt x="1439" y="4861"/>
                  </a:lnTo>
                  <a:lnTo>
                    <a:pt x="1611" y="4699"/>
                  </a:lnTo>
                  <a:lnTo>
                    <a:pt x="1762" y="4699"/>
                  </a:lnTo>
                  <a:lnTo>
                    <a:pt x="1762" y="4352"/>
                  </a:lnTo>
                  <a:lnTo>
                    <a:pt x="1933" y="4352"/>
                  </a:lnTo>
                  <a:lnTo>
                    <a:pt x="1933" y="4167"/>
                  </a:lnTo>
                  <a:lnTo>
                    <a:pt x="2256" y="3819"/>
                  </a:lnTo>
                  <a:lnTo>
                    <a:pt x="2406" y="3819"/>
                  </a:lnTo>
                  <a:lnTo>
                    <a:pt x="2406" y="3472"/>
                  </a:lnTo>
                  <a:lnTo>
                    <a:pt x="2578" y="3472"/>
                  </a:lnTo>
                  <a:lnTo>
                    <a:pt x="2578" y="3310"/>
                  </a:lnTo>
                  <a:lnTo>
                    <a:pt x="2728" y="3125"/>
                  </a:lnTo>
                  <a:lnTo>
                    <a:pt x="2900" y="3125"/>
                  </a:lnTo>
                  <a:lnTo>
                    <a:pt x="3050" y="2963"/>
                  </a:lnTo>
                  <a:lnTo>
                    <a:pt x="3050" y="2778"/>
                  </a:lnTo>
                  <a:lnTo>
                    <a:pt x="3222" y="2778"/>
                  </a:lnTo>
                  <a:lnTo>
                    <a:pt x="3373" y="2616"/>
                  </a:lnTo>
                  <a:lnTo>
                    <a:pt x="3695" y="2616"/>
                  </a:lnTo>
                  <a:lnTo>
                    <a:pt x="3867" y="2431"/>
                  </a:lnTo>
                  <a:lnTo>
                    <a:pt x="4017" y="2431"/>
                  </a:lnTo>
                  <a:lnTo>
                    <a:pt x="4017" y="2269"/>
                  </a:lnTo>
                  <a:lnTo>
                    <a:pt x="4511" y="2269"/>
                  </a:lnTo>
                  <a:lnTo>
                    <a:pt x="4662" y="2083"/>
                  </a:lnTo>
                  <a:lnTo>
                    <a:pt x="4834" y="2083"/>
                  </a:lnTo>
                  <a:lnTo>
                    <a:pt x="4984" y="1921"/>
                  </a:lnTo>
                  <a:lnTo>
                    <a:pt x="5306" y="1921"/>
                  </a:lnTo>
                  <a:lnTo>
                    <a:pt x="5306" y="1736"/>
                  </a:lnTo>
                  <a:lnTo>
                    <a:pt x="5478" y="1736"/>
                  </a:lnTo>
                  <a:lnTo>
                    <a:pt x="5628" y="1574"/>
                  </a:lnTo>
                  <a:lnTo>
                    <a:pt x="5951" y="1574"/>
                  </a:lnTo>
                  <a:lnTo>
                    <a:pt x="5951" y="1389"/>
                  </a:lnTo>
                  <a:lnTo>
                    <a:pt x="6445" y="1389"/>
                  </a:lnTo>
                  <a:lnTo>
                    <a:pt x="6445" y="1227"/>
                  </a:lnTo>
                  <a:lnTo>
                    <a:pt x="6531" y="1181"/>
                  </a:lnTo>
                  <a:lnTo>
                    <a:pt x="7755" y="1181"/>
                  </a:lnTo>
                  <a:close/>
                </a:path>
              </a:pathLst>
            </a:custGeom>
            <a:noFill/>
            <a:ln w="57150" cap="flat">
              <a:solidFill>
                <a:srgbClr val="FF0000"/>
              </a:solidFill>
              <a:prstDash val="solid"/>
              <a:round/>
              <a:headEnd type="none" w="sm" len="med"/>
              <a:tailEnd type="triangle" w="sm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2" name="Picture 29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887" y="5530259"/>
            <a:ext cx="373360" cy="26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roup 56"/>
          <p:cNvGrpSpPr>
            <a:grpSpLocks/>
          </p:cNvGrpSpPr>
          <p:nvPr/>
        </p:nvGrpSpPr>
        <p:grpSpPr bwMode="auto">
          <a:xfrm>
            <a:off x="7947863" y="3970288"/>
            <a:ext cx="236523" cy="233793"/>
            <a:chOff x="0" y="1"/>
            <a:chExt cx="20000" cy="19999"/>
          </a:xfrm>
        </p:grpSpPr>
        <p:sp>
          <p:nvSpPr>
            <p:cNvPr id="84" name="Rectangle 57"/>
            <p:cNvSpPr>
              <a:spLocks noChangeArrowheads="1"/>
            </p:cNvSpPr>
            <p:nvPr/>
          </p:nvSpPr>
          <p:spPr bwMode="auto">
            <a:xfrm>
              <a:off x="0" y="7756"/>
              <a:ext cx="20000" cy="12244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5064" tIns="32532" rIns="65064" bIns="32532"/>
            <a:lstStyle/>
            <a:p>
              <a:pPr algn="ctr" defTabSz="756009"/>
              <a:endParaRPr lang="ru-RU" sz="1700">
                <a:cs typeface="Arial" charset="0"/>
              </a:endParaRPr>
            </a:p>
          </p:txBody>
        </p:sp>
        <p:sp>
          <p:nvSpPr>
            <p:cNvPr id="85" name="Line 58"/>
            <p:cNvSpPr>
              <a:spLocks noChangeShapeType="1"/>
            </p:cNvSpPr>
            <p:nvPr/>
          </p:nvSpPr>
          <p:spPr bwMode="auto">
            <a:xfrm flipV="1">
              <a:off x="161" y="1"/>
              <a:ext cx="10170" cy="777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Line 59"/>
            <p:cNvSpPr>
              <a:spLocks noChangeShapeType="1"/>
            </p:cNvSpPr>
            <p:nvPr/>
          </p:nvSpPr>
          <p:spPr bwMode="auto">
            <a:xfrm>
              <a:off x="10475" y="1"/>
              <a:ext cx="9364" cy="730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7" name="Group 60"/>
            <p:cNvGrpSpPr>
              <a:grpSpLocks/>
            </p:cNvGrpSpPr>
            <p:nvPr/>
          </p:nvGrpSpPr>
          <p:grpSpPr bwMode="auto">
            <a:xfrm>
              <a:off x="8961" y="3009"/>
              <a:ext cx="2336" cy="3408"/>
              <a:chOff x="-1" y="0"/>
              <a:chExt cx="20002" cy="20000"/>
            </a:xfrm>
          </p:grpSpPr>
          <p:sp>
            <p:nvSpPr>
              <p:cNvPr id="88" name="Line 61"/>
              <p:cNvSpPr>
                <a:spLocks noChangeShapeType="1"/>
              </p:cNvSpPr>
              <p:nvPr/>
            </p:nvSpPr>
            <p:spPr bwMode="auto">
              <a:xfrm>
                <a:off x="9649" y="0"/>
                <a:ext cx="137" cy="2000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Line 62"/>
              <p:cNvSpPr>
                <a:spLocks noChangeShapeType="1"/>
              </p:cNvSpPr>
              <p:nvPr/>
            </p:nvSpPr>
            <p:spPr bwMode="auto">
              <a:xfrm>
                <a:off x="-1" y="11585"/>
                <a:ext cx="20002" cy="14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90" name="Picture 28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11" y="6180756"/>
            <a:ext cx="427348" cy="18923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8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034" y="5870508"/>
            <a:ext cx="404215" cy="24321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" name="Объект 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221599"/>
              </p:ext>
            </p:extLst>
          </p:nvPr>
        </p:nvGraphicFramePr>
        <p:xfrm>
          <a:off x="9802640" y="6419149"/>
          <a:ext cx="475391" cy="26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Фотография Photo Editor" r:id="rId7" imgW="7552381" imgH="3858164" progId="">
                  <p:embed/>
                </p:oleObj>
              </mc:Choice>
              <mc:Fallback>
                <p:oleObj name="Фотография Photo Editor" r:id="rId7" imgW="7552381" imgH="385816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2640" y="6419149"/>
                        <a:ext cx="475391" cy="267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" name="Group 170"/>
          <p:cNvGrpSpPr>
            <a:grpSpLocks/>
          </p:cNvGrpSpPr>
          <p:nvPr/>
        </p:nvGrpSpPr>
        <p:grpSpPr bwMode="auto">
          <a:xfrm rot="2097683">
            <a:off x="9865812" y="4752832"/>
            <a:ext cx="189364" cy="139940"/>
            <a:chOff x="0" y="0"/>
            <a:chExt cx="20001" cy="20000"/>
          </a:xfrm>
        </p:grpSpPr>
        <p:grpSp>
          <p:nvGrpSpPr>
            <p:cNvPr id="95" name="Group 171"/>
            <p:cNvGrpSpPr>
              <a:grpSpLocks/>
            </p:cNvGrpSpPr>
            <p:nvPr/>
          </p:nvGrpSpPr>
          <p:grpSpPr bwMode="auto">
            <a:xfrm>
              <a:off x="1633" y="0"/>
              <a:ext cx="8593" cy="11056"/>
              <a:chOff x="0" y="0"/>
              <a:chExt cx="20000" cy="20001"/>
            </a:xfrm>
          </p:grpSpPr>
          <p:sp>
            <p:nvSpPr>
              <p:cNvPr id="97" name="Oval 17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300" cy="11151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Line 173"/>
              <p:cNvSpPr>
                <a:spLocks noChangeShapeType="1"/>
              </p:cNvSpPr>
              <p:nvPr/>
            </p:nvSpPr>
            <p:spPr bwMode="auto">
              <a:xfrm>
                <a:off x="11400" y="11073"/>
                <a:ext cx="8600" cy="892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6" name="Freeform 174"/>
            <p:cNvSpPr>
              <a:spLocks/>
            </p:cNvSpPr>
            <p:nvPr/>
          </p:nvSpPr>
          <p:spPr bwMode="auto">
            <a:xfrm>
              <a:off x="0" y="1379"/>
              <a:ext cx="20001" cy="18621"/>
            </a:xfrm>
            <a:custGeom>
              <a:avLst/>
              <a:gdLst/>
              <a:ahLst/>
              <a:cxnLst>
                <a:cxn ang="0">
                  <a:pos x="8700" y="1042"/>
                </a:cxn>
                <a:cxn ang="0">
                  <a:pos x="9345" y="694"/>
                </a:cxn>
                <a:cxn ang="0">
                  <a:pos x="11600" y="347"/>
                </a:cxn>
                <a:cxn ang="0">
                  <a:pos x="14006" y="0"/>
                </a:cxn>
                <a:cxn ang="0">
                  <a:pos x="15145" y="532"/>
                </a:cxn>
                <a:cxn ang="0">
                  <a:pos x="15618" y="880"/>
                </a:cxn>
                <a:cxn ang="0">
                  <a:pos x="16262" y="1574"/>
                </a:cxn>
                <a:cxn ang="0">
                  <a:pos x="16584" y="1921"/>
                </a:cxn>
                <a:cxn ang="0">
                  <a:pos x="16907" y="2431"/>
                </a:cxn>
                <a:cxn ang="0">
                  <a:pos x="17401" y="2778"/>
                </a:cxn>
                <a:cxn ang="0">
                  <a:pos x="18367" y="3310"/>
                </a:cxn>
                <a:cxn ang="0">
                  <a:pos x="18840" y="3657"/>
                </a:cxn>
                <a:cxn ang="0">
                  <a:pos x="19334" y="4167"/>
                </a:cxn>
                <a:cxn ang="0">
                  <a:pos x="19656" y="5046"/>
                </a:cxn>
                <a:cxn ang="0">
                  <a:pos x="19979" y="5741"/>
                </a:cxn>
                <a:cxn ang="0">
                  <a:pos x="19656" y="8519"/>
                </a:cxn>
                <a:cxn ang="0">
                  <a:pos x="19334" y="10255"/>
                </a:cxn>
                <a:cxn ang="0">
                  <a:pos x="19656" y="14421"/>
                </a:cxn>
                <a:cxn ang="0">
                  <a:pos x="19334" y="16157"/>
                </a:cxn>
                <a:cxn ang="0">
                  <a:pos x="18195" y="17546"/>
                </a:cxn>
                <a:cxn ang="0">
                  <a:pos x="17723" y="17894"/>
                </a:cxn>
                <a:cxn ang="0">
                  <a:pos x="15295" y="18935"/>
                </a:cxn>
                <a:cxn ang="0">
                  <a:pos x="13856" y="19630"/>
                </a:cxn>
                <a:cxn ang="0">
                  <a:pos x="9667" y="19792"/>
                </a:cxn>
                <a:cxn ang="0">
                  <a:pos x="8378" y="19444"/>
                </a:cxn>
                <a:cxn ang="0">
                  <a:pos x="7411" y="18750"/>
                </a:cxn>
                <a:cxn ang="0">
                  <a:pos x="6917" y="18241"/>
                </a:cxn>
                <a:cxn ang="0">
                  <a:pos x="6595" y="17546"/>
                </a:cxn>
                <a:cxn ang="0">
                  <a:pos x="6273" y="16852"/>
                </a:cxn>
                <a:cxn ang="0">
                  <a:pos x="5478" y="16319"/>
                </a:cxn>
                <a:cxn ang="0">
                  <a:pos x="2728" y="15972"/>
                </a:cxn>
                <a:cxn ang="0">
                  <a:pos x="2256" y="15278"/>
                </a:cxn>
                <a:cxn ang="0">
                  <a:pos x="1289" y="14421"/>
                </a:cxn>
                <a:cxn ang="0">
                  <a:pos x="795" y="13889"/>
                </a:cxn>
                <a:cxn ang="0">
                  <a:pos x="473" y="13032"/>
                </a:cxn>
                <a:cxn ang="0">
                  <a:pos x="0" y="11806"/>
                </a:cxn>
                <a:cxn ang="0">
                  <a:pos x="322" y="7824"/>
                </a:cxn>
                <a:cxn ang="0">
                  <a:pos x="644" y="6944"/>
                </a:cxn>
                <a:cxn ang="0">
                  <a:pos x="967" y="6088"/>
                </a:cxn>
                <a:cxn ang="0">
                  <a:pos x="1289" y="5208"/>
                </a:cxn>
                <a:cxn ang="0">
                  <a:pos x="1762" y="4699"/>
                </a:cxn>
                <a:cxn ang="0">
                  <a:pos x="2256" y="3819"/>
                </a:cxn>
                <a:cxn ang="0">
                  <a:pos x="2578" y="3310"/>
                </a:cxn>
                <a:cxn ang="0">
                  <a:pos x="3050" y="2778"/>
                </a:cxn>
                <a:cxn ang="0">
                  <a:pos x="3867" y="2431"/>
                </a:cxn>
                <a:cxn ang="0">
                  <a:pos x="4662" y="2083"/>
                </a:cxn>
                <a:cxn ang="0">
                  <a:pos x="5306" y="1736"/>
                </a:cxn>
                <a:cxn ang="0">
                  <a:pos x="5951" y="1389"/>
                </a:cxn>
                <a:cxn ang="0">
                  <a:pos x="7755" y="1181"/>
                </a:cxn>
              </a:cxnLst>
              <a:rect l="0" t="0" r="r" b="b"/>
              <a:pathLst>
                <a:path w="20000" h="20000">
                  <a:moveTo>
                    <a:pt x="7755" y="1181"/>
                  </a:moveTo>
                  <a:lnTo>
                    <a:pt x="8378" y="1227"/>
                  </a:lnTo>
                  <a:lnTo>
                    <a:pt x="8700" y="1227"/>
                  </a:lnTo>
                  <a:lnTo>
                    <a:pt x="8700" y="1042"/>
                  </a:lnTo>
                  <a:lnTo>
                    <a:pt x="8851" y="1042"/>
                  </a:lnTo>
                  <a:lnTo>
                    <a:pt x="9023" y="880"/>
                  </a:lnTo>
                  <a:lnTo>
                    <a:pt x="9173" y="880"/>
                  </a:lnTo>
                  <a:lnTo>
                    <a:pt x="9345" y="694"/>
                  </a:lnTo>
                  <a:lnTo>
                    <a:pt x="9817" y="694"/>
                  </a:lnTo>
                  <a:lnTo>
                    <a:pt x="9989" y="532"/>
                  </a:lnTo>
                  <a:lnTo>
                    <a:pt x="10634" y="532"/>
                  </a:lnTo>
                  <a:lnTo>
                    <a:pt x="11600" y="347"/>
                  </a:lnTo>
                  <a:lnTo>
                    <a:pt x="11923" y="185"/>
                  </a:lnTo>
                  <a:lnTo>
                    <a:pt x="13040" y="185"/>
                  </a:lnTo>
                  <a:lnTo>
                    <a:pt x="13212" y="0"/>
                  </a:lnTo>
                  <a:lnTo>
                    <a:pt x="14006" y="0"/>
                  </a:lnTo>
                  <a:lnTo>
                    <a:pt x="14178" y="185"/>
                  </a:lnTo>
                  <a:lnTo>
                    <a:pt x="14501" y="185"/>
                  </a:lnTo>
                  <a:lnTo>
                    <a:pt x="14823" y="532"/>
                  </a:lnTo>
                  <a:lnTo>
                    <a:pt x="15145" y="532"/>
                  </a:lnTo>
                  <a:lnTo>
                    <a:pt x="15145" y="694"/>
                  </a:lnTo>
                  <a:lnTo>
                    <a:pt x="15467" y="694"/>
                  </a:lnTo>
                  <a:lnTo>
                    <a:pt x="15467" y="880"/>
                  </a:lnTo>
                  <a:lnTo>
                    <a:pt x="15618" y="880"/>
                  </a:lnTo>
                  <a:lnTo>
                    <a:pt x="15618" y="1042"/>
                  </a:lnTo>
                  <a:lnTo>
                    <a:pt x="15789" y="1227"/>
                  </a:lnTo>
                  <a:lnTo>
                    <a:pt x="16112" y="1389"/>
                  </a:lnTo>
                  <a:lnTo>
                    <a:pt x="16262" y="1574"/>
                  </a:lnTo>
                  <a:lnTo>
                    <a:pt x="16262" y="1736"/>
                  </a:lnTo>
                  <a:lnTo>
                    <a:pt x="16434" y="1736"/>
                  </a:lnTo>
                  <a:lnTo>
                    <a:pt x="16434" y="1921"/>
                  </a:lnTo>
                  <a:lnTo>
                    <a:pt x="16584" y="1921"/>
                  </a:lnTo>
                  <a:lnTo>
                    <a:pt x="16756" y="2083"/>
                  </a:lnTo>
                  <a:lnTo>
                    <a:pt x="16756" y="2269"/>
                  </a:lnTo>
                  <a:lnTo>
                    <a:pt x="16907" y="2269"/>
                  </a:lnTo>
                  <a:lnTo>
                    <a:pt x="16907" y="2431"/>
                  </a:lnTo>
                  <a:lnTo>
                    <a:pt x="17078" y="2431"/>
                  </a:lnTo>
                  <a:lnTo>
                    <a:pt x="17078" y="2616"/>
                  </a:lnTo>
                  <a:lnTo>
                    <a:pt x="17401" y="2616"/>
                  </a:lnTo>
                  <a:lnTo>
                    <a:pt x="17401" y="2778"/>
                  </a:lnTo>
                  <a:lnTo>
                    <a:pt x="17723" y="2778"/>
                  </a:lnTo>
                  <a:lnTo>
                    <a:pt x="17873" y="2963"/>
                  </a:lnTo>
                  <a:lnTo>
                    <a:pt x="18045" y="2963"/>
                  </a:lnTo>
                  <a:lnTo>
                    <a:pt x="18367" y="3310"/>
                  </a:lnTo>
                  <a:lnTo>
                    <a:pt x="18518" y="3310"/>
                  </a:lnTo>
                  <a:lnTo>
                    <a:pt x="18518" y="3472"/>
                  </a:lnTo>
                  <a:lnTo>
                    <a:pt x="18690" y="3472"/>
                  </a:lnTo>
                  <a:lnTo>
                    <a:pt x="18840" y="3657"/>
                  </a:lnTo>
                  <a:lnTo>
                    <a:pt x="19012" y="3819"/>
                  </a:lnTo>
                  <a:lnTo>
                    <a:pt x="19012" y="4005"/>
                  </a:lnTo>
                  <a:lnTo>
                    <a:pt x="19162" y="4005"/>
                  </a:lnTo>
                  <a:lnTo>
                    <a:pt x="19334" y="4167"/>
                  </a:lnTo>
                  <a:lnTo>
                    <a:pt x="19334" y="4514"/>
                  </a:lnTo>
                  <a:lnTo>
                    <a:pt x="19484" y="4699"/>
                  </a:lnTo>
                  <a:lnTo>
                    <a:pt x="19484" y="4861"/>
                  </a:lnTo>
                  <a:lnTo>
                    <a:pt x="19656" y="5046"/>
                  </a:lnTo>
                  <a:lnTo>
                    <a:pt x="19656" y="5394"/>
                  </a:lnTo>
                  <a:lnTo>
                    <a:pt x="19807" y="5556"/>
                  </a:lnTo>
                  <a:lnTo>
                    <a:pt x="19807" y="5741"/>
                  </a:lnTo>
                  <a:lnTo>
                    <a:pt x="19979" y="5741"/>
                  </a:lnTo>
                  <a:lnTo>
                    <a:pt x="19979" y="7639"/>
                  </a:lnTo>
                  <a:lnTo>
                    <a:pt x="19807" y="7824"/>
                  </a:lnTo>
                  <a:lnTo>
                    <a:pt x="19807" y="8333"/>
                  </a:lnTo>
                  <a:lnTo>
                    <a:pt x="19656" y="8519"/>
                  </a:lnTo>
                  <a:lnTo>
                    <a:pt x="19656" y="9213"/>
                  </a:lnTo>
                  <a:lnTo>
                    <a:pt x="19484" y="9375"/>
                  </a:lnTo>
                  <a:lnTo>
                    <a:pt x="19484" y="10069"/>
                  </a:lnTo>
                  <a:lnTo>
                    <a:pt x="19334" y="10255"/>
                  </a:lnTo>
                  <a:lnTo>
                    <a:pt x="19334" y="13542"/>
                  </a:lnTo>
                  <a:lnTo>
                    <a:pt x="19484" y="13727"/>
                  </a:lnTo>
                  <a:lnTo>
                    <a:pt x="19484" y="14236"/>
                  </a:lnTo>
                  <a:lnTo>
                    <a:pt x="19656" y="14421"/>
                  </a:lnTo>
                  <a:lnTo>
                    <a:pt x="19656" y="14931"/>
                  </a:lnTo>
                  <a:lnTo>
                    <a:pt x="19484" y="14931"/>
                  </a:lnTo>
                  <a:lnTo>
                    <a:pt x="19484" y="16157"/>
                  </a:lnTo>
                  <a:lnTo>
                    <a:pt x="19334" y="16157"/>
                  </a:lnTo>
                  <a:lnTo>
                    <a:pt x="19334" y="16319"/>
                  </a:lnTo>
                  <a:lnTo>
                    <a:pt x="18367" y="17361"/>
                  </a:lnTo>
                  <a:lnTo>
                    <a:pt x="18195" y="17361"/>
                  </a:lnTo>
                  <a:lnTo>
                    <a:pt x="18195" y="17546"/>
                  </a:lnTo>
                  <a:lnTo>
                    <a:pt x="18045" y="17708"/>
                  </a:lnTo>
                  <a:lnTo>
                    <a:pt x="17873" y="17708"/>
                  </a:lnTo>
                  <a:lnTo>
                    <a:pt x="17873" y="17894"/>
                  </a:lnTo>
                  <a:lnTo>
                    <a:pt x="17723" y="17894"/>
                  </a:lnTo>
                  <a:lnTo>
                    <a:pt x="17551" y="18056"/>
                  </a:lnTo>
                  <a:lnTo>
                    <a:pt x="16584" y="18403"/>
                  </a:lnTo>
                  <a:lnTo>
                    <a:pt x="16262" y="18750"/>
                  </a:lnTo>
                  <a:lnTo>
                    <a:pt x="15295" y="18935"/>
                  </a:lnTo>
                  <a:lnTo>
                    <a:pt x="14823" y="19444"/>
                  </a:lnTo>
                  <a:lnTo>
                    <a:pt x="14651" y="19444"/>
                  </a:lnTo>
                  <a:lnTo>
                    <a:pt x="14501" y="19630"/>
                  </a:lnTo>
                  <a:lnTo>
                    <a:pt x="13856" y="19630"/>
                  </a:lnTo>
                  <a:lnTo>
                    <a:pt x="13534" y="19792"/>
                  </a:lnTo>
                  <a:lnTo>
                    <a:pt x="12245" y="19977"/>
                  </a:lnTo>
                  <a:lnTo>
                    <a:pt x="10634" y="19977"/>
                  </a:lnTo>
                  <a:lnTo>
                    <a:pt x="9667" y="19792"/>
                  </a:lnTo>
                  <a:lnTo>
                    <a:pt x="9173" y="19792"/>
                  </a:lnTo>
                  <a:lnTo>
                    <a:pt x="9023" y="19630"/>
                  </a:lnTo>
                  <a:lnTo>
                    <a:pt x="8528" y="19630"/>
                  </a:lnTo>
                  <a:lnTo>
                    <a:pt x="8378" y="19444"/>
                  </a:lnTo>
                  <a:lnTo>
                    <a:pt x="8206" y="19444"/>
                  </a:lnTo>
                  <a:lnTo>
                    <a:pt x="7734" y="18935"/>
                  </a:lnTo>
                  <a:lnTo>
                    <a:pt x="7562" y="18935"/>
                  </a:lnTo>
                  <a:lnTo>
                    <a:pt x="7411" y="18750"/>
                  </a:lnTo>
                  <a:lnTo>
                    <a:pt x="7240" y="18750"/>
                  </a:lnTo>
                  <a:lnTo>
                    <a:pt x="7089" y="18588"/>
                  </a:lnTo>
                  <a:lnTo>
                    <a:pt x="7089" y="18241"/>
                  </a:lnTo>
                  <a:lnTo>
                    <a:pt x="6917" y="18241"/>
                  </a:lnTo>
                  <a:lnTo>
                    <a:pt x="6917" y="18056"/>
                  </a:lnTo>
                  <a:lnTo>
                    <a:pt x="6767" y="17894"/>
                  </a:lnTo>
                  <a:lnTo>
                    <a:pt x="6595" y="17894"/>
                  </a:lnTo>
                  <a:lnTo>
                    <a:pt x="6595" y="17546"/>
                  </a:lnTo>
                  <a:lnTo>
                    <a:pt x="6445" y="17546"/>
                  </a:lnTo>
                  <a:lnTo>
                    <a:pt x="6445" y="17199"/>
                  </a:lnTo>
                  <a:lnTo>
                    <a:pt x="6273" y="17199"/>
                  </a:lnTo>
                  <a:lnTo>
                    <a:pt x="6273" y="16852"/>
                  </a:lnTo>
                  <a:lnTo>
                    <a:pt x="6122" y="16852"/>
                  </a:lnTo>
                  <a:lnTo>
                    <a:pt x="5800" y="16505"/>
                  </a:lnTo>
                  <a:lnTo>
                    <a:pt x="5628" y="16505"/>
                  </a:lnTo>
                  <a:lnTo>
                    <a:pt x="5478" y="16319"/>
                  </a:lnTo>
                  <a:lnTo>
                    <a:pt x="5306" y="16157"/>
                  </a:lnTo>
                  <a:lnTo>
                    <a:pt x="3050" y="16157"/>
                  </a:lnTo>
                  <a:lnTo>
                    <a:pt x="2900" y="15972"/>
                  </a:lnTo>
                  <a:lnTo>
                    <a:pt x="2728" y="15972"/>
                  </a:lnTo>
                  <a:lnTo>
                    <a:pt x="2578" y="15810"/>
                  </a:lnTo>
                  <a:lnTo>
                    <a:pt x="2406" y="15463"/>
                  </a:lnTo>
                  <a:lnTo>
                    <a:pt x="2256" y="15463"/>
                  </a:lnTo>
                  <a:lnTo>
                    <a:pt x="2256" y="15278"/>
                  </a:lnTo>
                  <a:lnTo>
                    <a:pt x="2084" y="15278"/>
                  </a:lnTo>
                  <a:lnTo>
                    <a:pt x="1439" y="14583"/>
                  </a:lnTo>
                  <a:lnTo>
                    <a:pt x="1289" y="14583"/>
                  </a:lnTo>
                  <a:lnTo>
                    <a:pt x="1289" y="14421"/>
                  </a:lnTo>
                  <a:lnTo>
                    <a:pt x="1117" y="14236"/>
                  </a:lnTo>
                  <a:lnTo>
                    <a:pt x="1117" y="14074"/>
                  </a:lnTo>
                  <a:lnTo>
                    <a:pt x="967" y="14074"/>
                  </a:lnTo>
                  <a:lnTo>
                    <a:pt x="795" y="13889"/>
                  </a:lnTo>
                  <a:lnTo>
                    <a:pt x="795" y="13727"/>
                  </a:lnTo>
                  <a:lnTo>
                    <a:pt x="644" y="13542"/>
                  </a:lnTo>
                  <a:lnTo>
                    <a:pt x="644" y="13194"/>
                  </a:lnTo>
                  <a:lnTo>
                    <a:pt x="473" y="13032"/>
                  </a:lnTo>
                  <a:lnTo>
                    <a:pt x="473" y="12847"/>
                  </a:lnTo>
                  <a:lnTo>
                    <a:pt x="150" y="12500"/>
                  </a:lnTo>
                  <a:lnTo>
                    <a:pt x="150" y="11991"/>
                  </a:lnTo>
                  <a:lnTo>
                    <a:pt x="0" y="11806"/>
                  </a:lnTo>
                  <a:lnTo>
                    <a:pt x="0" y="8866"/>
                  </a:lnTo>
                  <a:lnTo>
                    <a:pt x="150" y="8681"/>
                  </a:lnTo>
                  <a:lnTo>
                    <a:pt x="150" y="7986"/>
                  </a:lnTo>
                  <a:lnTo>
                    <a:pt x="322" y="7824"/>
                  </a:lnTo>
                  <a:lnTo>
                    <a:pt x="473" y="7639"/>
                  </a:lnTo>
                  <a:lnTo>
                    <a:pt x="473" y="7292"/>
                  </a:lnTo>
                  <a:lnTo>
                    <a:pt x="644" y="7292"/>
                  </a:lnTo>
                  <a:lnTo>
                    <a:pt x="644" y="6944"/>
                  </a:lnTo>
                  <a:lnTo>
                    <a:pt x="795" y="6782"/>
                  </a:lnTo>
                  <a:lnTo>
                    <a:pt x="795" y="6250"/>
                  </a:lnTo>
                  <a:lnTo>
                    <a:pt x="967" y="6250"/>
                  </a:lnTo>
                  <a:lnTo>
                    <a:pt x="967" y="6088"/>
                  </a:lnTo>
                  <a:lnTo>
                    <a:pt x="1117" y="5903"/>
                  </a:lnTo>
                  <a:lnTo>
                    <a:pt x="1117" y="5741"/>
                  </a:lnTo>
                  <a:lnTo>
                    <a:pt x="1289" y="5556"/>
                  </a:lnTo>
                  <a:lnTo>
                    <a:pt x="1289" y="5208"/>
                  </a:lnTo>
                  <a:lnTo>
                    <a:pt x="1439" y="5046"/>
                  </a:lnTo>
                  <a:lnTo>
                    <a:pt x="1439" y="4861"/>
                  </a:lnTo>
                  <a:lnTo>
                    <a:pt x="1611" y="4699"/>
                  </a:lnTo>
                  <a:lnTo>
                    <a:pt x="1762" y="4699"/>
                  </a:lnTo>
                  <a:lnTo>
                    <a:pt x="1762" y="4352"/>
                  </a:lnTo>
                  <a:lnTo>
                    <a:pt x="1933" y="4352"/>
                  </a:lnTo>
                  <a:lnTo>
                    <a:pt x="1933" y="4167"/>
                  </a:lnTo>
                  <a:lnTo>
                    <a:pt x="2256" y="3819"/>
                  </a:lnTo>
                  <a:lnTo>
                    <a:pt x="2406" y="3819"/>
                  </a:lnTo>
                  <a:lnTo>
                    <a:pt x="2406" y="3472"/>
                  </a:lnTo>
                  <a:lnTo>
                    <a:pt x="2578" y="3472"/>
                  </a:lnTo>
                  <a:lnTo>
                    <a:pt x="2578" y="3310"/>
                  </a:lnTo>
                  <a:lnTo>
                    <a:pt x="2728" y="3125"/>
                  </a:lnTo>
                  <a:lnTo>
                    <a:pt x="2900" y="3125"/>
                  </a:lnTo>
                  <a:lnTo>
                    <a:pt x="3050" y="2963"/>
                  </a:lnTo>
                  <a:lnTo>
                    <a:pt x="3050" y="2778"/>
                  </a:lnTo>
                  <a:lnTo>
                    <a:pt x="3222" y="2778"/>
                  </a:lnTo>
                  <a:lnTo>
                    <a:pt x="3373" y="2616"/>
                  </a:lnTo>
                  <a:lnTo>
                    <a:pt x="3695" y="2616"/>
                  </a:lnTo>
                  <a:lnTo>
                    <a:pt x="3867" y="2431"/>
                  </a:lnTo>
                  <a:lnTo>
                    <a:pt x="4017" y="2431"/>
                  </a:lnTo>
                  <a:lnTo>
                    <a:pt x="4017" y="2269"/>
                  </a:lnTo>
                  <a:lnTo>
                    <a:pt x="4511" y="2269"/>
                  </a:lnTo>
                  <a:lnTo>
                    <a:pt x="4662" y="2083"/>
                  </a:lnTo>
                  <a:lnTo>
                    <a:pt x="4834" y="2083"/>
                  </a:lnTo>
                  <a:lnTo>
                    <a:pt x="4984" y="1921"/>
                  </a:lnTo>
                  <a:lnTo>
                    <a:pt x="5306" y="1921"/>
                  </a:lnTo>
                  <a:lnTo>
                    <a:pt x="5306" y="1736"/>
                  </a:lnTo>
                  <a:lnTo>
                    <a:pt x="5478" y="1736"/>
                  </a:lnTo>
                  <a:lnTo>
                    <a:pt x="5628" y="1574"/>
                  </a:lnTo>
                  <a:lnTo>
                    <a:pt x="5951" y="1574"/>
                  </a:lnTo>
                  <a:lnTo>
                    <a:pt x="5951" y="1389"/>
                  </a:lnTo>
                  <a:lnTo>
                    <a:pt x="6445" y="1389"/>
                  </a:lnTo>
                  <a:lnTo>
                    <a:pt x="6445" y="1227"/>
                  </a:lnTo>
                  <a:lnTo>
                    <a:pt x="6531" y="1181"/>
                  </a:lnTo>
                  <a:lnTo>
                    <a:pt x="7755" y="1181"/>
                  </a:lnTo>
                  <a:close/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 type="none" w="sm" len="med"/>
              <a:tailEnd type="triangle" w="sm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6" name="Group 56"/>
          <p:cNvGrpSpPr>
            <a:grpSpLocks/>
          </p:cNvGrpSpPr>
          <p:nvPr/>
        </p:nvGrpSpPr>
        <p:grpSpPr bwMode="auto">
          <a:xfrm>
            <a:off x="9825916" y="5199864"/>
            <a:ext cx="255219" cy="220008"/>
            <a:chOff x="0" y="1"/>
            <a:chExt cx="20000" cy="19999"/>
          </a:xfrm>
        </p:grpSpPr>
        <p:sp>
          <p:nvSpPr>
            <p:cNvPr id="117" name="Rectangle 57"/>
            <p:cNvSpPr>
              <a:spLocks noChangeArrowheads="1"/>
            </p:cNvSpPr>
            <p:nvPr/>
          </p:nvSpPr>
          <p:spPr bwMode="auto">
            <a:xfrm>
              <a:off x="0" y="7756"/>
              <a:ext cx="20000" cy="12244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5064" tIns="32532" rIns="65064" bIns="32532"/>
            <a:lstStyle/>
            <a:p>
              <a:pPr algn="ctr" defTabSz="756009"/>
              <a:endParaRPr lang="ru-RU" sz="1700">
                <a:cs typeface="Arial" charset="0"/>
              </a:endParaRPr>
            </a:p>
          </p:txBody>
        </p:sp>
        <p:sp>
          <p:nvSpPr>
            <p:cNvPr id="118" name="Line 58"/>
            <p:cNvSpPr>
              <a:spLocks noChangeShapeType="1"/>
            </p:cNvSpPr>
            <p:nvPr/>
          </p:nvSpPr>
          <p:spPr bwMode="auto">
            <a:xfrm flipV="1">
              <a:off x="161" y="1"/>
              <a:ext cx="10170" cy="777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Line 59"/>
            <p:cNvSpPr>
              <a:spLocks noChangeShapeType="1"/>
            </p:cNvSpPr>
            <p:nvPr/>
          </p:nvSpPr>
          <p:spPr bwMode="auto">
            <a:xfrm>
              <a:off x="10475" y="1"/>
              <a:ext cx="9364" cy="730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0" name="Group 60"/>
            <p:cNvGrpSpPr>
              <a:grpSpLocks/>
            </p:cNvGrpSpPr>
            <p:nvPr/>
          </p:nvGrpSpPr>
          <p:grpSpPr bwMode="auto">
            <a:xfrm>
              <a:off x="8961" y="3009"/>
              <a:ext cx="2336" cy="3408"/>
              <a:chOff x="-1" y="0"/>
              <a:chExt cx="20002" cy="20000"/>
            </a:xfrm>
          </p:grpSpPr>
          <p:sp>
            <p:nvSpPr>
              <p:cNvPr id="121" name="Line 61"/>
              <p:cNvSpPr>
                <a:spLocks noChangeShapeType="1"/>
              </p:cNvSpPr>
              <p:nvPr/>
            </p:nvSpPr>
            <p:spPr bwMode="auto">
              <a:xfrm>
                <a:off x="9649" y="0"/>
                <a:ext cx="137" cy="2000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Line 62"/>
              <p:cNvSpPr>
                <a:spLocks noChangeShapeType="1"/>
              </p:cNvSpPr>
              <p:nvPr/>
            </p:nvSpPr>
            <p:spPr bwMode="auto">
              <a:xfrm>
                <a:off x="-1" y="11585"/>
                <a:ext cx="20002" cy="14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5" name="Group 449"/>
          <p:cNvGrpSpPr>
            <a:grpSpLocks/>
          </p:cNvGrpSpPr>
          <p:nvPr/>
        </p:nvGrpSpPr>
        <p:grpSpPr bwMode="auto">
          <a:xfrm>
            <a:off x="4840763" y="4559953"/>
            <a:ext cx="288925" cy="242888"/>
            <a:chOff x="4727" y="2506"/>
            <a:chExt cx="706" cy="1172"/>
          </a:xfrm>
        </p:grpSpPr>
        <p:sp>
          <p:nvSpPr>
            <p:cNvPr id="126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27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28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29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30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31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32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33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34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35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36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37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38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39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40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41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42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43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44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45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46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47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48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49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50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51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52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53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54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55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56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57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58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59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60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61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62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63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64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65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66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67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68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69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70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71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72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73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74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75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76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77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78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79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80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81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82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83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84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85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86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87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88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89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0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1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2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3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4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5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6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7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8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99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0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1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2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4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grpSp>
        <p:nvGrpSpPr>
          <p:cNvPr id="205" name="Group 449"/>
          <p:cNvGrpSpPr>
            <a:grpSpLocks/>
          </p:cNvGrpSpPr>
          <p:nvPr/>
        </p:nvGrpSpPr>
        <p:grpSpPr bwMode="auto">
          <a:xfrm>
            <a:off x="846578" y="3845274"/>
            <a:ext cx="288925" cy="242888"/>
            <a:chOff x="4727" y="2506"/>
            <a:chExt cx="706" cy="1172"/>
          </a:xfrm>
        </p:grpSpPr>
        <p:sp>
          <p:nvSpPr>
            <p:cNvPr id="206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07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08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9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0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1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2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3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4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5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6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7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8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9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0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1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2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3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24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25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6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7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8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9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0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1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2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3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4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5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6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7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8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39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0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1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2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3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4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5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6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7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8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49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0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1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2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3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4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5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6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7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8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59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60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61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62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63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64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65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66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67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68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69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70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71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72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73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74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75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76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77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78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79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80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81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82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83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84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cxnSp>
        <p:nvCxnSpPr>
          <p:cNvPr id="285" name="Прямая соединительная линия 284"/>
          <p:cNvCxnSpPr/>
          <p:nvPr/>
        </p:nvCxnSpPr>
        <p:spPr>
          <a:xfrm>
            <a:off x="9827971" y="7088171"/>
            <a:ext cx="3863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>
            <a:off x="9820870" y="7279801"/>
            <a:ext cx="442231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7" name="Таблица 2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72814"/>
              </p:ext>
            </p:extLst>
          </p:nvPr>
        </p:nvGraphicFramePr>
        <p:xfrm>
          <a:off x="6695831" y="6483369"/>
          <a:ext cx="2827445" cy="1256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989"/>
                <a:gridCol w="959198"/>
                <a:gridCol w="828258"/>
              </a:tblGrid>
              <a:tr h="385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Ф.И.О. руководителя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ПСЧ-46                 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О. Кошевого 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Ползунов А.Ю.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деж.часть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ОМВД                      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Геодезическая 60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endParaRPr lang="ru-RU" sz="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Бобров Е.Г                 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50-200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ОЦГБ                                ул. Железнодорожная 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глав.врач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Лацких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                 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50-300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8" name="AutoShape 629"/>
          <p:cNvSpPr>
            <a:spLocks noChangeArrowheads="1"/>
          </p:cNvSpPr>
          <p:nvPr/>
        </p:nvSpPr>
        <p:spPr bwMode="auto">
          <a:xfrm>
            <a:off x="6078342" y="2443066"/>
            <a:ext cx="1406479" cy="472609"/>
          </a:xfrm>
          <a:prstGeom prst="wedgeRectCallout">
            <a:avLst>
              <a:gd name="adj1" fmla="val -117764"/>
              <a:gd name="adj2" fmla="val 441329"/>
            </a:avLst>
          </a:prstGeom>
          <a:solidFill>
            <a:schemeClr val="bg1">
              <a:lumMod val="85000"/>
              <a:alpha val="3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600" dirty="0" smtClean="0"/>
          </a:p>
          <a:p>
            <a:pPr algn="ctr"/>
            <a:r>
              <a:rPr lang="ru-RU" sz="600" dirty="0" smtClean="0"/>
              <a:t>ПВР школа № 26</a:t>
            </a:r>
            <a:endParaRPr lang="ru-RU" sz="600" dirty="0"/>
          </a:p>
          <a:p>
            <a:pPr algn="ctr"/>
            <a:r>
              <a:rPr lang="ru-RU" sz="600" dirty="0" smtClean="0"/>
              <a:t>50 чел.</a:t>
            </a:r>
            <a:endParaRPr lang="ru-RU" sz="600" dirty="0"/>
          </a:p>
          <a:p>
            <a:pPr algn="ctr"/>
            <a:r>
              <a:rPr lang="ru-RU" sz="600" dirty="0" smtClean="0"/>
              <a:t>Здание</a:t>
            </a:r>
            <a:r>
              <a:rPr lang="ru-RU" sz="600" dirty="0"/>
              <a:t>: кирпичное 3 этажное</a:t>
            </a:r>
          </a:p>
          <a:p>
            <a:pPr algn="ctr"/>
            <a:r>
              <a:rPr lang="ru-RU" sz="600" dirty="0"/>
              <a:t>Тел. </a:t>
            </a:r>
            <a:r>
              <a:rPr lang="ru-RU" sz="600" dirty="0" smtClean="0"/>
              <a:t>8(383-73)55-735</a:t>
            </a:r>
            <a:endParaRPr lang="ru-RU" sz="600" dirty="0"/>
          </a:p>
        </p:txBody>
      </p:sp>
      <p:sp>
        <p:nvSpPr>
          <p:cNvPr id="289" name="AutoShape 175"/>
          <p:cNvSpPr>
            <a:spLocks noChangeArrowheads="1"/>
          </p:cNvSpPr>
          <p:nvPr/>
        </p:nvSpPr>
        <p:spPr bwMode="auto">
          <a:xfrm>
            <a:off x="1495391" y="2377678"/>
            <a:ext cx="1459349" cy="451770"/>
          </a:xfrm>
          <a:prstGeom prst="wedgeRectCallout">
            <a:avLst>
              <a:gd name="adj1" fmla="val -81078"/>
              <a:gd name="adj2" fmla="val 327590"/>
            </a:avLst>
          </a:prstGeom>
          <a:solidFill>
            <a:schemeClr val="bg1">
              <a:lumMod val="85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r>
              <a:rPr lang="ru-RU" sz="800" dirty="0" smtClean="0"/>
              <a:t>ПВР школа №2</a:t>
            </a:r>
          </a:p>
          <a:p>
            <a:pPr algn="just"/>
            <a:r>
              <a:rPr lang="ru-RU" sz="800" dirty="0" smtClean="0"/>
              <a:t>Вместимость 50 чел.</a:t>
            </a:r>
          </a:p>
          <a:p>
            <a:pPr algn="just"/>
            <a:r>
              <a:rPr lang="ru-RU" sz="800" dirty="0" smtClean="0"/>
              <a:t>Директор т. </a:t>
            </a:r>
            <a:r>
              <a:rPr lang="ru-RU" sz="800" dirty="0"/>
              <a:t>. 59-015</a:t>
            </a:r>
          </a:p>
        </p:txBody>
      </p:sp>
      <p:grpSp>
        <p:nvGrpSpPr>
          <p:cNvPr id="290" name="Группа 289"/>
          <p:cNvGrpSpPr/>
          <p:nvPr/>
        </p:nvGrpSpPr>
        <p:grpSpPr>
          <a:xfrm>
            <a:off x="8920330" y="5140202"/>
            <a:ext cx="707300" cy="724422"/>
            <a:chOff x="8400301" y="5824546"/>
            <a:chExt cx="707300" cy="724422"/>
          </a:xfrm>
        </p:grpSpPr>
        <p:grpSp>
          <p:nvGrpSpPr>
            <p:cNvPr id="291" name="Группа 290"/>
            <p:cNvGrpSpPr/>
            <p:nvPr/>
          </p:nvGrpSpPr>
          <p:grpSpPr>
            <a:xfrm>
              <a:off x="8400301" y="5824546"/>
              <a:ext cx="670269" cy="724422"/>
              <a:chOff x="8400301" y="5824546"/>
              <a:chExt cx="670269" cy="724422"/>
            </a:xfrm>
          </p:grpSpPr>
          <p:cxnSp>
            <p:nvCxnSpPr>
              <p:cNvPr id="293" name="Прямая соединительная линия 292"/>
              <p:cNvCxnSpPr/>
              <p:nvPr/>
            </p:nvCxnSpPr>
            <p:spPr>
              <a:xfrm>
                <a:off x="9070570" y="5826195"/>
                <a:ext cx="0" cy="72277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Прямая соединительная линия 293"/>
              <p:cNvCxnSpPr/>
              <p:nvPr/>
            </p:nvCxnSpPr>
            <p:spPr>
              <a:xfrm flipH="1">
                <a:off x="8460432" y="5824546"/>
                <a:ext cx="610138" cy="734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Прямая соединительная линия 294"/>
              <p:cNvCxnSpPr/>
              <p:nvPr/>
            </p:nvCxnSpPr>
            <p:spPr>
              <a:xfrm flipH="1" flipV="1">
                <a:off x="8460432" y="6022784"/>
                <a:ext cx="610138" cy="393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Дуга 295"/>
              <p:cNvSpPr/>
              <p:nvPr/>
            </p:nvSpPr>
            <p:spPr>
              <a:xfrm flipH="1">
                <a:off x="8400301" y="5898011"/>
                <a:ext cx="192147" cy="124773"/>
              </a:xfrm>
              <a:prstGeom prst="arc">
                <a:avLst>
                  <a:gd name="adj1" fmla="val 16200000"/>
                  <a:gd name="adj2" fmla="val 5110666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2" name="TextBox 291"/>
            <p:cNvSpPr txBox="1"/>
            <p:nvPr/>
          </p:nvSpPr>
          <p:spPr>
            <a:xfrm>
              <a:off x="8505801" y="5846704"/>
              <a:ext cx="601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ПСЧ-46</a:t>
              </a:r>
              <a:endParaRPr lang="ru-RU" sz="800" b="1" dirty="0"/>
            </a:p>
          </p:txBody>
        </p:sp>
      </p:grpSp>
      <p:grpSp>
        <p:nvGrpSpPr>
          <p:cNvPr id="304" name="Group 481"/>
          <p:cNvGrpSpPr>
            <a:grpSpLocks/>
          </p:cNvGrpSpPr>
          <p:nvPr/>
        </p:nvGrpSpPr>
        <p:grpSpPr bwMode="auto">
          <a:xfrm>
            <a:off x="9753009" y="4577321"/>
            <a:ext cx="467221" cy="488112"/>
            <a:chOff x="3360" y="1440"/>
            <a:chExt cx="816" cy="758"/>
          </a:xfrm>
        </p:grpSpPr>
        <p:grpSp>
          <p:nvGrpSpPr>
            <p:cNvPr id="305" name="Group 482"/>
            <p:cNvGrpSpPr>
              <a:grpSpLocks/>
            </p:cNvGrpSpPr>
            <p:nvPr/>
          </p:nvGrpSpPr>
          <p:grpSpPr bwMode="auto">
            <a:xfrm>
              <a:off x="3360" y="1440"/>
              <a:ext cx="143" cy="145"/>
              <a:chOff x="1104" y="671"/>
              <a:chExt cx="143" cy="145"/>
            </a:xfrm>
          </p:grpSpPr>
          <p:sp>
            <p:nvSpPr>
              <p:cNvPr id="319" name="Arc 483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320" name="AutoShape 484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306" name="Group 485"/>
            <p:cNvGrpSpPr>
              <a:grpSpLocks/>
            </p:cNvGrpSpPr>
            <p:nvPr/>
          </p:nvGrpSpPr>
          <p:grpSpPr bwMode="auto">
            <a:xfrm rot="5400000">
              <a:off x="4032" y="1439"/>
              <a:ext cx="143" cy="145"/>
              <a:chOff x="1104" y="671"/>
              <a:chExt cx="143" cy="145"/>
            </a:xfrm>
          </p:grpSpPr>
          <p:sp>
            <p:nvSpPr>
              <p:cNvPr id="317" name="Arc 486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318" name="AutoShape 487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307" name="Group 488"/>
            <p:cNvGrpSpPr>
              <a:grpSpLocks/>
            </p:cNvGrpSpPr>
            <p:nvPr/>
          </p:nvGrpSpPr>
          <p:grpSpPr bwMode="auto">
            <a:xfrm rot="10800000">
              <a:off x="4032" y="2053"/>
              <a:ext cx="143" cy="145"/>
              <a:chOff x="1104" y="671"/>
              <a:chExt cx="143" cy="145"/>
            </a:xfrm>
          </p:grpSpPr>
          <p:sp>
            <p:nvSpPr>
              <p:cNvPr id="315" name="Arc 489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316" name="AutoShape 490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308" name="Group 491"/>
            <p:cNvGrpSpPr>
              <a:grpSpLocks/>
            </p:cNvGrpSpPr>
            <p:nvPr/>
          </p:nvGrpSpPr>
          <p:grpSpPr bwMode="auto">
            <a:xfrm rot="-5400000">
              <a:off x="3372" y="2053"/>
              <a:ext cx="143" cy="145"/>
              <a:chOff x="1104" y="671"/>
              <a:chExt cx="143" cy="145"/>
            </a:xfrm>
          </p:grpSpPr>
          <p:sp>
            <p:nvSpPr>
              <p:cNvPr id="313" name="Arc 492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314" name="AutoShape 493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sp>
          <p:nvSpPr>
            <p:cNvPr id="309" name="Line 494"/>
            <p:cNvSpPr>
              <a:spLocks noChangeShapeType="1"/>
            </p:cNvSpPr>
            <p:nvPr/>
          </p:nvSpPr>
          <p:spPr bwMode="auto">
            <a:xfrm>
              <a:off x="3504" y="211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" name="Line 495"/>
            <p:cNvSpPr>
              <a:spLocks noChangeShapeType="1"/>
            </p:cNvSpPr>
            <p:nvPr/>
          </p:nvSpPr>
          <p:spPr bwMode="auto">
            <a:xfrm>
              <a:off x="3456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" name="Line 496"/>
            <p:cNvSpPr>
              <a:spLocks noChangeShapeType="1"/>
            </p:cNvSpPr>
            <p:nvPr/>
          </p:nvSpPr>
          <p:spPr bwMode="auto">
            <a:xfrm>
              <a:off x="3504" y="153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" name="Line 497"/>
            <p:cNvSpPr>
              <a:spLocks noChangeShapeType="1"/>
            </p:cNvSpPr>
            <p:nvPr/>
          </p:nvSpPr>
          <p:spPr bwMode="auto">
            <a:xfrm>
              <a:off x="4091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21" name="Picture 29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20" y="5584638"/>
            <a:ext cx="373360" cy="26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28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02" y="4344865"/>
            <a:ext cx="404215" cy="24321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28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11" y="4403679"/>
            <a:ext cx="427348" cy="18923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4" name="Объект 3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895033"/>
              </p:ext>
            </p:extLst>
          </p:nvPr>
        </p:nvGraphicFramePr>
        <p:xfrm>
          <a:off x="1931615" y="5563228"/>
          <a:ext cx="475391" cy="26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Фотография Photo Editor" r:id="rId9" imgW="7552381" imgH="3858164" progId="">
                  <p:embed/>
                </p:oleObj>
              </mc:Choice>
              <mc:Fallback>
                <p:oleObj name="Фотография Photo Editor" r:id="rId9" imgW="7552381" imgH="385816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615" y="5563228"/>
                        <a:ext cx="475391" cy="267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TextBox 298"/>
          <p:cNvSpPr txBox="1"/>
          <p:nvPr/>
        </p:nvSpPr>
        <p:spPr>
          <a:xfrm>
            <a:off x="10552689" y="4712934"/>
            <a:ext cx="1543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Место происшествия</a:t>
            </a:r>
            <a:endParaRPr lang="ru-RU" sz="900" dirty="0"/>
          </a:p>
        </p:txBody>
      </p:sp>
      <p:sp>
        <p:nvSpPr>
          <p:cNvPr id="301" name="Text Box 654"/>
          <p:cNvSpPr txBox="1">
            <a:spLocks noChangeArrowheads="1"/>
          </p:cNvSpPr>
          <p:nvPr/>
        </p:nvSpPr>
        <p:spPr bwMode="auto">
          <a:xfrm>
            <a:off x="10564220" y="5563228"/>
            <a:ext cx="511719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>
                <a:latin typeface="Times New Roman" pitchFamily="18" charset="0"/>
              </a:rPr>
              <a:t>ПСЧ</a:t>
            </a:r>
          </a:p>
        </p:txBody>
      </p:sp>
      <p:sp>
        <p:nvSpPr>
          <p:cNvPr id="302" name="Text Box 654"/>
          <p:cNvSpPr txBox="1">
            <a:spLocks noChangeArrowheads="1"/>
          </p:cNvSpPr>
          <p:nvPr/>
        </p:nvSpPr>
        <p:spPr bwMode="auto">
          <a:xfrm>
            <a:off x="10590670" y="5233808"/>
            <a:ext cx="1532407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 smtClean="0">
                <a:latin typeface="Times New Roman" pitchFamily="18" charset="0"/>
              </a:rPr>
              <a:t>Медицинское учреждение</a:t>
            </a:r>
            <a:endParaRPr lang="ru-RU" sz="900" b="0" dirty="0">
              <a:latin typeface="Times New Roman" pitchFamily="18" charset="0"/>
            </a:endParaRPr>
          </a:p>
        </p:txBody>
      </p:sp>
      <p:sp>
        <p:nvSpPr>
          <p:cNvPr id="303" name="Rectangle 54"/>
          <p:cNvSpPr>
            <a:spLocks noChangeArrowheads="1"/>
          </p:cNvSpPr>
          <p:nvPr/>
        </p:nvSpPr>
        <p:spPr bwMode="auto">
          <a:xfrm>
            <a:off x="10232334" y="5205669"/>
            <a:ext cx="334754" cy="21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" tIns="9040" rIns="9040" bIns="9040"/>
          <a:lstStyle/>
          <a:p>
            <a:pPr algn="ctr" defTabSz="652463"/>
            <a:r>
              <a:rPr lang="ru-RU" sz="900" dirty="0" smtClean="0">
                <a:cs typeface="Arial" charset="0"/>
              </a:rPr>
              <a:t>ОЦГБ</a:t>
            </a:r>
            <a:endParaRPr lang="ru-RU" sz="900" b="0" dirty="0">
              <a:cs typeface="Arial" charset="0"/>
            </a:endParaRPr>
          </a:p>
          <a:p>
            <a:pPr algn="ctr" defTabSz="652463"/>
            <a:r>
              <a:rPr lang="en-US" sz="900" b="0" dirty="0" smtClean="0">
                <a:cs typeface="Arial" charset="0"/>
              </a:rPr>
              <a:t>98</a:t>
            </a:r>
            <a:endParaRPr lang="ru-RU" sz="900" b="0" dirty="0">
              <a:cs typeface="Arial" charset="0"/>
            </a:endParaRPr>
          </a:p>
        </p:txBody>
      </p:sp>
      <p:sp>
        <p:nvSpPr>
          <p:cNvPr id="325" name="Text Box 654"/>
          <p:cNvSpPr txBox="1">
            <a:spLocks noChangeArrowheads="1"/>
          </p:cNvSpPr>
          <p:nvPr/>
        </p:nvSpPr>
        <p:spPr bwMode="auto">
          <a:xfrm>
            <a:off x="10494148" y="5864351"/>
            <a:ext cx="1077836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 smtClean="0">
                <a:latin typeface="Times New Roman" pitchFamily="18" charset="0"/>
              </a:rPr>
              <a:t>О МВД</a:t>
            </a:r>
            <a:endParaRPr lang="ru-RU" sz="900" b="0" dirty="0">
              <a:latin typeface="Times New Roman" pitchFamily="18" charset="0"/>
            </a:endParaRPr>
          </a:p>
        </p:txBody>
      </p:sp>
      <p:sp>
        <p:nvSpPr>
          <p:cNvPr id="326" name="Text Box 654"/>
          <p:cNvSpPr txBox="1">
            <a:spLocks noChangeArrowheads="1"/>
          </p:cNvSpPr>
          <p:nvPr/>
        </p:nvSpPr>
        <p:spPr bwMode="auto">
          <a:xfrm>
            <a:off x="10446009" y="6201384"/>
            <a:ext cx="1560935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 smtClean="0">
                <a:latin typeface="Times New Roman" pitchFamily="18" charset="0"/>
              </a:rPr>
              <a:t>ОГ КЧС и ОПБ </a:t>
            </a:r>
            <a:endParaRPr lang="ru-RU" sz="900" b="0" dirty="0">
              <a:latin typeface="Times New Roman" pitchFamily="18" charset="0"/>
            </a:endParaRPr>
          </a:p>
        </p:txBody>
      </p:sp>
      <p:sp>
        <p:nvSpPr>
          <p:cNvPr id="327" name="Text Box 654"/>
          <p:cNvSpPr txBox="1">
            <a:spLocks noChangeArrowheads="1"/>
          </p:cNvSpPr>
          <p:nvPr/>
        </p:nvSpPr>
        <p:spPr bwMode="auto">
          <a:xfrm>
            <a:off x="10488440" y="6479045"/>
            <a:ext cx="749592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>
                <a:latin typeface="Times New Roman" pitchFamily="18" charset="0"/>
              </a:rPr>
              <a:t>БСМП</a:t>
            </a:r>
          </a:p>
        </p:txBody>
      </p:sp>
      <p:grpSp>
        <p:nvGrpSpPr>
          <p:cNvPr id="328" name="Group 469"/>
          <p:cNvGrpSpPr>
            <a:grpSpLocks noChangeAspect="1"/>
          </p:cNvGrpSpPr>
          <p:nvPr/>
        </p:nvGrpSpPr>
        <p:grpSpPr bwMode="auto">
          <a:xfrm flipH="1">
            <a:off x="9766718" y="7365739"/>
            <a:ext cx="516774" cy="211446"/>
            <a:chOff x="2709" y="2586"/>
            <a:chExt cx="4376" cy="2299"/>
          </a:xfrm>
        </p:grpSpPr>
        <p:sp>
          <p:nvSpPr>
            <p:cNvPr id="329" name="AutoShape 508"/>
            <p:cNvSpPr>
              <a:spLocks noChangeAspect="1" noChangeArrowheads="1" noTextEdit="1"/>
            </p:cNvSpPr>
            <p:nvPr/>
          </p:nvSpPr>
          <p:spPr bwMode="auto">
            <a:xfrm>
              <a:off x="2709" y="2586"/>
              <a:ext cx="4376" cy="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Oval 507"/>
            <p:cNvSpPr>
              <a:spLocks noChangeArrowheads="1"/>
            </p:cNvSpPr>
            <p:nvPr/>
          </p:nvSpPr>
          <p:spPr bwMode="auto">
            <a:xfrm>
              <a:off x="5109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Oval 506"/>
            <p:cNvSpPr>
              <a:spLocks noChangeArrowheads="1"/>
            </p:cNvSpPr>
            <p:nvPr/>
          </p:nvSpPr>
          <p:spPr bwMode="auto">
            <a:xfrm>
              <a:off x="4850" y="4095"/>
              <a:ext cx="212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Oval 505"/>
            <p:cNvSpPr>
              <a:spLocks noChangeArrowheads="1"/>
            </p:cNvSpPr>
            <p:nvPr/>
          </p:nvSpPr>
          <p:spPr bwMode="auto">
            <a:xfrm>
              <a:off x="4579" y="4095"/>
              <a:ext cx="212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Oval 504"/>
            <p:cNvSpPr>
              <a:spLocks noChangeArrowheads="1"/>
            </p:cNvSpPr>
            <p:nvPr/>
          </p:nvSpPr>
          <p:spPr bwMode="auto">
            <a:xfrm>
              <a:off x="4262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Oval 503"/>
            <p:cNvSpPr>
              <a:spLocks noChangeArrowheads="1"/>
            </p:cNvSpPr>
            <p:nvPr/>
          </p:nvSpPr>
          <p:spPr bwMode="auto">
            <a:xfrm>
              <a:off x="5509" y="4095"/>
              <a:ext cx="211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Oval 502"/>
            <p:cNvSpPr>
              <a:spLocks noChangeArrowheads="1"/>
            </p:cNvSpPr>
            <p:nvPr/>
          </p:nvSpPr>
          <p:spPr bwMode="auto">
            <a:xfrm>
              <a:off x="5309" y="4061"/>
              <a:ext cx="141" cy="27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Oval 501"/>
            <p:cNvSpPr>
              <a:spLocks noChangeArrowheads="1"/>
            </p:cNvSpPr>
            <p:nvPr/>
          </p:nvSpPr>
          <p:spPr bwMode="auto">
            <a:xfrm>
              <a:off x="6967" y="4084"/>
              <a:ext cx="106" cy="37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8398" dir="123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500"/>
            <p:cNvSpPr>
              <a:spLocks/>
            </p:cNvSpPr>
            <p:nvPr/>
          </p:nvSpPr>
          <p:spPr bwMode="auto">
            <a:xfrm>
              <a:off x="5309" y="4049"/>
              <a:ext cx="1776" cy="627"/>
            </a:xfrm>
            <a:custGeom>
              <a:avLst/>
              <a:gdLst>
                <a:gd name="T0" fmla="*/ 0 w 115"/>
                <a:gd name="T1" fmla="*/ 7 h 34"/>
                <a:gd name="T2" fmla="*/ 0 w 115"/>
                <a:gd name="T3" fmla="*/ 14 h 34"/>
                <a:gd name="T4" fmla="*/ 17 w 115"/>
                <a:gd name="T5" fmla="*/ 34 h 34"/>
                <a:gd name="T6" fmla="*/ 99 w 115"/>
                <a:gd name="T7" fmla="*/ 32 h 34"/>
                <a:gd name="T8" fmla="*/ 115 w 115"/>
                <a:gd name="T9" fmla="*/ 20 h 34"/>
                <a:gd name="T10" fmla="*/ 115 w 115"/>
                <a:gd name="T11" fmla="*/ 11 h 34"/>
                <a:gd name="T12" fmla="*/ 115 w 115"/>
                <a:gd name="T13" fmla="*/ 5 h 34"/>
                <a:gd name="T14" fmla="*/ 110 w 115"/>
                <a:gd name="T15" fmla="*/ 0 h 34"/>
                <a:gd name="T16" fmla="*/ 92 w 115"/>
                <a:gd name="T17" fmla="*/ 2 h 34"/>
                <a:gd name="T18" fmla="*/ 19 w 115"/>
                <a:gd name="T19" fmla="*/ 3 h 34"/>
                <a:gd name="T20" fmla="*/ 2 w 115"/>
                <a:gd name="T21" fmla="*/ 0 h 34"/>
                <a:gd name="T22" fmla="*/ 0 w 115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34">
                  <a:moveTo>
                    <a:pt x="0" y="7"/>
                  </a:moveTo>
                  <a:lnTo>
                    <a:pt x="0" y="14"/>
                  </a:lnTo>
                  <a:lnTo>
                    <a:pt x="17" y="34"/>
                  </a:lnTo>
                  <a:lnTo>
                    <a:pt x="99" y="32"/>
                  </a:lnTo>
                  <a:lnTo>
                    <a:pt x="115" y="20"/>
                  </a:lnTo>
                  <a:lnTo>
                    <a:pt x="115" y="11"/>
                  </a:lnTo>
                  <a:lnTo>
                    <a:pt x="115" y="5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19" y="3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499" descr="Темный горизонтальный"/>
            <p:cNvSpPr>
              <a:spLocks/>
            </p:cNvSpPr>
            <p:nvPr/>
          </p:nvSpPr>
          <p:spPr bwMode="auto">
            <a:xfrm>
              <a:off x="3662" y="4061"/>
              <a:ext cx="635" cy="603"/>
            </a:xfrm>
            <a:custGeom>
              <a:avLst/>
              <a:gdLst>
                <a:gd name="T0" fmla="*/ 25 w 41"/>
                <a:gd name="T1" fmla="*/ 0 h 35"/>
                <a:gd name="T2" fmla="*/ 4 w 41"/>
                <a:gd name="T3" fmla="*/ 1 h 35"/>
                <a:gd name="T4" fmla="*/ 0 w 41"/>
                <a:gd name="T5" fmla="*/ 10 h 35"/>
                <a:gd name="T6" fmla="*/ 3 w 41"/>
                <a:gd name="T7" fmla="*/ 17 h 35"/>
                <a:gd name="T8" fmla="*/ 21 w 41"/>
                <a:gd name="T9" fmla="*/ 35 h 35"/>
                <a:gd name="T10" fmla="*/ 41 w 41"/>
                <a:gd name="T11" fmla="*/ 35 h 35"/>
                <a:gd name="T12" fmla="*/ 26 w 41"/>
                <a:gd name="T13" fmla="*/ 18 h 35"/>
                <a:gd name="T14" fmla="*/ 22 w 41"/>
                <a:gd name="T15" fmla="*/ 7 h 35"/>
                <a:gd name="T16" fmla="*/ 25 w 4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">
                  <a:moveTo>
                    <a:pt x="25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21" y="35"/>
                  </a:lnTo>
                  <a:lnTo>
                    <a:pt x="41" y="35"/>
                  </a:lnTo>
                  <a:lnTo>
                    <a:pt x="26" y="18"/>
                  </a:lnTo>
                  <a:lnTo>
                    <a:pt x="22" y="7"/>
                  </a:lnTo>
                  <a:lnTo>
                    <a:pt x="25" y="0"/>
                  </a:lnTo>
                  <a:close/>
                </a:path>
              </a:pathLst>
            </a:custGeom>
            <a:pattFill prst="dk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Freeform 498"/>
            <p:cNvSpPr>
              <a:spLocks/>
            </p:cNvSpPr>
            <p:nvPr/>
          </p:nvSpPr>
          <p:spPr bwMode="auto">
            <a:xfrm>
              <a:off x="4015" y="3318"/>
              <a:ext cx="1388" cy="220"/>
            </a:xfrm>
            <a:custGeom>
              <a:avLst/>
              <a:gdLst>
                <a:gd name="T0" fmla="*/ 8 w 93"/>
                <a:gd name="T1" fmla="*/ 12 h 12"/>
                <a:gd name="T2" fmla="*/ 12 w 93"/>
                <a:gd name="T3" fmla="*/ 7 h 12"/>
                <a:gd name="T4" fmla="*/ 17 w 93"/>
                <a:gd name="T5" fmla="*/ 4 h 12"/>
                <a:gd name="T6" fmla="*/ 36 w 93"/>
                <a:gd name="T7" fmla="*/ 0 h 12"/>
                <a:gd name="T8" fmla="*/ 93 w 93"/>
                <a:gd name="T9" fmla="*/ 1 h 12"/>
                <a:gd name="T10" fmla="*/ 65 w 93"/>
                <a:gd name="T11" fmla="*/ 6 h 12"/>
                <a:gd name="T12" fmla="*/ 65 w 93"/>
                <a:gd name="T13" fmla="*/ 12 h 12"/>
                <a:gd name="T14" fmla="*/ 8 w 9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2">
                  <a:moveTo>
                    <a:pt x="8" y="12"/>
                  </a:moveTo>
                  <a:cubicBezTo>
                    <a:pt x="0" y="11"/>
                    <a:pt x="11" y="8"/>
                    <a:pt x="12" y="7"/>
                  </a:cubicBezTo>
                  <a:cubicBezTo>
                    <a:pt x="13" y="6"/>
                    <a:pt x="13" y="5"/>
                    <a:pt x="17" y="4"/>
                  </a:cubicBezTo>
                  <a:lnTo>
                    <a:pt x="36" y="0"/>
                  </a:lnTo>
                  <a:lnTo>
                    <a:pt x="93" y="1"/>
                  </a:lnTo>
                  <a:lnTo>
                    <a:pt x="65" y="6"/>
                  </a:lnTo>
                  <a:lnTo>
                    <a:pt x="65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497"/>
            <p:cNvSpPr>
              <a:spLocks/>
            </p:cNvSpPr>
            <p:nvPr/>
          </p:nvSpPr>
          <p:spPr bwMode="auto">
            <a:xfrm>
              <a:off x="4638" y="2900"/>
              <a:ext cx="1271" cy="1033"/>
            </a:xfrm>
            <a:custGeom>
              <a:avLst/>
              <a:gdLst>
                <a:gd name="T0" fmla="*/ 51 w 85"/>
                <a:gd name="T1" fmla="*/ 19 h 55"/>
                <a:gd name="T2" fmla="*/ 0 w 85"/>
                <a:gd name="T3" fmla="*/ 19 h 55"/>
                <a:gd name="T4" fmla="*/ 9 w 85"/>
                <a:gd name="T5" fmla="*/ 0 h 55"/>
                <a:gd name="T6" fmla="*/ 78 w 85"/>
                <a:gd name="T7" fmla="*/ 1 h 55"/>
                <a:gd name="T8" fmla="*/ 85 w 85"/>
                <a:gd name="T9" fmla="*/ 55 h 55"/>
                <a:gd name="T10" fmla="*/ 55 w 85"/>
                <a:gd name="T11" fmla="*/ 55 h 55"/>
                <a:gd name="T12" fmla="*/ 51 w 85"/>
                <a:gd name="T13" fmla="*/ 22 h 55"/>
                <a:gd name="T14" fmla="*/ 59 w 85"/>
                <a:gd name="T1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5">
                  <a:moveTo>
                    <a:pt x="51" y="19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78" y="1"/>
                  </a:lnTo>
                  <a:lnTo>
                    <a:pt x="85" y="55"/>
                  </a:lnTo>
                  <a:lnTo>
                    <a:pt x="55" y="55"/>
                  </a:lnTo>
                  <a:lnTo>
                    <a:pt x="51" y="22"/>
                  </a:lnTo>
                  <a:lnTo>
                    <a:pt x="59" y="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496" descr="Темный горизонтальный"/>
            <p:cNvSpPr>
              <a:spLocks/>
            </p:cNvSpPr>
            <p:nvPr/>
          </p:nvSpPr>
          <p:spPr bwMode="auto">
            <a:xfrm>
              <a:off x="5062" y="4049"/>
              <a:ext cx="611" cy="673"/>
            </a:xfrm>
            <a:custGeom>
              <a:avLst/>
              <a:gdLst>
                <a:gd name="T0" fmla="*/ 25 w 41"/>
                <a:gd name="T1" fmla="*/ 0 h 35"/>
                <a:gd name="T2" fmla="*/ 4 w 41"/>
                <a:gd name="T3" fmla="*/ 1 h 35"/>
                <a:gd name="T4" fmla="*/ 0 w 41"/>
                <a:gd name="T5" fmla="*/ 10 h 35"/>
                <a:gd name="T6" fmla="*/ 3 w 41"/>
                <a:gd name="T7" fmla="*/ 17 h 35"/>
                <a:gd name="T8" fmla="*/ 21 w 41"/>
                <a:gd name="T9" fmla="*/ 35 h 35"/>
                <a:gd name="T10" fmla="*/ 41 w 41"/>
                <a:gd name="T11" fmla="*/ 35 h 35"/>
                <a:gd name="T12" fmla="*/ 26 w 41"/>
                <a:gd name="T13" fmla="*/ 18 h 35"/>
                <a:gd name="T14" fmla="*/ 22 w 41"/>
                <a:gd name="T15" fmla="*/ 7 h 35"/>
                <a:gd name="T16" fmla="*/ 25 w 4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">
                  <a:moveTo>
                    <a:pt x="25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21" y="35"/>
                  </a:lnTo>
                  <a:lnTo>
                    <a:pt x="41" y="35"/>
                  </a:lnTo>
                  <a:lnTo>
                    <a:pt x="26" y="18"/>
                  </a:lnTo>
                  <a:lnTo>
                    <a:pt x="22" y="7"/>
                  </a:lnTo>
                  <a:lnTo>
                    <a:pt x="25" y="0"/>
                  </a:lnTo>
                  <a:close/>
                </a:path>
              </a:pathLst>
            </a:custGeom>
            <a:pattFill prst="dk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Oval 495"/>
            <p:cNvSpPr>
              <a:spLocks noChangeArrowheads="1"/>
            </p:cNvSpPr>
            <p:nvPr/>
          </p:nvSpPr>
          <p:spPr bwMode="auto">
            <a:xfrm>
              <a:off x="5803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Oval 494"/>
            <p:cNvSpPr>
              <a:spLocks noChangeArrowheads="1"/>
            </p:cNvSpPr>
            <p:nvPr/>
          </p:nvSpPr>
          <p:spPr bwMode="auto">
            <a:xfrm>
              <a:off x="6120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Oval 493"/>
            <p:cNvSpPr>
              <a:spLocks noChangeArrowheads="1"/>
            </p:cNvSpPr>
            <p:nvPr/>
          </p:nvSpPr>
          <p:spPr bwMode="auto">
            <a:xfrm>
              <a:off x="6403" y="4095"/>
              <a:ext cx="211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Oval 492"/>
            <p:cNvSpPr>
              <a:spLocks noChangeArrowheads="1"/>
            </p:cNvSpPr>
            <p:nvPr/>
          </p:nvSpPr>
          <p:spPr bwMode="auto">
            <a:xfrm>
              <a:off x="6697" y="4061"/>
              <a:ext cx="212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491"/>
            <p:cNvSpPr>
              <a:spLocks/>
            </p:cNvSpPr>
            <p:nvPr/>
          </p:nvSpPr>
          <p:spPr bwMode="auto">
            <a:xfrm>
              <a:off x="4038" y="4026"/>
              <a:ext cx="1047" cy="360"/>
            </a:xfrm>
            <a:custGeom>
              <a:avLst/>
              <a:gdLst>
                <a:gd name="T0" fmla="*/ 2 w 64"/>
                <a:gd name="T1" fmla="*/ 5 h 18"/>
                <a:gd name="T2" fmla="*/ 2 w 64"/>
                <a:gd name="T3" fmla="*/ 13 h 18"/>
                <a:gd name="T4" fmla="*/ 20 w 64"/>
                <a:gd name="T5" fmla="*/ 18 h 18"/>
                <a:gd name="T6" fmla="*/ 64 w 64"/>
                <a:gd name="T7" fmla="*/ 18 h 18"/>
                <a:gd name="T8" fmla="*/ 57 w 64"/>
                <a:gd name="T9" fmla="*/ 8 h 18"/>
                <a:gd name="T10" fmla="*/ 53 w 64"/>
                <a:gd name="T11" fmla="*/ 0 h 18"/>
                <a:gd name="T12" fmla="*/ 0 w 64"/>
                <a:gd name="T13" fmla="*/ 0 h 18"/>
                <a:gd name="T14" fmla="*/ 2 w 64"/>
                <a:gd name="T1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8">
                  <a:moveTo>
                    <a:pt x="2" y="5"/>
                  </a:moveTo>
                  <a:lnTo>
                    <a:pt x="2" y="13"/>
                  </a:lnTo>
                  <a:lnTo>
                    <a:pt x="20" y="18"/>
                  </a:lnTo>
                  <a:lnTo>
                    <a:pt x="64" y="18"/>
                  </a:lnTo>
                  <a:cubicBezTo>
                    <a:pt x="57" y="9"/>
                    <a:pt x="57" y="12"/>
                    <a:pt x="57" y="8"/>
                  </a:cubicBezTo>
                  <a:lnTo>
                    <a:pt x="53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490"/>
            <p:cNvSpPr>
              <a:spLocks/>
            </p:cNvSpPr>
            <p:nvPr/>
          </p:nvSpPr>
          <p:spPr bwMode="auto">
            <a:xfrm>
              <a:off x="5015" y="3422"/>
              <a:ext cx="388" cy="569"/>
            </a:xfrm>
            <a:custGeom>
              <a:avLst/>
              <a:gdLst>
                <a:gd name="T0" fmla="*/ 24 w 26"/>
                <a:gd name="T1" fmla="*/ 0 h 30"/>
                <a:gd name="T2" fmla="*/ 0 w 26"/>
                <a:gd name="T3" fmla="*/ 4 h 30"/>
                <a:gd name="T4" fmla="*/ 2 w 26"/>
                <a:gd name="T5" fmla="*/ 30 h 30"/>
                <a:gd name="T6" fmla="*/ 26 w 26"/>
                <a:gd name="T7" fmla="*/ 27 h 30"/>
                <a:gd name="T8" fmla="*/ 24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4" y="0"/>
                  </a:moveTo>
                  <a:lnTo>
                    <a:pt x="0" y="4"/>
                  </a:lnTo>
                  <a:lnTo>
                    <a:pt x="2" y="30"/>
                  </a:lnTo>
                  <a:lnTo>
                    <a:pt x="26" y="2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489"/>
            <p:cNvSpPr>
              <a:spLocks/>
            </p:cNvSpPr>
            <p:nvPr/>
          </p:nvSpPr>
          <p:spPr bwMode="auto">
            <a:xfrm>
              <a:off x="4838" y="3956"/>
              <a:ext cx="1141" cy="197"/>
            </a:xfrm>
            <a:custGeom>
              <a:avLst/>
              <a:gdLst>
                <a:gd name="T0" fmla="*/ 77 w 77"/>
                <a:gd name="T1" fmla="*/ 0 h 13"/>
                <a:gd name="T2" fmla="*/ 28 w 77"/>
                <a:gd name="T3" fmla="*/ 0 h 13"/>
                <a:gd name="T4" fmla="*/ 9 w 77"/>
                <a:gd name="T5" fmla="*/ 4 h 13"/>
                <a:gd name="T6" fmla="*/ 0 w 77"/>
                <a:gd name="T7" fmla="*/ 13 h 13"/>
                <a:gd name="T8" fmla="*/ 32 w 77"/>
                <a:gd name="T9" fmla="*/ 13 h 13"/>
                <a:gd name="T10" fmla="*/ 37 w 77"/>
                <a:gd name="T11" fmla="*/ 7 h 13"/>
                <a:gd name="T12" fmla="*/ 45 w 77"/>
                <a:gd name="T13" fmla="*/ 2 h 13"/>
                <a:gd name="T14" fmla="*/ 52 w 7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lnTo>
                    <a:pt x="28" y="0"/>
                  </a:lnTo>
                  <a:lnTo>
                    <a:pt x="9" y="4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37" y="7"/>
                  </a:lnTo>
                  <a:lnTo>
                    <a:pt x="45" y="2"/>
                  </a:lnTo>
                  <a:lnTo>
                    <a:pt x="52" y="0"/>
                  </a:lnTo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488"/>
            <p:cNvSpPr>
              <a:spLocks/>
            </p:cNvSpPr>
            <p:nvPr/>
          </p:nvSpPr>
          <p:spPr bwMode="auto">
            <a:xfrm>
              <a:off x="3532" y="3933"/>
              <a:ext cx="1141" cy="244"/>
            </a:xfrm>
            <a:custGeom>
              <a:avLst/>
              <a:gdLst>
                <a:gd name="T0" fmla="*/ 77 w 77"/>
                <a:gd name="T1" fmla="*/ 0 h 13"/>
                <a:gd name="T2" fmla="*/ 28 w 77"/>
                <a:gd name="T3" fmla="*/ 0 h 13"/>
                <a:gd name="T4" fmla="*/ 9 w 77"/>
                <a:gd name="T5" fmla="*/ 4 h 13"/>
                <a:gd name="T6" fmla="*/ 0 w 77"/>
                <a:gd name="T7" fmla="*/ 13 h 13"/>
                <a:gd name="T8" fmla="*/ 32 w 77"/>
                <a:gd name="T9" fmla="*/ 13 h 13"/>
                <a:gd name="T10" fmla="*/ 37 w 77"/>
                <a:gd name="T11" fmla="*/ 7 h 13"/>
                <a:gd name="T12" fmla="*/ 45 w 77"/>
                <a:gd name="T13" fmla="*/ 2 h 13"/>
                <a:gd name="T14" fmla="*/ 52 w 7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lnTo>
                    <a:pt x="28" y="0"/>
                  </a:lnTo>
                  <a:lnTo>
                    <a:pt x="9" y="4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37" y="7"/>
                  </a:lnTo>
                  <a:lnTo>
                    <a:pt x="45" y="2"/>
                  </a:lnTo>
                  <a:lnTo>
                    <a:pt x="52" y="0"/>
                  </a:lnTo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Text Box 487" descr="Темный вертикальный"/>
            <p:cNvSpPr txBox="1">
              <a:spLocks noChangeArrowheads="1"/>
            </p:cNvSpPr>
            <p:nvPr/>
          </p:nvSpPr>
          <p:spPr bwMode="auto">
            <a:xfrm>
              <a:off x="4097" y="3561"/>
              <a:ext cx="894" cy="442"/>
            </a:xfrm>
            <a:prstGeom prst="rect">
              <a:avLst/>
            </a:prstGeom>
            <a:pattFill prst="dk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AutoShape 486"/>
            <p:cNvSpPr>
              <a:spLocks noChangeArrowheads="1"/>
            </p:cNvSpPr>
            <p:nvPr/>
          </p:nvSpPr>
          <p:spPr bwMode="auto">
            <a:xfrm>
              <a:off x="4721" y="2946"/>
              <a:ext cx="352" cy="279"/>
            </a:xfrm>
            <a:prstGeom prst="parallelogram">
              <a:avLst>
                <a:gd name="adj" fmla="val 2883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AutoShape 485"/>
            <p:cNvSpPr>
              <a:spLocks noChangeArrowheads="1"/>
            </p:cNvSpPr>
            <p:nvPr/>
          </p:nvSpPr>
          <p:spPr bwMode="auto">
            <a:xfrm>
              <a:off x="5132" y="2946"/>
              <a:ext cx="365" cy="279"/>
            </a:xfrm>
            <a:prstGeom prst="parallelogram">
              <a:avLst>
                <a:gd name="adj" fmla="val 2990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AutoShape 484"/>
            <p:cNvSpPr>
              <a:spLocks noChangeArrowheads="1"/>
            </p:cNvSpPr>
            <p:nvPr/>
          </p:nvSpPr>
          <p:spPr bwMode="auto">
            <a:xfrm rot="10765364">
              <a:off x="5473" y="2958"/>
              <a:ext cx="306" cy="26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Line 483"/>
            <p:cNvSpPr>
              <a:spLocks noChangeShapeType="1"/>
            </p:cNvSpPr>
            <p:nvPr/>
          </p:nvSpPr>
          <p:spPr bwMode="auto">
            <a:xfrm flipV="1">
              <a:off x="4297" y="4618"/>
              <a:ext cx="812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482"/>
            <p:cNvSpPr>
              <a:spLocks/>
            </p:cNvSpPr>
            <p:nvPr/>
          </p:nvSpPr>
          <p:spPr bwMode="auto">
            <a:xfrm>
              <a:off x="5956" y="3654"/>
              <a:ext cx="1082" cy="372"/>
            </a:xfrm>
            <a:custGeom>
              <a:avLst/>
              <a:gdLst>
                <a:gd name="T0" fmla="*/ 0 w 73"/>
                <a:gd name="T1" fmla="*/ 0 h 20"/>
                <a:gd name="T2" fmla="*/ 73 w 73"/>
                <a:gd name="T3" fmla="*/ 10 h 20"/>
                <a:gd name="T4" fmla="*/ 63 w 73"/>
                <a:gd name="T5" fmla="*/ 20 h 20"/>
                <a:gd name="T6" fmla="*/ 1 w 73"/>
                <a:gd name="T7" fmla="*/ 18 h 20"/>
                <a:gd name="T8" fmla="*/ 0 w 7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73" y="10"/>
                  </a:lnTo>
                  <a:lnTo>
                    <a:pt x="63" y="20"/>
                  </a:lnTo>
                  <a:lnTo>
                    <a:pt x="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481"/>
            <p:cNvSpPr>
              <a:spLocks/>
            </p:cNvSpPr>
            <p:nvPr/>
          </p:nvSpPr>
          <p:spPr bwMode="auto">
            <a:xfrm>
              <a:off x="4862" y="2586"/>
              <a:ext cx="1941" cy="1080"/>
            </a:xfrm>
            <a:custGeom>
              <a:avLst/>
              <a:gdLst>
                <a:gd name="T0" fmla="*/ 16 w 119"/>
                <a:gd name="T1" fmla="*/ 4 h 74"/>
                <a:gd name="T2" fmla="*/ 23 w 119"/>
                <a:gd name="T3" fmla="*/ 0 h 74"/>
                <a:gd name="T4" fmla="*/ 41 w 119"/>
                <a:gd name="T5" fmla="*/ 3 h 74"/>
                <a:gd name="T6" fmla="*/ 90 w 119"/>
                <a:gd name="T7" fmla="*/ 39 h 74"/>
                <a:gd name="T8" fmla="*/ 116 w 119"/>
                <a:gd name="T9" fmla="*/ 58 h 74"/>
                <a:gd name="T10" fmla="*/ 119 w 119"/>
                <a:gd name="T11" fmla="*/ 74 h 74"/>
                <a:gd name="T12" fmla="*/ 87 w 119"/>
                <a:gd name="T13" fmla="*/ 72 h 74"/>
                <a:gd name="T14" fmla="*/ 86 w 119"/>
                <a:gd name="T15" fmla="*/ 58 h 74"/>
                <a:gd name="T16" fmla="*/ 56 w 119"/>
                <a:gd name="T17" fmla="*/ 24 h 74"/>
                <a:gd name="T18" fmla="*/ 31 w 119"/>
                <a:gd name="T19" fmla="*/ 10 h 74"/>
                <a:gd name="T20" fmla="*/ 5 w 119"/>
                <a:gd name="T21" fmla="*/ 16 h 74"/>
                <a:gd name="T22" fmla="*/ 1 w 119"/>
                <a:gd name="T23" fmla="*/ 15 h 74"/>
                <a:gd name="T24" fmla="*/ 0 w 119"/>
                <a:gd name="T25" fmla="*/ 13 h 74"/>
                <a:gd name="T26" fmla="*/ 12 w 119"/>
                <a:gd name="T27" fmla="*/ 5 h 74"/>
                <a:gd name="T28" fmla="*/ 16 w 119"/>
                <a:gd name="T2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74">
                  <a:moveTo>
                    <a:pt x="16" y="4"/>
                  </a:moveTo>
                  <a:lnTo>
                    <a:pt x="23" y="0"/>
                  </a:lnTo>
                  <a:lnTo>
                    <a:pt x="41" y="3"/>
                  </a:lnTo>
                  <a:lnTo>
                    <a:pt x="90" y="39"/>
                  </a:lnTo>
                  <a:lnTo>
                    <a:pt x="116" y="58"/>
                  </a:lnTo>
                  <a:lnTo>
                    <a:pt x="119" y="74"/>
                  </a:lnTo>
                  <a:lnTo>
                    <a:pt x="87" y="72"/>
                  </a:lnTo>
                  <a:lnTo>
                    <a:pt x="86" y="58"/>
                  </a:lnTo>
                  <a:lnTo>
                    <a:pt x="56" y="24"/>
                  </a:lnTo>
                  <a:lnTo>
                    <a:pt x="31" y="10"/>
                  </a:lnTo>
                  <a:lnTo>
                    <a:pt x="5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2" y="5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AutoShape 480"/>
            <p:cNvSpPr>
              <a:spLocks noChangeArrowheads="1"/>
            </p:cNvSpPr>
            <p:nvPr/>
          </p:nvSpPr>
          <p:spPr bwMode="auto">
            <a:xfrm rot="1520744">
              <a:off x="3874" y="3352"/>
              <a:ext cx="70" cy="1010"/>
            </a:xfrm>
            <a:prstGeom prst="can">
              <a:avLst>
                <a:gd name="adj" fmla="val 31062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AutoShape 479"/>
            <p:cNvSpPr>
              <a:spLocks noChangeArrowheads="1"/>
            </p:cNvSpPr>
            <p:nvPr/>
          </p:nvSpPr>
          <p:spPr bwMode="auto">
            <a:xfrm rot="1520744">
              <a:off x="4826" y="3329"/>
              <a:ext cx="71" cy="1010"/>
            </a:xfrm>
            <a:prstGeom prst="can">
              <a:avLst>
                <a:gd name="adj" fmla="val 30624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59" name="Group 475"/>
            <p:cNvGrpSpPr>
              <a:grpSpLocks/>
            </p:cNvGrpSpPr>
            <p:nvPr/>
          </p:nvGrpSpPr>
          <p:grpSpPr bwMode="auto">
            <a:xfrm>
              <a:off x="2709" y="3910"/>
              <a:ext cx="2682" cy="975"/>
              <a:chOff x="468" y="190"/>
              <a:chExt cx="180" cy="52"/>
            </a:xfrm>
          </p:grpSpPr>
          <p:sp>
            <p:nvSpPr>
              <p:cNvPr id="365" name="Freeform 478"/>
              <p:cNvSpPr>
                <a:spLocks/>
              </p:cNvSpPr>
              <p:nvPr/>
            </p:nvSpPr>
            <p:spPr bwMode="auto">
              <a:xfrm>
                <a:off x="468" y="190"/>
                <a:ext cx="180" cy="52"/>
              </a:xfrm>
              <a:custGeom>
                <a:avLst/>
                <a:gdLst>
                  <a:gd name="T0" fmla="*/ 24 w 180"/>
                  <a:gd name="T1" fmla="*/ 0 h 52"/>
                  <a:gd name="T2" fmla="*/ 12 w 180"/>
                  <a:gd name="T3" fmla="*/ 35 h 52"/>
                  <a:gd name="T4" fmla="*/ 0 w 180"/>
                  <a:gd name="T5" fmla="*/ 45 h 52"/>
                  <a:gd name="T6" fmla="*/ 55 w 180"/>
                  <a:gd name="T7" fmla="*/ 52 h 52"/>
                  <a:gd name="T8" fmla="*/ 92 w 180"/>
                  <a:gd name="T9" fmla="*/ 52 h 52"/>
                  <a:gd name="T10" fmla="*/ 167 w 180"/>
                  <a:gd name="T11" fmla="*/ 42 h 52"/>
                  <a:gd name="T12" fmla="*/ 174 w 180"/>
                  <a:gd name="T13" fmla="*/ 3 h 52"/>
                  <a:gd name="T14" fmla="*/ 128 w 180"/>
                  <a:gd name="T15" fmla="*/ 7 h 52"/>
                  <a:gd name="T16" fmla="*/ 46 w 180"/>
                  <a:gd name="T17" fmla="*/ 7 h 52"/>
                  <a:gd name="T18" fmla="*/ 24 w 180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52">
                    <a:moveTo>
                      <a:pt x="24" y="0"/>
                    </a:moveTo>
                    <a:cubicBezTo>
                      <a:pt x="23" y="15"/>
                      <a:pt x="20" y="23"/>
                      <a:pt x="12" y="35"/>
                    </a:cubicBezTo>
                    <a:cubicBezTo>
                      <a:pt x="10" y="38"/>
                      <a:pt x="0" y="41"/>
                      <a:pt x="0" y="45"/>
                    </a:cubicBezTo>
                    <a:lnTo>
                      <a:pt x="55" y="52"/>
                    </a:lnTo>
                    <a:lnTo>
                      <a:pt x="92" y="52"/>
                    </a:lnTo>
                    <a:lnTo>
                      <a:pt x="167" y="42"/>
                    </a:lnTo>
                    <a:cubicBezTo>
                      <a:pt x="173" y="23"/>
                      <a:pt x="180" y="9"/>
                      <a:pt x="174" y="3"/>
                    </a:cubicBezTo>
                    <a:lnTo>
                      <a:pt x="128" y="7"/>
                    </a:lnTo>
                    <a:lnTo>
                      <a:pt x="46" y="7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8627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Line 477"/>
              <p:cNvSpPr>
                <a:spLocks noChangeShapeType="1"/>
              </p:cNvSpPr>
              <p:nvPr/>
            </p:nvSpPr>
            <p:spPr bwMode="auto">
              <a:xfrm flipH="1">
                <a:off x="510" y="199"/>
                <a:ext cx="12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Line 476"/>
              <p:cNvSpPr>
                <a:spLocks noChangeShapeType="1"/>
              </p:cNvSpPr>
              <p:nvPr/>
            </p:nvSpPr>
            <p:spPr bwMode="auto">
              <a:xfrm>
                <a:off x="563" y="19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60" name="Oval 474"/>
            <p:cNvSpPr>
              <a:spLocks noChangeArrowheads="1"/>
            </p:cNvSpPr>
            <p:nvPr/>
          </p:nvSpPr>
          <p:spPr bwMode="auto">
            <a:xfrm>
              <a:off x="5579" y="4246"/>
              <a:ext cx="83" cy="2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Oval 473"/>
            <p:cNvSpPr>
              <a:spLocks noChangeArrowheads="1"/>
            </p:cNvSpPr>
            <p:nvPr/>
          </p:nvSpPr>
          <p:spPr bwMode="auto">
            <a:xfrm>
              <a:off x="5885" y="4270"/>
              <a:ext cx="71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Oval 472"/>
            <p:cNvSpPr>
              <a:spLocks noChangeArrowheads="1"/>
            </p:cNvSpPr>
            <p:nvPr/>
          </p:nvSpPr>
          <p:spPr bwMode="auto">
            <a:xfrm>
              <a:off x="6179" y="4270"/>
              <a:ext cx="71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Oval 471"/>
            <p:cNvSpPr>
              <a:spLocks noChangeArrowheads="1"/>
            </p:cNvSpPr>
            <p:nvPr/>
          </p:nvSpPr>
          <p:spPr bwMode="auto">
            <a:xfrm>
              <a:off x="6485" y="4270"/>
              <a:ext cx="82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Oval 470"/>
            <p:cNvSpPr>
              <a:spLocks noChangeArrowheads="1"/>
            </p:cNvSpPr>
            <p:nvPr/>
          </p:nvSpPr>
          <p:spPr bwMode="auto">
            <a:xfrm>
              <a:off x="6791" y="4177"/>
              <a:ext cx="70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8" name="Group 469"/>
          <p:cNvGrpSpPr>
            <a:grpSpLocks noChangeAspect="1"/>
          </p:cNvGrpSpPr>
          <p:nvPr/>
        </p:nvGrpSpPr>
        <p:grpSpPr bwMode="auto">
          <a:xfrm flipH="1">
            <a:off x="2900581" y="4993196"/>
            <a:ext cx="516774" cy="211446"/>
            <a:chOff x="2709" y="2586"/>
            <a:chExt cx="4376" cy="2299"/>
          </a:xfrm>
        </p:grpSpPr>
        <p:sp>
          <p:nvSpPr>
            <p:cNvPr id="369" name="AutoShape 508"/>
            <p:cNvSpPr>
              <a:spLocks noChangeAspect="1" noChangeArrowheads="1" noTextEdit="1"/>
            </p:cNvSpPr>
            <p:nvPr/>
          </p:nvSpPr>
          <p:spPr bwMode="auto">
            <a:xfrm>
              <a:off x="2709" y="2586"/>
              <a:ext cx="4376" cy="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Oval 507"/>
            <p:cNvSpPr>
              <a:spLocks noChangeArrowheads="1"/>
            </p:cNvSpPr>
            <p:nvPr/>
          </p:nvSpPr>
          <p:spPr bwMode="auto">
            <a:xfrm>
              <a:off x="5109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Oval 506"/>
            <p:cNvSpPr>
              <a:spLocks noChangeArrowheads="1"/>
            </p:cNvSpPr>
            <p:nvPr/>
          </p:nvSpPr>
          <p:spPr bwMode="auto">
            <a:xfrm>
              <a:off x="4850" y="4095"/>
              <a:ext cx="212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Oval 505"/>
            <p:cNvSpPr>
              <a:spLocks noChangeArrowheads="1"/>
            </p:cNvSpPr>
            <p:nvPr/>
          </p:nvSpPr>
          <p:spPr bwMode="auto">
            <a:xfrm>
              <a:off x="4579" y="4095"/>
              <a:ext cx="212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Oval 504"/>
            <p:cNvSpPr>
              <a:spLocks noChangeArrowheads="1"/>
            </p:cNvSpPr>
            <p:nvPr/>
          </p:nvSpPr>
          <p:spPr bwMode="auto">
            <a:xfrm>
              <a:off x="4262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Oval 503"/>
            <p:cNvSpPr>
              <a:spLocks noChangeArrowheads="1"/>
            </p:cNvSpPr>
            <p:nvPr/>
          </p:nvSpPr>
          <p:spPr bwMode="auto">
            <a:xfrm>
              <a:off x="5509" y="4095"/>
              <a:ext cx="211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Oval 502"/>
            <p:cNvSpPr>
              <a:spLocks noChangeArrowheads="1"/>
            </p:cNvSpPr>
            <p:nvPr/>
          </p:nvSpPr>
          <p:spPr bwMode="auto">
            <a:xfrm>
              <a:off x="5309" y="4061"/>
              <a:ext cx="141" cy="27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Oval 501"/>
            <p:cNvSpPr>
              <a:spLocks noChangeArrowheads="1"/>
            </p:cNvSpPr>
            <p:nvPr/>
          </p:nvSpPr>
          <p:spPr bwMode="auto">
            <a:xfrm>
              <a:off x="6967" y="4084"/>
              <a:ext cx="106" cy="37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8398" dir="123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500"/>
            <p:cNvSpPr>
              <a:spLocks/>
            </p:cNvSpPr>
            <p:nvPr/>
          </p:nvSpPr>
          <p:spPr bwMode="auto">
            <a:xfrm>
              <a:off x="5309" y="4049"/>
              <a:ext cx="1776" cy="627"/>
            </a:xfrm>
            <a:custGeom>
              <a:avLst/>
              <a:gdLst>
                <a:gd name="T0" fmla="*/ 0 w 115"/>
                <a:gd name="T1" fmla="*/ 7 h 34"/>
                <a:gd name="T2" fmla="*/ 0 w 115"/>
                <a:gd name="T3" fmla="*/ 14 h 34"/>
                <a:gd name="T4" fmla="*/ 17 w 115"/>
                <a:gd name="T5" fmla="*/ 34 h 34"/>
                <a:gd name="T6" fmla="*/ 99 w 115"/>
                <a:gd name="T7" fmla="*/ 32 h 34"/>
                <a:gd name="T8" fmla="*/ 115 w 115"/>
                <a:gd name="T9" fmla="*/ 20 h 34"/>
                <a:gd name="T10" fmla="*/ 115 w 115"/>
                <a:gd name="T11" fmla="*/ 11 h 34"/>
                <a:gd name="T12" fmla="*/ 115 w 115"/>
                <a:gd name="T13" fmla="*/ 5 h 34"/>
                <a:gd name="T14" fmla="*/ 110 w 115"/>
                <a:gd name="T15" fmla="*/ 0 h 34"/>
                <a:gd name="T16" fmla="*/ 92 w 115"/>
                <a:gd name="T17" fmla="*/ 2 h 34"/>
                <a:gd name="T18" fmla="*/ 19 w 115"/>
                <a:gd name="T19" fmla="*/ 3 h 34"/>
                <a:gd name="T20" fmla="*/ 2 w 115"/>
                <a:gd name="T21" fmla="*/ 0 h 34"/>
                <a:gd name="T22" fmla="*/ 0 w 115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34">
                  <a:moveTo>
                    <a:pt x="0" y="7"/>
                  </a:moveTo>
                  <a:lnTo>
                    <a:pt x="0" y="14"/>
                  </a:lnTo>
                  <a:lnTo>
                    <a:pt x="17" y="34"/>
                  </a:lnTo>
                  <a:lnTo>
                    <a:pt x="99" y="32"/>
                  </a:lnTo>
                  <a:lnTo>
                    <a:pt x="115" y="20"/>
                  </a:lnTo>
                  <a:lnTo>
                    <a:pt x="115" y="11"/>
                  </a:lnTo>
                  <a:lnTo>
                    <a:pt x="115" y="5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19" y="3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499" descr="Темный горизонтальный"/>
            <p:cNvSpPr>
              <a:spLocks/>
            </p:cNvSpPr>
            <p:nvPr/>
          </p:nvSpPr>
          <p:spPr bwMode="auto">
            <a:xfrm>
              <a:off x="3662" y="4061"/>
              <a:ext cx="635" cy="603"/>
            </a:xfrm>
            <a:custGeom>
              <a:avLst/>
              <a:gdLst>
                <a:gd name="T0" fmla="*/ 25 w 41"/>
                <a:gd name="T1" fmla="*/ 0 h 35"/>
                <a:gd name="T2" fmla="*/ 4 w 41"/>
                <a:gd name="T3" fmla="*/ 1 h 35"/>
                <a:gd name="T4" fmla="*/ 0 w 41"/>
                <a:gd name="T5" fmla="*/ 10 h 35"/>
                <a:gd name="T6" fmla="*/ 3 w 41"/>
                <a:gd name="T7" fmla="*/ 17 h 35"/>
                <a:gd name="T8" fmla="*/ 21 w 41"/>
                <a:gd name="T9" fmla="*/ 35 h 35"/>
                <a:gd name="T10" fmla="*/ 41 w 41"/>
                <a:gd name="T11" fmla="*/ 35 h 35"/>
                <a:gd name="T12" fmla="*/ 26 w 41"/>
                <a:gd name="T13" fmla="*/ 18 h 35"/>
                <a:gd name="T14" fmla="*/ 22 w 41"/>
                <a:gd name="T15" fmla="*/ 7 h 35"/>
                <a:gd name="T16" fmla="*/ 25 w 4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">
                  <a:moveTo>
                    <a:pt x="25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21" y="35"/>
                  </a:lnTo>
                  <a:lnTo>
                    <a:pt x="41" y="35"/>
                  </a:lnTo>
                  <a:lnTo>
                    <a:pt x="26" y="18"/>
                  </a:lnTo>
                  <a:lnTo>
                    <a:pt x="22" y="7"/>
                  </a:lnTo>
                  <a:lnTo>
                    <a:pt x="25" y="0"/>
                  </a:lnTo>
                  <a:close/>
                </a:path>
              </a:pathLst>
            </a:custGeom>
            <a:pattFill prst="dk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498"/>
            <p:cNvSpPr>
              <a:spLocks/>
            </p:cNvSpPr>
            <p:nvPr/>
          </p:nvSpPr>
          <p:spPr bwMode="auto">
            <a:xfrm>
              <a:off x="4015" y="3318"/>
              <a:ext cx="1388" cy="220"/>
            </a:xfrm>
            <a:custGeom>
              <a:avLst/>
              <a:gdLst>
                <a:gd name="T0" fmla="*/ 8 w 93"/>
                <a:gd name="T1" fmla="*/ 12 h 12"/>
                <a:gd name="T2" fmla="*/ 12 w 93"/>
                <a:gd name="T3" fmla="*/ 7 h 12"/>
                <a:gd name="T4" fmla="*/ 17 w 93"/>
                <a:gd name="T5" fmla="*/ 4 h 12"/>
                <a:gd name="T6" fmla="*/ 36 w 93"/>
                <a:gd name="T7" fmla="*/ 0 h 12"/>
                <a:gd name="T8" fmla="*/ 93 w 93"/>
                <a:gd name="T9" fmla="*/ 1 h 12"/>
                <a:gd name="T10" fmla="*/ 65 w 93"/>
                <a:gd name="T11" fmla="*/ 6 h 12"/>
                <a:gd name="T12" fmla="*/ 65 w 93"/>
                <a:gd name="T13" fmla="*/ 12 h 12"/>
                <a:gd name="T14" fmla="*/ 8 w 9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2">
                  <a:moveTo>
                    <a:pt x="8" y="12"/>
                  </a:moveTo>
                  <a:cubicBezTo>
                    <a:pt x="0" y="11"/>
                    <a:pt x="11" y="8"/>
                    <a:pt x="12" y="7"/>
                  </a:cubicBezTo>
                  <a:cubicBezTo>
                    <a:pt x="13" y="6"/>
                    <a:pt x="13" y="5"/>
                    <a:pt x="17" y="4"/>
                  </a:cubicBezTo>
                  <a:lnTo>
                    <a:pt x="36" y="0"/>
                  </a:lnTo>
                  <a:lnTo>
                    <a:pt x="93" y="1"/>
                  </a:lnTo>
                  <a:lnTo>
                    <a:pt x="65" y="6"/>
                  </a:lnTo>
                  <a:lnTo>
                    <a:pt x="65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497"/>
            <p:cNvSpPr>
              <a:spLocks/>
            </p:cNvSpPr>
            <p:nvPr/>
          </p:nvSpPr>
          <p:spPr bwMode="auto">
            <a:xfrm>
              <a:off x="4638" y="2900"/>
              <a:ext cx="1271" cy="1033"/>
            </a:xfrm>
            <a:custGeom>
              <a:avLst/>
              <a:gdLst>
                <a:gd name="T0" fmla="*/ 51 w 85"/>
                <a:gd name="T1" fmla="*/ 19 h 55"/>
                <a:gd name="T2" fmla="*/ 0 w 85"/>
                <a:gd name="T3" fmla="*/ 19 h 55"/>
                <a:gd name="T4" fmla="*/ 9 w 85"/>
                <a:gd name="T5" fmla="*/ 0 h 55"/>
                <a:gd name="T6" fmla="*/ 78 w 85"/>
                <a:gd name="T7" fmla="*/ 1 h 55"/>
                <a:gd name="T8" fmla="*/ 85 w 85"/>
                <a:gd name="T9" fmla="*/ 55 h 55"/>
                <a:gd name="T10" fmla="*/ 55 w 85"/>
                <a:gd name="T11" fmla="*/ 55 h 55"/>
                <a:gd name="T12" fmla="*/ 51 w 85"/>
                <a:gd name="T13" fmla="*/ 22 h 55"/>
                <a:gd name="T14" fmla="*/ 59 w 85"/>
                <a:gd name="T1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5">
                  <a:moveTo>
                    <a:pt x="51" y="19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78" y="1"/>
                  </a:lnTo>
                  <a:lnTo>
                    <a:pt x="85" y="55"/>
                  </a:lnTo>
                  <a:lnTo>
                    <a:pt x="55" y="55"/>
                  </a:lnTo>
                  <a:lnTo>
                    <a:pt x="51" y="22"/>
                  </a:lnTo>
                  <a:lnTo>
                    <a:pt x="59" y="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496" descr="Темный горизонтальный"/>
            <p:cNvSpPr>
              <a:spLocks/>
            </p:cNvSpPr>
            <p:nvPr/>
          </p:nvSpPr>
          <p:spPr bwMode="auto">
            <a:xfrm>
              <a:off x="5062" y="4049"/>
              <a:ext cx="611" cy="673"/>
            </a:xfrm>
            <a:custGeom>
              <a:avLst/>
              <a:gdLst>
                <a:gd name="T0" fmla="*/ 25 w 41"/>
                <a:gd name="T1" fmla="*/ 0 h 35"/>
                <a:gd name="T2" fmla="*/ 4 w 41"/>
                <a:gd name="T3" fmla="*/ 1 h 35"/>
                <a:gd name="T4" fmla="*/ 0 w 41"/>
                <a:gd name="T5" fmla="*/ 10 h 35"/>
                <a:gd name="T6" fmla="*/ 3 w 41"/>
                <a:gd name="T7" fmla="*/ 17 h 35"/>
                <a:gd name="T8" fmla="*/ 21 w 41"/>
                <a:gd name="T9" fmla="*/ 35 h 35"/>
                <a:gd name="T10" fmla="*/ 41 w 41"/>
                <a:gd name="T11" fmla="*/ 35 h 35"/>
                <a:gd name="T12" fmla="*/ 26 w 41"/>
                <a:gd name="T13" fmla="*/ 18 h 35"/>
                <a:gd name="T14" fmla="*/ 22 w 41"/>
                <a:gd name="T15" fmla="*/ 7 h 35"/>
                <a:gd name="T16" fmla="*/ 25 w 4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">
                  <a:moveTo>
                    <a:pt x="25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21" y="35"/>
                  </a:lnTo>
                  <a:lnTo>
                    <a:pt x="41" y="35"/>
                  </a:lnTo>
                  <a:lnTo>
                    <a:pt x="26" y="18"/>
                  </a:lnTo>
                  <a:lnTo>
                    <a:pt x="22" y="7"/>
                  </a:lnTo>
                  <a:lnTo>
                    <a:pt x="25" y="0"/>
                  </a:lnTo>
                  <a:close/>
                </a:path>
              </a:pathLst>
            </a:custGeom>
            <a:pattFill prst="dk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Oval 495"/>
            <p:cNvSpPr>
              <a:spLocks noChangeArrowheads="1"/>
            </p:cNvSpPr>
            <p:nvPr/>
          </p:nvSpPr>
          <p:spPr bwMode="auto">
            <a:xfrm>
              <a:off x="5803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Oval 494"/>
            <p:cNvSpPr>
              <a:spLocks noChangeArrowheads="1"/>
            </p:cNvSpPr>
            <p:nvPr/>
          </p:nvSpPr>
          <p:spPr bwMode="auto">
            <a:xfrm>
              <a:off x="6120" y="4084"/>
              <a:ext cx="200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Oval 493"/>
            <p:cNvSpPr>
              <a:spLocks noChangeArrowheads="1"/>
            </p:cNvSpPr>
            <p:nvPr/>
          </p:nvSpPr>
          <p:spPr bwMode="auto">
            <a:xfrm>
              <a:off x="6403" y="4095"/>
              <a:ext cx="211" cy="56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Oval 492"/>
            <p:cNvSpPr>
              <a:spLocks noChangeArrowheads="1"/>
            </p:cNvSpPr>
            <p:nvPr/>
          </p:nvSpPr>
          <p:spPr bwMode="auto">
            <a:xfrm>
              <a:off x="6697" y="4061"/>
              <a:ext cx="212" cy="55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0800" dir="108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491"/>
            <p:cNvSpPr>
              <a:spLocks/>
            </p:cNvSpPr>
            <p:nvPr/>
          </p:nvSpPr>
          <p:spPr bwMode="auto">
            <a:xfrm>
              <a:off x="4038" y="4026"/>
              <a:ext cx="1047" cy="360"/>
            </a:xfrm>
            <a:custGeom>
              <a:avLst/>
              <a:gdLst>
                <a:gd name="T0" fmla="*/ 2 w 64"/>
                <a:gd name="T1" fmla="*/ 5 h 18"/>
                <a:gd name="T2" fmla="*/ 2 w 64"/>
                <a:gd name="T3" fmla="*/ 13 h 18"/>
                <a:gd name="T4" fmla="*/ 20 w 64"/>
                <a:gd name="T5" fmla="*/ 18 h 18"/>
                <a:gd name="T6" fmla="*/ 64 w 64"/>
                <a:gd name="T7" fmla="*/ 18 h 18"/>
                <a:gd name="T8" fmla="*/ 57 w 64"/>
                <a:gd name="T9" fmla="*/ 8 h 18"/>
                <a:gd name="T10" fmla="*/ 53 w 64"/>
                <a:gd name="T11" fmla="*/ 0 h 18"/>
                <a:gd name="T12" fmla="*/ 0 w 64"/>
                <a:gd name="T13" fmla="*/ 0 h 18"/>
                <a:gd name="T14" fmla="*/ 2 w 64"/>
                <a:gd name="T1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8">
                  <a:moveTo>
                    <a:pt x="2" y="5"/>
                  </a:moveTo>
                  <a:lnTo>
                    <a:pt x="2" y="13"/>
                  </a:lnTo>
                  <a:lnTo>
                    <a:pt x="20" y="18"/>
                  </a:lnTo>
                  <a:lnTo>
                    <a:pt x="64" y="18"/>
                  </a:lnTo>
                  <a:cubicBezTo>
                    <a:pt x="57" y="9"/>
                    <a:pt x="57" y="12"/>
                    <a:pt x="57" y="8"/>
                  </a:cubicBezTo>
                  <a:lnTo>
                    <a:pt x="53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490"/>
            <p:cNvSpPr>
              <a:spLocks/>
            </p:cNvSpPr>
            <p:nvPr/>
          </p:nvSpPr>
          <p:spPr bwMode="auto">
            <a:xfrm>
              <a:off x="5015" y="3422"/>
              <a:ext cx="388" cy="569"/>
            </a:xfrm>
            <a:custGeom>
              <a:avLst/>
              <a:gdLst>
                <a:gd name="T0" fmla="*/ 24 w 26"/>
                <a:gd name="T1" fmla="*/ 0 h 30"/>
                <a:gd name="T2" fmla="*/ 0 w 26"/>
                <a:gd name="T3" fmla="*/ 4 h 30"/>
                <a:gd name="T4" fmla="*/ 2 w 26"/>
                <a:gd name="T5" fmla="*/ 30 h 30"/>
                <a:gd name="T6" fmla="*/ 26 w 26"/>
                <a:gd name="T7" fmla="*/ 27 h 30"/>
                <a:gd name="T8" fmla="*/ 24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4" y="0"/>
                  </a:moveTo>
                  <a:lnTo>
                    <a:pt x="0" y="4"/>
                  </a:lnTo>
                  <a:lnTo>
                    <a:pt x="2" y="30"/>
                  </a:lnTo>
                  <a:lnTo>
                    <a:pt x="26" y="2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489"/>
            <p:cNvSpPr>
              <a:spLocks/>
            </p:cNvSpPr>
            <p:nvPr/>
          </p:nvSpPr>
          <p:spPr bwMode="auto">
            <a:xfrm>
              <a:off x="4838" y="3956"/>
              <a:ext cx="1141" cy="197"/>
            </a:xfrm>
            <a:custGeom>
              <a:avLst/>
              <a:gdLst>
                <a:gd name="T0" fmla="*/ 77 w 77"/>
                <a:gd name="T1" fmla="*/ 0 h 13"/>
                <a:gd name="T2" fmla="*/ 28 w 77"/>
                <a:gd name="T3" fmla="*/ 0 h 13"/>
                <a:gd name="T4" fmla="*/ 9 w 77"/>
                <a:gd name="T5" fmla="*/ 4 h 13"/>
                <a:gd name="T6" fmla="*/ 0 w 77"/>
                <a:gd name="T7" fmla="*/ 13 h 13"/>
                <a:gd name="T8" fmla="*/ 32 w 77"/>
                <a:gd name="T9" fmla="*/ 13 h 13"/>
                <a:gd name="T10" fmla="*/ 37 w 77"/>
                <a:gd name="T11" fmla="*/ 7 h 13"/>
                <a:gd name="T12" fmla="*/ 45 w 77"/>
                <a:gd name="T13" fmla="*/ 2 h 13"/>
                <a:gd name="T14" fmla="*/ 52 w 7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lnTo>
                    <a:pt x="28" y="0"/>
                  </a:lnTo>
                  <a:lnTo>
                    <a:pt x="9" y="4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37" y="7"/>
                  </a:lnTo>
                  <a:lnTo>
                    <a:pt x="45" y="2"/>
                  </a:lnTo>
                  <a:lnTo>
                    <a:pt x="52" y="0"/>
                  </a:lnTo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488"/>
            <p:cNvSpPr>
              <a:spLocks/>
            </p:cNvSpPr>
            <p:nvPr/>
          </p:nvSpPr>
          <p:spPr bwMode="auto">
            <a:xfrm>
              <a:off x="3532" y="3933"/>
              <a:ext cx="1141" cy="244"/>
            </a:xfrm>
            <a:custGeom>
              <a:avLst/>
              <a:gdLst>
                <a:gd name="T0" fmla="*/ 77 w 77"/>
                <a:gd name="T1" fmla="*/ 0 h 13"/>
                <a:gd name="T2" fmla="*/ 28 w 77"/>
                <a:gd name="T3" fmla="*/ 0 h 13"/>
                <a:gd name="T4" fmla="*/ 9 w 77"/>
                <a:gd name="T5" fmla="*/ 4 h 13"/>
                <a:gd name="T6" fmla="*/ 0 w 77"/>
                <a:gd name="T7" fmla="*/ 13 h 13"/>
                <a:gd name="T8" fmla="*/ 32 w 77"/>
                <a:gd name="T9" fmla="*/ 13 h 13"/>
                <a:gd name="T10" fmla="*/ 37 w 77"/>
                <a:gd name="T11" fmla="*/ 7 h 13"/>
                <a:gd name="T12" fmla="*/ 45 w 77"/>
                <a:gd name="T13" fmla="*/ 2 h 13"/>
                <a:gd name="T14" fmla="*/ 52 w 7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lnTo>
                    <a:pt x="28" y="0"/>
                  </a:lnTo>
                  <a:lnTo>
                    <a:pt x="9" y="4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37" y="7"/>
                  </a:lnTo>
                  <a:lnTo>
                    <a:pt x="45" y="2"/>
                  </a:lnTo>
                  <a:lnTo>
                    <a:pt x="52" y="0"/>
                  </a:lnTo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Text Box 487" descr="Темный вертикальный"/>
            <p:cNvSpPr txBox="1">
              <a:spLocks noChangeArrowheads="1"/>
            </p:cNvSpPr>
            <p:nvPr/>
          </p:nvSpPr>
          <p:spPr bwMode="auto">
            <a:xfrm>
              <a:off x="4097" y="3561"/>
              <a:ext cx="894" cy="442"/>
            </a:xfrm>
            <a:prstGeom prst="rect">
              <a:avLst/>
            </a:prstGeom>
            <a:pattFill prst="dk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AutoShape 486"/>
            <p:cNvSpPr>
              <a:spLocks noChangeArrowheads="1"/>
            </p:cNvSpPr>
            <p:nvPr/>
          </p:nvSpPr>
          <p:spPr bwMode="auto">
            <a:xfrm>
              <a:off x="4721" y="2946"/>
              <a:ext cx="352" cy="279"/>
            </a:xfrm>
            <a:prstGeom prst="parallelogram">
              <a:avLst>
                <a:gd name="adj" fmla="val 2883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AutoShape 485"/>
            <p:cNvSpPr>
              <a:spLocks noChangeArrowheads="1"/>
            </p:cNvSpPr>
            <p:nvPr/>
          </p:nvSpPr>
          <p:spPr bwMode="auto">
            <a:xfrm>
              <a:off x="5132" y="2946"/>
              <a:ext cx="365" cy="279"/>
            </a:xfrm>
            <a:prstGeom prst="parallelogram">
              <a:avLst>
                <a:gd name="adj" fmla="val 2990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AutoShape 484"/>
            <p:cNvSpPr>
              <a:spLocks noChangeArrowheads="1"/>
            </p:cNvSpPr>
            <p:nvPr/>
          </p:nvSpPr>
          <p:spPr bwMode="auto">
            <a:xfrm rot="10765364">
              <a:off x="5473" y="2958"/>
              <a:ext cx="306" cy="26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Line 483"/>
            <p:cNvSpPr>
              <a:spLocks noChangeShapeType="1"/>
            </p:cNvSpPr>
            <p:nvPr/>
          </p:nvSpPr>
          <p:spPr bwMode="auto">
            <a:xfrm flipV="1">
              <a:off x="4297" y="4618"/>
              <a:ext cx="812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482"/>
            <p:cNvSpPr>
              <a:spLocks/>
            </p:cNvSpPr>
            <p:nvPr/>
          </p:nvSpPr>
          <p:spPr bwMode="auto">
            <a:xfrm>
              <a:off x="5956" y="3654"/>
              <a:ext cx="1082" cy="372"/>
            </a:xfrm>
            <a:custGeom>
              <a:avLst/>
              <a:gdLst>
                <a:gd name="T0" fmla="*/ 0 w 73"/>
                <a:gd name="T1" fmla="*/ 0 h 20"/>
                <a:gd name="T2" fmla="*/ 73 w 73"/>
                <a:gd name="T3" fmla="*/ 10 h 20"/>
                <a:gd name="T4" fmla="*/ 63 w 73"/>
                <a:gd name="T5" fmla="*/ 20 h 20"/>
                <a:gd name="T6" fmla="*/ 1 w 73"/>
                <a:gd name="T7" fmla="*/ 18 h 20"/>
                <a:gd name="T8" fmla="*/ 0 w 7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73" y="10"/>
                  </a:lnTo>
                  <a:lnTo>
                    <a:pt x="63" y="20"/>
                  </a:lnTo>
                  <a:lnTo>
                    <a:pt x="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481"/>
            <p:cNvSpPr>
              <a:spLocks/>
            </p:cNvSpPr>
            <p:nvPr/>
          </p:nvSpPr>
          <p:spPr bwMode="auto">
            <a:xfrm>
              <a:off x="4862" y="2586"/>
              <a:ext cx="1941" cy="1080"/>
            </a:xfrm>
            <a:custGeom>
              <a:avLst/>
              <a:gdLst>
                <a:gd name="T0" fmla="*/ 16 w 119"/>
                <a:gd name="T1" fmla="*/ 4 h 74"/>
                <a:gd name="T2" fmla="*/ 23 w 119"/>
                <a:gd name="T3" fmla="*/ 0 h 74"/>
                <a:gd name="T4" fmla="*/ 41 w 119"/>
                <a:gd name="T5" fmla="*/ 3 h 74"/>
                <a:gd name="T6" fmla="*/ 90 w 119"/>
                <a:gd name="T7" fmla="*/ 39 h 74"/>
                <a:gd name="T8" fmla="*/ 116 w 119"/>
                <a:gd name="T9" fmla="*/ 58 h 74"/>
                <a:gd name="T10" fmla="*/ 119 w 119"/>
                <a:gd name="T11" fmla="*/ 74 h 74"/>
                <a:gd name="T12" fmla="*/ 87 w 119"/>
                <a:gd name="T13" fmla="*/ 72 h 74"/>
                <a:gd name="T14" fmla="*/ 86 w 119"/>
                <a:gd name="T15" fmla="*/ 58 h 74"/>
                <a:gd name="T16" fmla="*/ 56 w 119"/>
                <a:gd name="T17" fmla="*/ 24 h 74"/>
                <a:gd name="T18" fmla="*/ 31 w 119"/>
                <a:gd name="T19" fmla="*/ 10 h 74"/>
                <a:gd name="T20" fmla="*/ 5 w 119"/>
                <a:gd name="T21" fmla="*/ 16 h 74"/>
                <a:gd name="T22" fmla="*/ 1 w 119"/>
                <a:gd name="T23" fmla="*/ 15 h 74"/>
                <a:gd name="T24" fmla="*/ 0 w 119"/>
                <a:gd name="T25" fmla="*/ 13 h 74"/>
                <a:gd name="T26" fmla="*/ 12 w 119"/>
                <a:gd name="T27" fmla="*/ 5 h 74"/>
                <a:gd name="T28" fmla="*/ 16 w 119"/>
                <a:gd name="T2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74">
                  <a:moveTo>
                    <a:pt x="16" y="4"/>
                  </a:moveTo>
                  <a:lnTo>
                    <a:pt x="23" y="0"/>
                  </a:lnTo>
                  <a:lnTo>
                    <a:pt x="41" y="3"/>
                  </a:lnTo>
                  <a:lnTo>
                    <a:pt x="90" y="39"/>
                  </a:lnTo>
                  <a:lnTo>
                    <a:pt x="116" y="58"/>
                  </a:lnTo>
                  <a:lnTo>
                    <a:pt x="119" y="74"/>
                  </a:lnTo>
                  <a:lnTo>
                    <a:pt x="87" y="72"/>
                  </a:lnTo>
                  <a:lnTo>
                    <a:pt x="86" y="58"/>
                  </a:lnTo>
                  <a:lnTo>
                    <a:pt x="56" y="24"/>
                  </a:lnTo>
                  <a:lnTo>
                    <a:pt x="31" y="10"/>
                  </a:lnTo>
                  <a:lnTo>
                    <a:pt x="5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2" y="5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AutoShape 480"/>
            <p:cNvSpPr>
              <a:spLocks noChangeArrowheads="1"/>
            </p:cNvSpPr>
            <p:nvPr/>
          </p:nvSpPr>
          <p:spPr bwMode="auto">
            <a:xfrm rot="1520744">
              <a:off x="3874" y="3352"/>
              <a:ext cx="70" cy="1010"/>
            </a:xfrm>
            <a:prstGeom prst="can">
              <a:avLst>
                <a:gd name="adj" fmla="val 31062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AutoShape 479"/>
            <p:cNvSpPr>
              <a:spLocks noChangeArrowheads="1"/>
            </p:cNvSpPr>
            <p:nvPr/>
          </p:nvSpPr>
          <p:spPr bwMode="auto">
            <a:xfrm rot="1520744">
              <a:off x="4826" y="3329"/>
              <a:ext cx="71" cy="1010"/>
            </a:xfrm>
            <a:prstGeom prst="can">
              <a:avLst>
                <a:gd name="adj" fmla="val 30624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99" name="Group 475"/>
            <p:cNvGrpSpPr>
              <a:grpSpLocks/>
            </p:cNvGrpSpPr>
            <p:nvPr/>
          </p:nvGrpSpPr>
          <p:grpSpPr bwMode="auto">
            <a:xfrm>
              <a:off x="2709" y="3910"/>
              <a:ext cx="2682" cy="975"/>
              <a:chOff x="468" y="190"/>
              <a:chExt cx="180" cy="52"/>
            </a:xfrm>
          </p:grpSpPr>
          <p:sp>
            <p:nvSpPr>
              <p:cNvPr id="405" name="Freeform 478"/>
              <p:cNvSpPr>
                <a:spLocks/>
              </p:cNvSpPr>
              <p:nvPr/>
            </p:nvSpPr>
            <p:spPr bwMode="auto">
              <a:xfrm>
                <a:off x="468" y="190"/>
                <a:ext cx="180" cy="52"/>
              </a:xfrm>
              <a:custGeom>
                <a:avLst/>
                <a:gdLst>
                  <a:gd name="T0" fmla="*/ 24 w 180"/>
                  <a:gd name="T1" fmla="*/ 0 h 52"/>
                  <a:gd name="T2" fmla="*/ 12 w 180"/>
                  <a:gd name="T3" fmla="*/ 35 h 52"/>
                  <a:gd name="T4" fmla="*/ 0 w 180"/>
                  <a:gd name="T5" fmla="*/ 45 h 52"/>
                  <a:gd name="T6" fmla="*/ 55 w 180"/>
                  <a:gd name="T7" fmla="*/ 52 h 52"/>
                  <a:gd name="T8" fmla="*/ 92 w 180"/>
                  <a:gd name="T9" fmla="*/ 52 h 52"/>
                  <a:gd name="T10" fmla="*/ 167 w 180"/>
                  <a:gd name="T11" fmla="*/ 42 h 52"/>
                  <a:gd name="T12" fmla="*/ 174 w 180"/>
                  <a:gd name="T13" fmla="*/ 3 h 52"/>
                  <a:gd name="T14" fmla="*/ 128 w 180"/>
                  <a:gd name="T15" fmla="*/ 7 h 52"/>
                  <a:gd name="T16" fmla="*/ 46 w 180"/>
                  <a:gd name="T17" fmla="*/ 7 h 52"/>
                  <a:gd name="T18" fmla="*/ 24 w 180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52">
                    <a:moveTo>
                      <a:pt x="24" y="0"/>
                    </a:moveTo>
                    <a:cubicBezTo>
                      <a:pt x="23" y="15"/>
                      <a:pt x="20" y="23"/>
                      <a:pt x="12" y="35"/>
                    </a:cubicBezTo>
                    <a:cubicBezTo>
                      <a:pt x="10" y="38"/>
                      <a:pt x="0" y="41"/>
                      <a:pt x="0" y="45"/>
                    </a:cubicBezTo>
                    <a:lnTo>
                      <a:pt x="55" y="52"/>
                    </a:lnTo>
                    <a:lnTo>
                      <a:pt x="92" y="52"/>
                    </a:lnTo>
                    <a:lnTo>
                      <a:pt x="167" y="42"/>
                    </a:lnTo>
                    <a:cubicBezTo>
                      <a:pt x="173" y="23"/>
                      <a:pt x="180" y="9"/>
                      <a:pt x="174" y="3"/>
                    </a:cubicBezTo>
                    <a:lnTo>
                      <a:pt x="128" y="7"/>
                    </a:lnTo>
                    <a:lnTo>
                      <a:pt x="46" y="7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8627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Line 477"/>
              <p:cNvSpPr>
                <a:spLocks noChangeShapeType="1"/>
              </p:cNvSpPr>
              <p:nvPr/>
            </p:nvSpPr>
            <p:spPr bwMode="auto">
              <a:xfrm flipH="1">
                <a:off x="510" y="199"/>
                <a:ext cx="12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Line 476"/>
              <p:cNvSpPr>
                <a:spLocks noChangeShapeType="1"/>
              </p:cNvSpPr>
              <p:nvPr/>
            </p:nvSpPr>
            <p:spPr bwMode="auto">
              <a:xfrm>
                <a:off x="563" y="195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00" name="Oval 474"/>
            <p:cNvSpPr>
              <a:spLocks noChangeArrowheads="1"/>
            </p:cNvSpPr>
            <p:nvPr/>
          </p:nvSpPr>
          <p:spPr bwMode="auto">
            <a:xfrm>
              <a:off x="5579" y="4246"/>
              <a:ext cx="83" cy="2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Oval 473"/>
            <p:cNvSpPr>
              <a:spLocks noChangeArrowheads="1"/>
            </p:cNvSpPr>
            <p:nvPr/>
          </p:nvSpPr>
          <p:spPr bwMode="auto">
            <a:xfrm>
              <a:off x="5885" y="4270"/>
              <a:ext cx="71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Oval 472"/>
            <p:cNvSpPr>
              <a:spLocks noChangeArrowheads="1"/>
            </p:cNvSpPr>
            <p:nvPr/>
          </p:nvSpPr>
          <p:spPr bwMode="auto">
            <a:xfrm>
              <a:off x="6179" y="4270"/>
              <a:ext cx="71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Oval 471"/>
            <p:cNvSpPr>
              <a:spLocks noChangeArrowheads="1"/>
            </p:cNvSpPr>
            <p:nvPr/>
          </p:nvSpPr>
          <p:spPr bwMode="auto">
            <a:xfrm>
              <a:off x="6485" y="4270"/>
              <a:ext cx="82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Oval 470"/>
            <p:cNvSpPr>
              <a:spLocks noChangeArrowheads="1"/>
            </p:cNvSpPr>
            <p:nvPr/>
          </p:nvSpPr>
          <p:spPr bwMode="auto">
            <a:xfrm>
              <a:off x="6791" y="4177"/>
              <a:ext cx="70" cy="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8" name="TextBox 407"/>
          <p:cNvSpPr txBox="1"/>
          <p:nvPr/>
        </p:nvSpPr>
        <p:spPr>
          <a:xfrm>
            <a:off x="10562555" y="7394092"/>
            <a:ext cx="1177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ДРСУ г. Оби</a:t>
            </a:r>
            <a:endParaRPr lang="ru-RU" sz="900" dirty="0"/>
          </a:p>
        </p:txBody>
      </p:sp>
      <p:sp>
        <p:nvSpPr>
          <p:cNvPr id="409" name="TextBox 408"/>
          <p:cNvSpPr txBox="1"/>
          <p:nvPr/>
        </p:nvSpPr>
        <p:spPr>
          <a:xfrm>
            <a:off x="10464029" y="6957487"/>
            <a:ext cx="136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Маршруты выдвижения</a:t>
            </a:r>
            <a:endParaRPr lang="ru-RU" sz="800" dirty="0"/>
          </a:p>
        </p:txBody>
      </p:sp>
      <p:sp>
        <p:nvSpPr>
          <p:cNvPr id="410" name="TextBox 409"/>
          <p:cNvSpPr txBox="1"/>
          <p:nvPr/>
        </p:nvSpPr>
        <p:spPr>
          <a:xfrm>
            <a:off x="10500471" y="7165584"/>
            <a:ext cx="11393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Маршрут эвакуации</a:t>
            </a:r>
            <a:endParaRPr lang="ru-RU" sz="800" dirty="0"/>
          </a:p>
        </p:txBody>
      </p:sp>
      <p:sp>
        <p:nvSpPr>
          <p:cNvPr id="411" name="TextBox 410"/>
          <p:cNvSpPr txBox="1"/>
          <p:nvPr/>
        </p:nvSpPr>
        <p:spPr>
          <a:xfrm>
            <a:off x="10464029" y="6730680"/>
            <a:ext cx="1252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Объездной маршрут</a:t>
            </a:r>
            <a:endParaRPr lang="ru-RU" sz="80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9827890" y="6876501"/>
            <a:ext cx="455602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3343453" y="7165585"/>
            <a:ext cx="314147" cy="114216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3584536" y="6858000"/>
            <a:ext cx="124687" cy="314931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3709223" y="6601782"/>
            <a:ext cx="508816" cy="236620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 flipV="1">
            <a:off x="3747609" y="3879445"/>
            <a:ext cx="431997" cy="2709193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1687574" y="3862246"/>
            <a:ext cx="2058131" cy="121571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88" idx="0"/>
          </p:cNvCxnSpPr>
          <p:nvPr/>
        </p:nvCxnSpPr>
        <p:spPr>
          <a:xfrm flipH="1" flipV="1">
            <a:off x="7835420" y="3927780"/>
            <a:ext cx="231745" cy="77672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 flipV="1">
            <a:off x="7184990" y="3826812"/>
            <a:ext cx="647953" cy="9768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4676988" y="3837012"/>
            <a:ext cx="2504940" cy="74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1767300" y="3915387"/>
            <a:ext cx="2895773" cy="13575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Прямая соединительная линия 413"/>
          <p:cNvCxnSpPr/>
          <p:nvPr/>
        </p:nvCxnSpPr>
        <p:spPr>
          <a:xfrm flipH="1" flipV="1">
            <a:off x="7181928" y="3770460"/>
            <a:ext cx="884196" cy="1411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Прямая соединительная линия 415"/>
          <p:cNvCxnSpPr/>
          <p:nvPr/>
        </p:nvCxnSpPr>
        <p:spPr>
          <a:xfrm flipH="1">
            <a:off x="4991978" y="3768387"/>
            <a:ext cx="2189950" cy="596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Прямая соединительная линия 417"/>
          <p:cNvCxnSpPr/>
          <p:nvPr/>
        </p:nvCxnSpPr>
        <p:spPr>
          <a:xfrm flipH="1" flipV="1">
            <a:off x="3745705" y="3801443"/>
            <a:ext cx="1246273" cy="25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Прямая соединительная линия 419"/>
          <p:cNvCxnSpPr/>
          <p:nvPr/>
        </p:nvCxnSpPr>
        <p:spPr>
          <a:xfrm flipH="1">
            <a:off x="1747696" y="3813002"/>
            <a:ext cx="2011483" cy="1230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Прямая соединительная линия 421"/>
          <p:cNvCxnSpPr>
            <a:endCxn id="322" idx="0"/>
          </p:cNvCxnSpPr>
          <p:nvPr/>
        </p:nvCxnSpPr>
        <p:spPr>
          <a:xfrm>
            <a:off x="1747696" y="3946548"/>
            <a:ext cx="307514" cy="3983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Прямая соединительная линия 423"/>
          <p:cNvCxnSpPr>
            <a:stCxn id="80" idx="6"/>
          </p:cNvCxnSpPr>
          <p:nvPr/>
        </p:nvCxnSpPr>
        <p:spPr>
          <a:xfrm>
            <a:off x="2298661" y="4629403"/>
            <a:ext cx="375016" cy="53146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Прямая соединительная линия 426"/>
          <p:cNvCxnSpPr/>
          <p:nvPr/>
        </p:nvCxnSpPr>
        <p:spPr>
          <a:xfrm>
            <a:off x="1767300" y="4055732"/>
            <a:ext cx="159175" cy="28913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Прямая со стрелкой 428"/>
          <p:cNvCxnSpPr>
            <a:stCxn id="322" idx="2"/>
          </p:cNvCxnSpPr>
          <p:nvPr/>
        </p:nvCxnSpPr>
        <p:spPr>
          <a:xfrm>
            <a:off x="2055210" y="4588083"/>
            <a:ext cx="368647" cy="62558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Прямая со стрелкой 430"/>
          <p:cNvCxnSpPr/>
          <p:nvPr/>
        </p:nvCxnSpPr>
        <p:spPr>
          <a:xfrm flipV="1">
            <a:off x="9590599" y="5864351"/>
            <a:ext cx="88571" cy="985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Прямая соединительная линия 432"/>
          <p:cNvCxnSpPr/>
          <p:nvPr/>
        </p:nvCxnSpPr>
        <p:spPr>
          <a:xfrm flipH="1" flipV="1">
            <a:off x="9952833" y="4204081"/>
            <a:ext cx="143127" cy="2161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Прямая со стрелкой 437"/>
          <p:cNvCxnSpPr/>
          <p:nvPr/>
        </p:nvCxnSpPr>
        <p:spPr>
          <a:xfrm flipH="1" flipV="1">
            <a:off x="8009903" y="3911611"/>
            <a:ext cx="1942930" cy="2886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Прямая соединительная линия 440"/>
          <p:cNvCxnSpPr/>
          <p:nvPr/>
        </p:nvCxnSpPr>
        <p:spPr>
          <a:xfrm flipH="1" flipV="1">
            <a:off x="1408471" y="3563425"/>
            <a:ext cx="326994" cy="431712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Прямая соединительная линия 442"/>
          <p:cNvCxnSpPr/>
          <p:nvPr/>
        </p:nvCxnSpPr>
        <p:spPr>
          <a:xfrm flipH="1" flipV="1">
            <a:off x="573583" y="2511953"/>
            <a:ext cx="745551" cy="923689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Прямая соединительная линия 444"/>
          <p:cNvCxnSpPr/>
          <p:nvPr/>
        </p:nvCxnSpPr>
        <p:spPr>
          <a:xfrm flipH="1" flipV="1">
            <a:off x="17556" y="2187093"/>
            <a:ext cx="527065" cy="267349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Прямая соединительная линия 446"/>
          <p:cNvCxnSpPr/>
          <p:nvPr/>
        </p:nvCxnSpPr>
        <p:spPr>
          <a:xfrm>
            <a:off x="2513226" y="5280270"/>
            <a:ext cx="535266" cy="90048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048066" y="6201384"/>
            <a:ext cx="210015" cy="7447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Прямая соединительная линия 450"/>
          <p:cNvCxnSpPr/>
          <p:nvPr/>
        </p:nvCxnSpPr>
        <p:spPr>
          <a:xfrm>
            <a:off x="3258992" y="6957487"/>
            <a:ext cx="156858" cy="65008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Прямая соединительная линия 452"/>
          <p:cNvCxnSpPr/>
          <p:nvPr/>
        </p:nvCxnSpPr>
        <p:spPr>
          <a:xfrm flipV="1">
            <a:off x="1960963" y="7795420"/>
            <a:ext cx="71515" cy="30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Прямая соединительная линия 454"/>
          <p:cNvCxnSpPr/>
          <p:nvPr/>
        </p:nvCxnSpPr>
        <p:spPr>
          <a:xfrm flipH="1">
            <a:off x="1671796" y="7534935"/>
            <a:ext cx="1744054" cy="26048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Прямая соединительная линия 456"/>
          <p:cNvCxnSpPr/>
          <p:nvPr/>
        </p:nvCxnSpPr>
        <p:spPr>
          <a:xfrm flipH="1">
            <a:off x="846143" y="7785219"/>
            <a:ext cx="825653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Прямая соединительная линия 458"/>
          <p:cNvCxnSpPr/>
          <p:nvPr/>
        </p:nvCxnSpPr>
        <p:spPr>
          <a:xfrm flipV="1">
            <a:off x="846143" y="5685965"/>
            <a:ext cx="0" cy="206580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Прямая соединительная линия 460"/>
          <p:cNvCxnSpPr/>
          <p:nvPr/>
        </p:nvCxnSpPr>
        <p:spPr>
          <a:xfrm flipV="1">
            <a:off x="846143" y="5530259"/>
            <a:ext cx="114997" cy="18494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Прямая соединительная линия 462"/>
          <p:cNvCxnSpPr/>
          <p:nvPr/>
        </p:nvCxnSpPr>
        <p:spPr>
          <a:xfrm flipH="1" flipV="1">
            <a:off x="869761" y="4083292"/>
            <a:ext cx="97927" cy="1460634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Прямая соединительная линия 465"/>
          <p:cNvCxnSpPr/>
          <p:nvPr/>
        </p:nvCxnSpPr>
        <p:spPr>
          <a:xfrm>
            <a:off x="4663073" y="3888588"/>
            <a:ext cx="0" cy="60970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Прямая соединительная линия 468"/>
          <p:cNvCxnSpPr/>
          <p:nvPr/>
        </p:nvCxnSpPr>
        <p:spPr>
          <a:xfrm>
            <a:off x="4663073" y="4498295"/>
            <a:ext cx="196515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Прямая со стрелкой 470"/>
          <p:cNvCxnSpPr/>
          <p:nvPr/>
        </p:nvCxnSpPr>
        <p:spPr>
          <a:xfrm>
            <a:off x="4840763" y="4498295"/>
            <a:ext cx="0" cy="214639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Text Box 69"/>
          <p:cNvSpPr txBox="1">
            <a:spLocks noChangeArrowheads="1"/>
          </p:cNvSpPr>
          <p:nvPr/>
        </p:nvSpPr>
        <p:spPr bwMode="auto">
          <a:xfrm>
            <a:off x="4588642" y="6295053"/>
            <a:ext cx="1961326" cy="144494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27947" tIns="63974" rIns="127947" bIns="63974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39813" indent="-398463" defTabSz="1279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00200" indent="-320675" defTabSz="12795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239963" indent="-320675" defTabSz="12795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78138" indent="-317500" defTabSz="12795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353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925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497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7069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ДРСУ г. Оби        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2ед, 3ч.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 КЧС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ОПБ             1ед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5ч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ПСЧ-46,15,     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2ед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8ч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МВД по г. Оби  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2ед.10ч.</a:t>
            </a:r>
            <a:endParaRPr lang="ru-RU" sz="9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БСМП              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3</a:t>
            </a: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«Городское хозяйство» 2ед.3ч.</a:t>
            </a:r>
          </a:p>
        </p:txBody>
      </p:sp>
      <p:sp>
        <p:nvSpPr>
          <p:cNvPr id="425" name="Text Box 634"/>
          <p:cNvSpPr txBox="1">
            <a:spLocks noChangeArrowheads="1"/>
          </p:cNvSpPr>
          <p:nvPr/>
        </p:nvSpPr>
        <p:spPr bwMode="auto">
          <a:xfrm rot="4800000">
            <a:off x="3858419" y="5194559"/>
            <a:ext cx="503702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Объезд</a:t>
            </a:r>
            <a:endParaRPr lang="ru-RU" sz="700" dirty="0">
              <a:latin typeface="Times New Roman" pitchFamily="18" charset="0"/>
            </a:endParaRPr>
          </a:p>
        </p:txBody>
      </p:sp>
      <p:sp>
        <p:nvSpPr>
          <p:cNvPr id="426" name="Text Box 634"/>
          <p:cNvSpPr txBox="1">
            <a:spLocks noChangeArrowheads="1"/>
          </p:cNvSpPr>
          <p:nvPr/>
        </p:nvSpPr>
        <p:spPr bwMode="auto">
          <a:xfrm rot="21480000">
            <a:off x="4015765" y="3573540"/>
            <a:ext cx="485713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2,3 км</a:t>
            </a:r>
            <a:endParaRPr lang="ru-RU" sz="700" dirty="0">
              <a:latin typeface="Times New Roman" pitchFamily="18" charset="0"/>
            </a:endParaRPr>
          </a:p>
        </p:txBody>
      </p:sp>
      <p:sp>
        <p:nvSpPr>
          <p:cNvPr id="428" name="Text Box 634"/>
          <p:cNvSpPr txBox="1">
            <a:spLocks noChangeArrowheads="1"/>
          </p:cNvSpPr>
          <p:nvPr/>
        </p:nvSpPr>
        <p:spPr bwMode="auto">
          <a:xfrm rot="660000">
            <a:off x="8722151" y="3805359"/>
            <a:ext cx="516620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3,5 км</a:t>
            </a:r>
            <a:endParaRPr lang="ru-RU" sz="700" dirty="0">
              <a:latin typeface="Times New Roman" pitchFamily="18" charset="0"/>
            </a:endParaRPr>
          </a:p>
        </p:txBody>
      </p:sp>
      <p:sp>
        <p:nvSpPr>
          <p:cNvPr id="430" name="Text Box 634"/>
          <p:cNvSpPr txBox="1">
            <a:spLocks noChangeArrowheads="1"/>
          </p:cNvSpPr>
          <p:nvPr/>
        </p:nvSpPr>
        <p:spPr bwMode="auto">
          <a:xfrm rot="2400000">
            <a:off x="4160105" y="4082731"/>
            <a:ext cx="485713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1.2  км</a:t>
            </a:r>
            <a:endParaRPr lang="ru-RU" sz="7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18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178</Words>
  <Application>Microsoft Office PowerPoint</Application>
  <PresentationFormat>Широкоэкранный</PresentationFormat>
  <Paragraphs>62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Impact</vt:lpstr>
      <vt:lpstr>Times New Roman</vt:lpstr>
      <vt:lpstr>Тема Office</vt:lpstr>
      <vt:lpstr>Фотография Photo Editor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2022-08-08T07:35:48Z</dcterms:created>
  <dcterms:modified xsi:type="dcterms:W3CDTF">2022-08-09T09:09:54Z</dcterms:modified>
</cp:coreProperties>
</file>