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723"/>
    <a:srgbClr val="CCC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55E2-58FF-4B9F-B2F8-72948A38A61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FCD3-76FD-490C-9AB6-983F95BD6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6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55E2-58FF-4B9F-B2F8-72948A38A61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FCD3-76FD-490C-9AB6-983F95BD6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3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55E2-58FF-4B9F-B2F8-72948A38A61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FCD3-76FD-490C-9AB6-983F95BD6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47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55E2-58FF-4B9F-B2F8-72948A38A61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FCD3-76FD-490C-9AB6-983F95BD6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6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55E2-58FF-4B9F-B2F8-72948A38A61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FCD3-76FD-490C-9AB6-983F95BD6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1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55E2-58FF-4B9F-B2F8-72948A38A61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FCD3-76FD-490C-9AB6-983F95BD6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6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55E2-58FF-4B9F-B2F8-72948A38A61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FCD3-76FD-490C-9AB6-983F95BD6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4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55E2-58FF-4B9F-B2F8-72948A38A61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FCD3-76FD-490C-9AB6-983F95BD6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92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55E2-58FF-4B9F-B2F8-72948A38A61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FCD3-76FD-490C-9AB6-983F95BD6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1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55E2-58FF-4B9F-B2F8-72948A38A61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FCD3-76FD-490C-9AB6-983F95BD6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5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55E2-58FF-4B9F-B2F8-72948A38A61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FCD3-76FD-490C-9AB6-983F95BD6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7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55E2-58FF-4B9F-B2F8-72948A38A61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FCD3-76FD-490C-9AB6-983F95BD6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5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6.png"/><Relationship Id="rId4" Type="http://schemas.openxmlformats.org/officeDocument/2006/relationships/image" Target="../media/image3.wmf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AutoShape 629"/>
          <p:cNvSpPr>
            <a:spLocks noChangeArrowheads="1"/>
          </p:cNvSpPr>
          <p:nvPr/>
        </p:nvSpPr>
        <p:spPr bwMode="auto">
          <a:xfrm>
            <a:off x="7933862" y="5551359"/>
            <a:ext cx="1219201" cy="554092"/>
          </a:xfrm>
          <a:prstGeom prst="wedgeRectCallout">
            <a:avLst>
              <a:gd name="adj1" fmla="val 20699"/>
              <a:gd name="adj2" fmla="val -261479"/>
            </a:avLst>
          </a:prstGeom>
          <a:solidFill>
            <a:schemeClr val="bg1">
              <a:lumMod val="85000"/>
              <a:alpha val="4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800" dirty="0"/>
          </a:p>
        </p:txBody>
      </p:sp>
      <p:pic>
        <p:nvPicPr>
          <p:cNvPr id="4" name="Picture 403" descr="C:\Users\гочс1\Desktop\Screensho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7" y="968872"/>
            <a:ext cx="12106646" cy="6323298"/>
          </a:xfrm>
          <a:prstGeom prst="rect">
            <a:avLst/>
          </a:prstGeom>
          <a:ln w="571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0"/>
          </a:effectLst>
          <a:scene3d>
            <a:camera prst="orthographicFront">
              <a:rot lat="0" lon="21593999" rev="0"/>
            </a:camera>
            <a:lightRig rig="threePt" dir="t"/>
          </a:scene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8" name="AutoShape 343"/>
          <p:cNvSpPr>
            <a:spLocks noChangeAspect="1" noChangeArrowheads="1" noTextEdit="1"/>
          </p:cNvSpPr>
          <p:nvPr/>
        </p:nvSpPr>
        <p:spPr bwMode="auto">
          <a:xfrm>
            <a:off x="9874335" y="4021132"/>
            <a:ext cx="1612852" cy="2574265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       </a:t>
            </a:r>
            <a:endParaRPr lang="ru-RU" dirty="0"/>
          </a:p>
        </p:txBody>
      </p:sp>
      <p:pic>
        <p:nvPicPr>
          <p:cNvPr id="12" name="Picture 28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896" y="4922227"/>
            <a:ext cx="177025" cy="12920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799995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825" y="4711507"/>
            <a:ext cx="247220" cy="19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449"/>
          <p:cNvGrpSpPr>
            <a:grpSpLocks/>
          </p:cNvGrpSpPr>
          <p:nvPr/>
        </p:nvGrpSpPr>
        <p:grpSpPr bwMode="auto">
          <a:xfrm>
            <a:off x="3555981" y="1638254"/>
            <a:ext cx="288925" cy="242888"/>
            <a:chOff x="4727" y="2506"/>
            <a:chExt cx="706" cy="1172"/>
          </a:xfrm>
        </p:grpSpPr>
        <p:sp>
          <p:nvSpPr>
            <p:cNvPr id="19" name="Freeform 450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84 h 135"/>
                <a:gd name="T2" fmla="*/ 0 w 139"/>
                <a:gd name="T3" fmla="*/ 58 h 135"/>
                <a:gd name="T4" fmla="*/ 1 w 139"/>
                <a:gd name="T5" fmla="*/ 58 h 135"/>
                <a:gd name="T6" fmla="*/ 1 w 139"/>
                <a:gd name="T7" fmla="*/ 29 h 135"/>
                <a:gd name="T8" fmla="*/ 1 w 139"/>
                <a:gd name="T9" fmla="*/ 29 h 135"/>
                <a:gd name="T10" fmla="*/ 1 w 139"/>
                <a:gd name="T11" fmla="*/ 0 h 135"/>
                <a:gd name="T12" fmla="*/ 2 w 139"/>
                <a:gd name="T13" fmla="*/ 0 h 135"/>
                <a:gd name="T14" fmla="*/ 2 w 139"/>
                <a:gd name="T15" fmla="*/ 84 h 135"/>
                <a:gd name="T16" fmla="*/ 0 w 139"/>
                <a:gd name="T17" fmla="*/ 84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0" name="Freeform 451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737 h 1278"/>
                <a:gd name="T2" fmla="*/ 0 w 1946"/>
                <a:gd name="T3" fmla="*/ 59 h 1278"/>
                <a:gd name="T4" fmla="*/ 9 w 1946"/>
                <a:gd name="T5" fmla="*/ 59 h 1278"/>
                <a:gd name="T6" fmla="*/ 9 w 1946"/>
                <a:gd name="T7" fmla="*/ 54 h 1278"/>
                <a:gd name="T8" fmla="*/ 9 w 1946"/>
                <a:gd name="T9" fmla="*/ 47 h 1278"/>
                <a:gd name="T10" fmla="*/ 9 w 1946"/>
                <a:gd name="T11" fmla="*/ 42 h 1278"/>
                <a:gd name="T12" fmla="*/ 9 w 1946"/>
                <a:gd name="T13" fmla="*/ 37 h 1278"/>
                <a:gd name="T14" fmla="*/ 10 w 1946"/>
                <a:gd name="T15" fmla="*/ 32 h 1278"/>
                <a:gd name="T16" fmla="*/ 10 w 1946"/>
                <a:gd name="T17" fmla="*/ 27 h 1278"/>
                <a:gd name="T18" fmla="*/ 10 w 1946"/>
                <a:gd name="T19" fmla="*/ 22 h 1278"/>
                <a:gd name="T20" fmla="*/ 10 w 1946"/>
                <a:gd name="T21" fmla="*/ 17 h 1278"/>
                <a:gd name="T22" fmla="*/ 10 w 1946"/>
                <a:gd name="T23" fmla="*/ 14 h 1278"/>
                <a:gd name="T24" fmla="*/ 10 w 1946"/>
                <a:gd name="T25" fmla="*/ 10 h 1278"/>
                <a:gd name="T26" fmla="*/ 11 w 1946"/>
                <a:gd name="T27" fmla="*/ 8 h 1278"/>
                <a:gd name="T28" fmla="*/ 11 w 1946"/>
                <a:gd name="T29" fmla="*/ 4 h 1278"/>
                <a:gd name="T30" fmla="*/ 11 w 1946"/>
                <a:gd name="T31" fmla="*/ 3 h 1278"/>
                <a:gd name="T32" fmla="*/ 11 w 1946"/>
                <a:gd name="T33" fmla="*/ 3 h 1278"/>
                <a:gd name="T34" fmla="*/ 12 w 1946"/>
                <a:gd name="T35" fmla="*/ 0 h 1278"/>
                <a:gd name="T36" fmla="*/ 12 w 1946"/>
                <a:gd name="T37" fmla="*/ 0 h 1278"/>
                <a:gd name="T38" fmla="*/ 12 w 1946"/>
                <a:gd name="T39" fmla="*/ 0 h 1278"/>
                <a:gd name="T40" fmla="*/ 13 w 1946"/>
                <a:gd name="T41" fmla="*/ 3 h 1278"/>
                <a:gd name="T42" fmla="*/ 13 w 1946"/>
                <a:gd name="T43" fmla="*/ 3 h 1278"/>
                <a:gd name="T44" fmla="*/ 13 w 1946"/>
                <a:gd name="T45" fmla="*/ 4 h 1278"/>
                <a:gd name="T46" fmla="*/ 13 w 1946"/>
                <a:gd name="T47" fmla="*/ 8 h 1278"/>
                <a:gd name="T48" fmla="*/ 14 w 1946"/>
                <a:gd name="T49" fmla="*/ 10 h 1278"/>
                <a:gd name="T50" fmla="*/ 14 w 1946"/>
                <a:gd name="T51" fmla="*/ 14 h 1278"/>
                <a:gd name="T52" fmla="*/ 14 w 1946"/>
                <a:gd name="T53" fmla="*/ 17 h 1278"/>
                <a:gd name="T54" fmla="*/ 14 w 1946"/>
                <a:gd name="T55" fmla="*/ 22 h 1278"/>
                <a:gd name="T56" fmla="*/ 14 w 1946"/>
                <a:gd name="T57" fmla="*/ 27 h 1278"/>
                <a:gd name="T58" fmla="*/ 14 w 1946"/>
                <a:gd name="T59" fmla="*/ 32 h 1278"/>
                <a:gd name="T60" fmla="*/ 14 w 1946"/>
                <a:gd name="T61" fmla="*/ 37 h 1278"/>
                <a:gd name="T62" fmla="*/ 15 w 1946"/>
                <a:gd name="T63" fmla="*/ 42 h 1278"/>
                <a:gd name="T64" fmla="*/ 15 w 1946"/>
                <a:gd name="T65" fmla="*/ 47 h 1278"/>
                <a:gd name="T66" fmla="*/ 15 w 1946"/>
                <a:gd name="T67" fmla="*/ 54 h 1278"/>
                <a:gd name="T68" fmla="*/ 15 w 1946"/>
                <a:gd name="T69" fmla="*/ 59 h 1278"/>
                <a:gd name="T70" fmla="*/ 24 w 1946"/>
                <a:gd name="T71" fmla="*/ 59 h 1278"/>
                <a:gd name="T72" fmla="*/ 24 w 1946"/>
                <a:gd name="T73" fmla="*/ 737 h 1278"/>
                <a:gd name="T74" fmla="*/ 0 w 1946"/>
                <a:gd name="T75" fmla="*/ 737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1" name="Rectangle 452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2" name="Rectangle 453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3" name="Rectangle 454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4" name="Rectangle 455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5" name="Rectangle 456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6" name="Rectangle 457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7" name="Rectangle 458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8" name="Rectangle 459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9" name="Rectangle 460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0" name="Rectangle 461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1" name="Rectangle 462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2" name="Rectangle 463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3" name="Rectangle 464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4" name="Rectangle 465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5" name="Rectangle 466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6" name="Freeform 467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5 w 440"/>
                <a:gd name="T1" fmla="*/ 59 h 102"/>
                <a:gd name="T2" fmla="*/ 5 w 440"/>
                <a:gd name="T3" fmla="*/ 53 h 102"/>
                <a:gd name="T4" fmla="*/ 5 w 440"/>
                <a:gd name="T5" fmla="*/ 48 h 102"/>
                <a:gd name="T6" fmla="*/ 5 w 440"/>
                <a:gd name="T7" fmla="*/ 42 h 102"/>
                <a:gd name="T8" fmla="*/ 5 w 440"/>
                <a:gd name="T9" fmla="*/ 38 h 102"/>
                <a:gd name="T10" fmla="*/ 5 w 440"/>
                <a:gd name="T11" fmla="*/ 32 h 102"/>
                <a:gd name="T12" fmla="*/ 5 w 440"/>
                <a:gd name="T13" fmla="*/ 27 h 102"/>
                <a:gd name="T14" fmla="*/ 5 w 440"/>
                <a:gd name="T15" fmla="*/ 22 h 102"/>
                <a:gd name="T16" fmla="*/ 5 w 440"/>
                <a:gd name="T17" fmla="*/ 17 h 102"/>
                <a:gd name="T18" fmla="*/ 4 w 440"/>
                <a:gd name="T19" fmla="*/ 14 h 102"/>
                <a:gd name="T20" fmla="*/ 4 w 440"/>
                <a:gd name="T21" fmla="*/ 10 h 102"/>
                <a:gd name="T22" fmla="*/ 4 w 440"/>
                <a:gd name="T23" fmla="*/ 8 h 102"/>
                <a:gd name="T24" fmla="*/ 4 w 440"/>
                <a:gd name="T25" fmla="*/ 4 h 102"/>
                <a:gd name="T26" fmla="*/ 4 w 440"/>
                <a:gd name="T27" fmla="*/ 3 h 102"/>
                <a:gd name="T28" fmla="*/ 3 w 440"/>
                <a:gd name="T29" fmla="*/ 3 h 102"/>
                <a:gd name="T30" fmla="*/ 3 w 440"/>
                <a:gd name="T31" fmla="*/ 0 h 102"/>
                <a:gd name="T32" fmla="*/ 3 w 440"/>
                <a:gd name="T33" fmla="*/ 0 h 102"/>
                <a:gd name="T34" fmla="*/ 2 w 440"/>
                <a:gd name="T35" fmla="*/ 0 h 102"/>
                <a:gd name="T36" fmla="*/ 2 w 440"/>
                <a:gd name="T37" fmla="*/ 3 h 102"/>
                <a:gd name="T38" fmla="*/ 2 w 440"/>
                <a:gd name="T39" fmla="*/ 3 h 102"/>
                <a:gd name="T40" fmla="*/ 2 w 440"/>
                <a:gd name="T41" fmla="*/ 4 h 102"/>
                <a:gd name="T42" fmla="*/ 1 w 440"/>
                <a:gd name="T43" fmla="*/ 8 h 102"/>
                <a:gd name="T44" fmla="*/ 1 w 440"/>
                <a:gd name="T45" fmla="*/ 10 h 102"/>
                <a:gd name="T46" fmla="*/ 1 w 440"/>
                <a:gd name="T47" fmla="*/ 14 h 102"/>
                <a:gd name="T48" fmla="*/ 1 w 440"/>
                <a:gd name="T49" fmla="*/ 17 h 102"/>
                <a:gd name="T50" fmla="*/ 1 w 440"/>
                <a:gd name="T51" fmla="*/ 22 h 102"/>
                <a:gd name="T52" fmla="*/ 0 w 440"/>
                <a:gd name="T53" fmla="*/ 27 h 102"/>
                <a:gd name="T54" fmla="*/ 0 w 440"/>
                <a:gd name="T55" fmla="*/ 32 h 102"/>
                <a:gd name="T56" fmla="*/ 0 w 440"/>
                <a:gd name="T57" fmla="*/ 38 h 102"/>
                <a:gd name="T58" fmla="*/ 0 w 440"/>
                <a:gd name="T59" fmla="*/ 42 h 102"/>
                <a:gd name="T60" fmla="*/ 0 w 440"/>
                <a:gd name="T61" fmla="*/ 48 h 102"/>
                <a:gd name="T62" fmla="*/ 0 w 440"/>
                <a:gd name="T63" fmla="*/ 53 h 102"/>
                <a:gd name="T64" fmla="*/ 0 w 440"/>
                <a:gd name="T65" fmla="*/ 59 h 102"/>
                <a:gd name="T66" fmla="*/ 5 w 440"/>
                <a:gd name="T67" fmla="*/ 5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37" name="Freeform 468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1 w 1847"/>
                <a:gd name="T1" fmla="*/ 39 h 168"/>
                <a:gd name="T2" fmla="*/ 11 w 1847"/>
                <a:gd name="T3" fmla="*/ 40 h 168"/>
                <a:gd name="T4" fmla="*/ 10 w 1847"/>
                <a:gd name="T5" fmla="*/ 46 h 168"/>
                <a:gd name="T6" fmla="*/ 10 w 1847"/>
                <a:gd name="T7" fmla="*/ 53 h 168"/>
                <a:gd name="T8" fmla="*/ 9 w 1847"/>
                <a:gd name="T9" fmla="*/ 60 h 168"/>
                <a:gd name="T10" fmla="*/ 9 w 1847"/>
                <a:gd name="T11" fmla="*/ 71 h 168"/>
                <a:gd name="T12" fmla="*/ 9 w 1847"/>
                <a:gd name="T13" fmla="*/ 81 h 168"/>
                <a:gd name="T14" fmla="*/ 9 w 1847"/>
                <a:gd name="T15" fmla="*/ 93 h 168"/>
                <a:gd name="T16" fmla="*/ 0 w 1847"/>
                <a:gd name="T17" fmla="*/ 99 h 168"/>
                <a:gd name="T18" fmla="*/ 0 w 1847"/>
                <a:gd name="T19" fmla="*/ 67 h 168"/>
                <a:gd name="T20" fmla="*/ 1 w 1847"/>
                <a:gd name="T21" fmla="*/ 67 h 168"/>
                <a:gd name="T22" fmla="*/ 2 w 1847"/>
                <a:gd name="T23" fmla="*/ 67 h 168"/>
                <a:gd name="T24" fmla="*/ 3 w 1847"/>
                <a:gd name="T25" fmla="*/ 67 h 168"/>
                <a:gd name="T26" fmla="*/ 5 w 1847"/>
                <a:gd name="T27" fmla="*/ 67 h 168"/>
                <a:gd name="T28" fmla="*/ 6 w 1847"/>
                <a:gd name="T29" fmla="*/ 67 h 168"/>
                <a:gd name="T30" fmla="*/ 7 w 1847"/>
                <a:gd name="T31" fmla="*/ 67 h 168"/>
                <a:gd name="T32" fmla="*/ 8 w 1847"/>
                <a:gd name="T33" fmla="*/ 67 h 168"/>
                <a:gd name="T34" fmla="*/ 8 w 1847"/>
                <a:gd name="T35" fmla="*/ 61 h 168"/>
                <a:gd name="T36" fmla="*/ 8 w 1847"/>
                <a:gd name="T37" fmla="*/ 49 h 168"/>
                <a:gd name="T38" fmla="*/ 9 w 1847"/>
                <a:gd name="T39" fmla="*/ 36 h 168"/>
                <a:gd name="T40" fmla="*/ 9 w 1847"/>
                <a:gd name="T41" fmla="*/ 25 h 168"/>
                <a:gd name="T42" fmla="*/ 10 w 1847"/>
                <a:gd name="T43" fmla="*/ 16 h 168"/>
                <a:gd name="T44" fmla="*/ 10 w 1847"/>
                <a:gd name="T45" fmla="*/ 8 h 168"/>
                <a:gd name="T46" fmla="*/ 11 w 1847"/>
                <a:gd name="T47" fmla="*/ 4 h 168"/>
                <a:gd name="T48" fmla="*/ 11 w 1847"/>
                <a:gd name="T49" fmla="*/ 1 h 168"/>
                <a:gd name="T50" fmla="*/ 12 w 1847"/>
                <a:gd name="T51" fmla="*/ 1 h 168"/>
                <a:gd name="T52" fmla="*/ 12 w 1847"/>
                <a:gd name="T53" fmla="*/ 4 h 168"/>
                <a:gd name="T54" fmla="*/ 13 w 1847"/>
                <a:gd name="T55" fmla="*/ 8 h 168"/>
                <a:gd name="T56" fmla="*/ 13 w 1847"/>
                <a:gd name="T57" fmla="*/ 16 h 168"/>
                <a:gd name="T58" fmla="*/ 14 w 1847"/>
                <a:gd name="T59" fmla="*/ 25 h 168"/>
                <a:gd name="T60" fmla="*/ 14 w 1847"/>
                <a:gd name="T61" fmla="*/ 36 h 168"/>
                <a:gd name="T62" fmla="*/ 14 w 1847"/>
                <a:gd name="T63" fmla="*/ 49 h 168"/>
                <a:gd name="T64" fmla="*/ 15 w 1847"/>
                <a:gd name="T65" fmla="*/ 61 h 168"/>
                <a:gd name="T66" fmla="*/ 15 w 1847"/>
                <a:gd name="T67" fmla="*/ 67 h 168"/>
                <a:gd name="T68" fmla="*/ 16 w 1847"/>
                <a:gd name="T69" fmla="*/ 67 h 168"/>
                <a:gd name="T70" fmla="*/ 17 w 1847"/>
                <a:gd name="T71" fmla="*/ 67 h 168"/>
                <a:gd name="T72" fmla="*/ 18 w 1847"/>
                <a:gd name="T73" fmla="*/ 67 h 168"/>
                <a:gd name="T74" fmla="*/ 20 w 1847"/>
                <a:gd name="T75" fmla="*/ 67 h 168"/>
                <a:gd name="T76" fmla="*/ 21 w 1847"/>
                <a:gd name="T77" fmla="*/ 67 h 168"/>
                <a:gd name="T78" fmla="*/ 22 w 1847"/>
                <a:gd name="T79" fmla="*/ 67 h 168"/>
                <a:gd name="T80" fmla="*/ 23 w 1847"/>
                <a:gd name="T81" fmla="*/ 67 h 168"/>
                <a:gd name="T82" fmla="*/ 23 w 1847"/>
                <a:gd name="T83" fmla="*/ 99 h 168"/>
                <a:gd name="T84" fmla="*/ 14 w 1847"/>
                <a:gd name="T85" fmla="*/ 93 h 168"/>
                <a:gd name="T86" fmla="*/ 14 w 1847"/>
                <a:gd name="T87" fmla="*/ 81 h 168"/>
                <a:gd name="T88" fmla="*/ 14 w 1847"/>
                <a:gd name="T89" fmla="*/ 71 h 168"/>
                <a:gd name="T90" fmla="*/ 13 w 1847"/>
                <a:gd name="T91" fmla="*/ 60 h 168"/>
                <a:gd name="T92" fmla="*/ 13 w 1847"/>
                <a:gd name="T93" fmla="*/ 53 h 168"/>
                <a:gd name="T94" fmla="*/ 13 w 1847"/>
                <a:gd name="T95" fmla="*/ 46 h 168"/>
                <a:gd name="T96" fmla="*/ 12 w 1847"/>
                <a:gd name="T97" fmla="*/ 40 h 168"/>
                <a:gd name="T98" fmla="*/ 12 w 1847"/>
                <a:gd name="T99" fmla="*/ 39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38" name="Rectangle 469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9" name="Rectangle 470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0" name="Rectangle 471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1" name="Rectangle 472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2" name="Rectangle 473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3" name="Rectangle 474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4" name="Rectangle 475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5" name="Rectangle 476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6" name="Rectangle 477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7" name="Rectangle 478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8" name="Rectangle 479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9" name="Rectangle 480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0" name="Rectangle 481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1" name="Rectangle 482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2" name="Rectangle 483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3" name="Rectangle 484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4" name="Rectangle 485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5" name="Rectangle 486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6" name="Rectangle 487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7" name="Rectangle 488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8" name="Rectangle 489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9" name="Rectangle 490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0" name="Rectangle 491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1" name="Rectangle 492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2" name="Rectangle 493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3" name="Rectangle 494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4" name="Rectangle 495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5" name="Rectangle 496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6" name="Rectangle 497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7" name="Rectangle 498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8" name="Rectangle 499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9" name="Rectangle 500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0" name="Rectangle 501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1" name="Freeform 502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2" name="Freeform 503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3" name="Freeform 504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 w 216"/>
                <a:gd name="T1" fmla="*/ 123 h 373"/>
                <a:gd name="T2" fmla="*/ 0 w 216"/>
                <a:gd name="T3" fmla="*/ 123 h 373"/>
                <a:gd name="T4" fmla="*/ 0 w 216"/>
                <a:gd name="T5" fmla="*/ 196 h 373"/>
                <a:gd name="T6" fmla="*/ 2 w 216"/>
                <a:gd name="T7" fmla="*/ 196 h 373"/>
                <a:gd name="T8" fmla="*/ 3 w 216"/>
                <a:gd name="T9" fmla="*/ 212 h 373"/>
                <a:gd name="T10" fmla="*/ 0 w 216"/>
                <a:gd name="T11" fmla="*/ 212 h 373"/>
                <a:gd name="T12" fmla="*/ 0 w 216"/>
                <a:gd name="T13" fmla="*/ 0 h 373"/>
                <a:gd name="T14" fmla="*/ 3 w 216"/>
                <a:gd name="T15" fmla="*/ 0 h 373"/>
                <a:gd name="T16" fmla="*/ 2 w 216"/>
                <a:gd name="T17" fmla="*/ 17 h 373"/>
                <a:gd name="T18" fmla="*/ 0 w 216"/>
                <a:gd name="T19" fmla="*/ 17 h 373"/>
                <a:gd name="T20" fmla="*/ 0 w 216"/>
                <a:gd name="T21" fmla="*/ 97 h 373"/>
                <a:gd name="T22" fmla="*/ 2 w 216"/>
                <a:gd name="T23" fmla="*/ 97 h 373"/>
                <a:gd name="T24" fmla="*/ 2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4" name="Freeform 505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5" name="Freeform 506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6" name="Freeform 507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7" name="Freeform 508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 w 216"/>
                <a:gd name="T1" fmla="*/ 125 h 372"/>
                <a:gd name="T2" fmla="*/ 0 w 216"/>
                <a:gd name="T3" fmla="*/ 125 h 372"/>
                <a:gd name="T4" fmla="*/ 0 w 216"/>
                <a:gd name="T5" fmla="*/ 197 h 372"/>
                <a:gd name="T6" fmla="*/ 2 w 216"/>
                <a:gd name="T7" fmla="*/ 197 h 372"/>
                <a:gd name="T8" fmla="*/ 3 w 216"/>
                <a:gd name="T9" fmla="*/ 214 h 372"/>
                <a:gd name="T10" fmla="*/ 0 w 216"/>
                <a:gd name="T11" fmla="*/ 214 h 372"/>
                <a:gd name="T12" fmla="*/ 0 w 216"/>
                <a:gd name="T13" fmla="*/ 0 h 372"/>
                <a:gd name="T14" fmla="*/ 3 w 216"/>
                <a:gd name="T15" fmla="*/ 0 h 372"/>
                <a:gd name="T16" fmla="*/ 2 w 216"/>
                <a:gd name="T17" fmla="*/ 16 h 372"/>
                <a:gd name="T18" fmla="*/ 0 w 216"/>
                <a:gd name="T19" fmla="*/ 16 h 372"/>
                <a:gd name="T20" fmla="*/ 0 w 216"/>
                <a:gd name="T21" fmla="*/ 98 h 372"/>
                <a:gd name="T22" fmla="*/ 2 w 216"/>
                <a:gd name="T23" fmla="*/ 98 h 372"/>
                <a:gd name="T24" fmla="*/ 2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8" name="Freeform 509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9" name="Freeform 510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 w 217"/>
                <a:gd name="T1" fmla="*/ 125 h 372"/>
                <a:gd name="T2" fmla="*/ 0 w 217"/>
                <a:gd name="T3" fmla="*/ 125 h 372"/>
                <a:gd name="T4" fmla="*/ 0 w 217"/>
                <a:gd name="T5" fmla="*/ 197 h 372"/>
                <a:gd name="T6" fmla="*/ 2 w 217"/>
                <a:gd name="T7" fmla="*/ 197 h 372"/>
                <a:gd name="T8" fmla="*/ 3 w 217"/>
                <a:gd name="T9" fmla="*/ 214 h 372"/>
                <a:gd name="T10" fmla="*/ 0 w 217"/>
                <a:gd name="T11" fmla="*/ 214 h 372"/>
                <a:gd name="T12" fmla="*/ 0 w 217"/>
                <a:gd name="T13" fmla="*/ 0 h 372"/>
                <a:gd name="T14" fmla="*/ 3 w 217"/>
                <a:gd name="T15" fmla="*/ 0 h 372"/>
                <a:gd name="T16" fmla="*/ 2 w 217"/>
                <a:gd name="T17" fmla="*/ 16 h 372"/>
                <a:gd name="T18" fmla="*/ 0 w 217"/>
                <a:gd name="T19" fmla="*/ 16 h 372"/>
                <a:gd name="T20" fmla="*/ 0 w 217"/>
                <a:gd name="T21" fmla="*/ 98 h 372"/>
                <a:gd name="T22" fmla="*/ 2 w 217"/>
                <a:gd name="T23" fmla="*/ 98 h 372"/>
                <a:gd name="T24" fmla="*/ 2 w 217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80" name="Freeform 511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81" name="Freeform 512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82" name="Freeform 513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83" name="Freeform 514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23 h 373"/>
                <a:gd name="T2" fmla="*/ 2 w 216"/>
                <a:gd name="T3" fmla="*/ 123 h 373"/>
                <a:gd name="T4" fmla="*/ 2 w 216"/>
                <a:gd name="T5" fmla="*/ 196 h 373"/>
                <a:gd name="T6" fmla="*/ 0 w 216"/>
                <a:gd name="T7" fmla="*/ 196 h 373"/>
                <a:gd name="T8" fmla="*/ 0 w 216"/>
                <a:gd name="T9" fmla="*/ 212 h 373"/>
                <a:gd name="T10" fmla="*/ 3 w 216"/>
                <a:gd name="T11" fmla="*/ 212 h 373"/>
                <a:gd name="T12" fmla="*/ 3 w 216"/>
                <a:gd name="T13" fmla="*/ 0 h 373"/>
                <a:gd name="T14" fmla="*/ 0 w 216"/>
                <a:gd name="T15" fmla="*/ 0 h 373"/>
                <a:gd name="T16" fmla="*/ 0 w 216"/>
                <a:gd name="T17" fmla="*/ 17 h 373"/>
                <a:gd name="T18" fmla="*/ 2 w 216"/>
                <a:gd name="T19" fmla="*/ 17 h 373"/>
                <a:gd name="T20" fmla="*/ 2 w 216"/>
                <a:gd name="T21" fmla="*/ 97 h 373"/>
                <a:gd name="T22" fmla="*/ 0 w 216"/>
                <a:gd name="T23" fmla="*/ 97 h 373"/>
                <a:gd name="T24" fmla="*/ 0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84" name="Freeform 515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85" name="Freeform 516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86" name="Freeform 517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87" name="Freeform 518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125 h 372"/>
                <a:gd name="T2" fmla="*/ 2 w 216"/>
                <a:gd name="T3" fmla="*/ 125 h 372"/>
                <a:gd name="T4" fmla="*/ 2 w 216"/>
                <a:gd name="T5" fmla="*/ 197 h 372"/>
                <a:gd name="T6" fmla="*/ 0 w 216"/>
                <a:gd name="T7" fmla="*/ 197 h 372"/>
                <a:gd name="T8" fmla="*/ 0 w 216"/>
                <a:gd name="T9" fmla="*/ 214 h 372"/>
                <a:gd name="T10" fmla="*/ 3 w 216"/>
                <a:gd name="T11" fmla="*/ 214 h 372"/>
                <a:gd name="T12" fmla="*/ 3 w 216"/>
                <a:gd name="T13" fmla="*/ 0 h 372"/>
                <a:gd name="T14" fmla="*/ 0 w 216"/>
                <a:gd name="T15" fmla="*/ 0 h 372"/>
                <a:gd name="T16" fmla="*/ 0 w 216"/>
                <a:gd name="T17" fmla="*/ 16 h 372"/>
                <a:gd name="T18" fmla="*/ 2 w 216"/>
                <a:gd name="T19" fmla="*/ 16 h 372"/>
                <a:gd name="T20" fmla="*/ 2 w 216"/>
                <a:gd name="T21" fmla="*/ 98 h 372"/>
                <a:gd name="T22" fmla="*/ 0 w 216"/>
                <a:gd name="T23" fmla="*/ 98 h 372"/>
                <a:gd name="T24" fmla="*/ 0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88" name="Freeform 519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89" name="Freeform 520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25 h 372"/>
                <a:gd name="T2" fmla="*/ 2 w 215"/>
                <a:gd name="T3" fmla="*/ 125 h 372"/>
                <a:gd name="T4" fmla="*/ 2 w 215"/>
                <a:gd name="T5" fmla="*/ 197 h 372"/>
                <a:gd name="T6" fmla="*/ 0 w 215"/>
                <a:gd name="T7" fmla="*/ 197 h 372"/>
                <a:gd name="T8" fmla="*/ 0 w 215"/>
                <a:gd name="T9" fmla="*/ 214 h 372"/>
                <a:gd name="T10" fmla="*/ 3 w 215"/>
                <a:gd name="T11" fmla="*/ 214 h 372"/>
                <a:gd name="T12" fmla="*/ 3 w 215"/>
                <a:gd name="T13" fmla="*/ 0 h 372"/>
                <a:gd name="T14" fmla="*/ 0 w 215"/>
                <a:gd name="T15" fmla="*/ 0 h 372"/>
                <a:gd name="T16" fmla="*/ 0 w 215"/>
                <a:gd name="T17" fmla="*/ 16 h 372"/>
                <a:gd name="T18" fmla="*/ 2 w 215"/>
                <a:gd name="T19" fmla="*/ 16 h 372"/>
                <a:gd name="T20" fmla="*/ 2 w 215"/>
                <a:gd name="T21" fmla="*/ 98 h 372"/>
                <a:gd name="T22" fmla="*/ 0 w 215"/>
                <a:gd name="T23" fmla="*/ 98 h 372"/>
                <a:gd name="T24" fmla="*/ 0 w 215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90" name="Freeform 521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91" name="Rectangle 522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92" name="Rectangle 523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93" name="Rectangle 524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94" name="Rectangle 525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95" name="Rectangle 526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96" name="Rectangle 527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97" name="Freeform 528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34 h 38"/>
                <a:gd name="T2" fmla="*/ 0 w 37"/>
                <a:gd name="T3" fmla="*/ 32 h 38"/>
                <a:gd name="T4" fmla="*/ 0 w 37"/>
                <a:gd name="T5" fmla="*/ 28 h 38"/>
                <a:gd name="T6" fmla="*/ 0 w 37"/>
                <a:gd name="T7" fmla="*/ 21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1 h 38"/>
                <a:gd name="T28" fmla="*/ 0 w 37"/>
                <a:gd name="T29" fmla="*/ 28 h 38"/>
                <a:gd name="T30" fmla="*/ 0 w 37"/>
                <a:gd name="T31" fmla="*/ 32 h 38"/>
                <a:gd name="T32" fmla="*/ 0 w 37"/>
                <a:gd name="T33" fmla="*/ 3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</p:grpSp>
      <p:sp>
        <p:nvSpPr>
          <p:cNvPr id="100" name="AutoShape 629"/>
          <p:cNvSpPr>
            <a:spLocks noChangeArrowheads="1"/>
          </p:cNvSpPr>
          <p:nvPr/>
        </p:nvSpPr>
        <p:spPr bwMode="auto">
          <a:xfrm>
            <a:off x="621559" y="2687109"/>
            <a:ext cx="1267369" cy="505452"/>
          </a:xfrm>
          <a:prstGeom prst="wedgeRectCallout">
            <a:avLst>
              <a:gd name="adj1" fmla="val 183296"/>
              <a:gd name="adj2" fmla="val -206320"/>
            </a:avLst>
          </a:prstGeom>
          <a:solidFill>
            <a:schemeClr val="bg1">
              <a:lumMod val="85000"/>
              <a:alpha val="3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800" dirty="0"/>
              <a:t>ПВР </a:t>
            </a:r>
            <a:r>
              <a:rPr lang="ru-RU" sz="800" dirty="0" smtClean="0"/>
              <a:t>школа № 60 </a:t>
            </a:r>
            <a:endParaRPr lang="ru-RU" sz="800" dirty="0"/>
          </a:p>
          <a:p>
            <a:pPr algn="ctr"/>
            <a:r>
              <a:rPr lang="ru-RU" sz="800" dirty="0" smtClean="0"/>
              <a:t>50 чел.</a:t>
            </a:r>
            <a:endParaRPr lang="ru-RU" sz="800" dirty="0"/>
          </a:p>
          <a:p>
            <a:pPr algn="ctr"/>
            <a:r>
              <a:rPr lang="ru-RU" sz="800" dirty="0" smtClean="0"/>
              <a:t>Тел</a:t>
            </a:r>
            <a:r>
              <a:rPr lang="ru-RU" sz="800" dirty="0"/>
              <a:t>. </a:t>
            </a:r>
            <a:r>
              <a:rPr lang="ru-RU" sz="800" dirty="0" smtClean="0"/>
              <a:t>216-96-63</a:t>
            </a:r>
            <a:endParaRPr lang="ru-RU" sz="800" dirty="0"/>
          </a:p>
        </p:txBody>
      </p:sp>
      <p:grpSp>
        <p:nvGrpSpPr>
          <p:cNvPr id="102" name="Group 80"/>
          <p:cNvGrpSpPr>
            <a:grpSpLocks/>
          </p:cNvGrpSpPr>
          <p:nvPr/>
        </p:nvGrpSpPr>
        <p:grpSpPr bwMode="auto">
          <a:xfrm>
            <a:off x="71538" y="1012228"/>
            <a:ext cx="503462" cy="605922"/>
            <a:chOff x="5878" y="906"/>
            <a:chExt cx="545" cy="537"/>
          </a:xfrm>
        </p:grpSpPr>
        <p:sp>
          <p:nvSpPr>
            <p:cNvPr id="103" name="Freeform 81"/>
            <p:cNvSpPr>
              <a:spLocks/>
            </p:cNvSpPr>
            <p:nvPr/>
          </p:nvSpPr>
          <p:spPr bwMode="auto">
            <a:xfrm>
              <a:off x="5971" y="994"/>
              <a:ext cx="366" cy="334"/>
            </a:xfrm>
            <a:custGeom>
              <a:avLst/>
              <a:gdLst>
                <a:gd name="T0" fmla="*/ 0 w 1488"/>
                <a:gd name="T1" fmla="*/ 0 h 1489"/>
                <a:gd name="T2" fmla="*/ 0 w 1488"/>
                <a:gd name="T3" fmla="*/ 0 h 1489"/>
                <a:gd name="T4" fmla="*/ 0 w 1488"/>
                <a:gd name="T5" fmla="*/ 0 h 1489"/>
                <a:gd name="T6" fmla="*/ 0 w 1488"/>
                <a:gd name="T7" fmla="*/ 0 h 1489"/>
                <a:gd name="T8" fmla="*/ 0 w 1488"/>
                <a:gd name="T9" fmla="*/ 0 h 1489"/>
                <a:gd name="T10" fmla="*/ 0 w 1488"/>
                <a:gd name="T11" fmla="*/ 0 h 1489"/>
                <a:gd name="T12" fmla="*/ 0 w 1488"/>
                <a:gd name="T13" fmla="*/ 0 h 1489"/>
                <a:gd name="T14" fmla="*/ 0 w 1488"/>
                <a:gd name="T15" fmla="*/ 0 h 1489"/>
                <a:gd name="T16" fmla="*/ 0 w 1488"/>
                <a:gd name="T17" fmla="*/ 0 h 1489"/>
                <a:gd name="T18" fmla="*/ 0 w 1488"/>
                <a:gd name="T19" fmla="*/ 0 h 1489"/>
                <a:gd name="T20" fmla="*/ 0 w 1488"/>
                <a:gd name="T21" fmla="*/ 0 h 1489"/>
                <a:gd name="T22" fmla="*/ 0 w 1488"/>
                <a:gd name="T23" fmla="*/ 0 h 1489"/>
                <a:gd name="T24" fmla="*/ 0 w 1488"/>
                <a:gd name="T25" fmla="*/ 0 h 1489"/>
                <a:gd name="T26" fmla="*/ 0 w 1488"/>
                <a:gd name="T27" fmla="*/ 0 h 1489"/>
                <a:gd name="T28" fmla="*/ 0 w 1488"/>
                <a:gd name="T29" fmla="*/ 0 h 1489"/>
                <a:gd name="T30" fmla="*/ 0 w 1488"/>
                <a:gd name="T31" fmla="*/ 0 h 1489"/>
                <a:gd name="T32" fmla="*/ 0 w 1488"/>
                <a:gd name="T33" fmla="*/ 0 h 14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8"/>
                <a:gd name="T52" fmla="*/ 0 h 1489"/>
                <a:gd name="T53" fmla="*/ 1488 w 1488"/>
                <a:gd name="T54" fmla="*/ 1489 h 14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8" h="1489">
                  <a:moveTo>
                    <a:pt x="0" y="744"/>
                  </a:moveTo>
                  <a:lnTo>
                    <a:pt x="492" y="618"/>
                  </a:lnTo>
                  <a:lnTo>
                    <a:pt x="372" y="372"/>
                  </a:lnTo>
                  <a:lnTo>
                    <a:pt x="618" y="492"/>
                  </a:lnTo>
                  <a:lnTo>
                    <a:pt x="744" y="0"/>
                  </a:lnTo>
                  <a:lnTo>
                    <a:pt x="870" y="492"/>
                  </a:lnTo>
                  <a:lnTo>
                    <a:pt x="1116" y="372"/>
                  </a:lnTo>
                  <a:lnTo>
                    <a:pt x="990" y="618"/>
                  </a:lnTo>
                  <a:lnTo>
                    <a:pt x="1488" y="744"/>
                  </a:lnTo>
                  <a:lnTo>
                    <a:pt x="990" y="870"/>
                  </a:lnTo>
                  <a:lnTo>
                    <a:pt x="1116" y="1116"/>
                  </a:lnTo>
                  <a:lnTo>
                    <a:pt x="870" y="990"/>
                  </a:lnTo>
                  <a:lnTo>
                    <a:pt x="744" y="1489"/>
                  </a:lnTo>
                  <a:lnTo>
                    <a:pt x="618" y="990"/>
                  </a:lnTo>
                  <a:lnTo>
                    <a:pt x="372" y="1116"/>
                  </a:lnTo>
                  <a:lnTo>
                    <a:pt x="492" y="870"/>
                  </a:lnTo>
                  <a:lnTo>
                    <a:pt x="0" y="7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4" name="Freeform 82"/>
            <p:cNvSpPr>
              <a:spLocks/>
            </p:cNvSpPr>
            <p:nvPr/>
          </p:nvSpPr>
          <p:spPr bwMode="auto">
            <a:xfrm>
              <a:off x="6154" y="994"/>
              <a:ext cx="31" cy="167"/>
            </a:xfrm>
            <a:custGeom>
              <a:avLst/>
              <a:gdLst>
                <a:gd name="T0" fmla="*/ 0 w 126"/>
                <a:gd name="T1" fmla="*/ 0 h 744"/>
                <a:gd name="T2" fmla="*/ 0 w 126"/>
                <a:gd name="T3" fmla="*/ 0 h 744"/>
                <a:gd name="T4" fmla="*/ 0 w 126"/>
                <a:gd name="T5" fmla="*/ 0 h 744"/>
                <a:gd name="T6" fmla="*/ 0 w 126"/>
                <a:gd name="T7" fmla="*/ 0 h 7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744"/>
                <a:gd name="T14" fmla="*/ 126 w 126"/>
                <a:gd name="T15" fmla="*/ 744 h 7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744">
                  <a:moveTo>
                    <a:pt x="0" y="0"/>
                  </a:moveTo>
                  <a:lnTo>
                    <a:pt x="0" y="744"/>
                  </a:lnTo>
                  <a:lnTo>
                    <a:pt x="126" y="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" name="Freeform 83"/>
            <p:cNvSpPr>
              <a:spLocks/>
            </p:cNvSpPr>
            <p:nvPr/>
          </p:nvSpPr>
          <p:spPr bwMode="auto">
            <a:xfrm>
              <a:off x="6154" y="1161"/>
              <a:ext cx="183" cy="28"/>
            </a:xfrm>
            <a:custGeom>
              <a:avLst/>
              <a:gdLst>
                <a:gd name="T0" fmla="*/ 0 w 744"/>
                <a:gd name="T1" fmla="*/ 0 h 126"/>
                <a:gd name="T2" fmla="*/ 0 w 744"/>
                <a:gd name="T3" fmla="*/ 0 h 126"/>
                <a:gd name="T4" fmla="*/ 0 w 744"/>
                <a:gd name="T5" fmla="*/ 0 h 126"/>
                <a:gd name="T6" fmla="*/ 0 w 744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126"/>
                <a:gd name="T14" fmla="*/ 744 w 74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126">
                  <a:moveTo>
                    <a:pt x="0" y="0"/>
                  </a:moveTo>
                  <a:lnTo>
                    <a:pt x="744" y="0"/>
                  </a:lnTo>
                  <a:lnTo>
                    <a:pt x="246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6" name="Freeform 84"/>
            <p:cNvSpPr>
              <a:spLocks/>
            </p:cNvSpPr>
            <p:nvPr/>
          </p:nvSpPr>
          <p:spPr bwMode="auto">
            <a:xfrm>
              <a:off x="6123" y="1161"/>
              <a:ext cx="31" cy="167"/>
            </a:xfrm>
            <a:custGeom>
              <a:avLst/>
              <a:gdLst>
                <a:gd name="T0" fmla="*/ 0 w 126"/>
                <a:gd name="T1" fmla="*/ 0 h 745"/>
                <a:gd name="T2" fmla="*/ 0 w 126"/>
                <a:gd name="T3" fmla="*/ 0 h 745"/>
                <a:gd name="T4" fmla="*/ 0 w 126"/>
                <a:gd name="T5" fmla="*/ 0 h 745"/>
                <a:gd name="T6" fmla="*/ 0 w 126"/>
                <a:gd name="T7" fmla="*/ 0 h 7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745"/>
                <a:gd name="T14" fmla="*/ 126 w 126"/>
                <a:gd name="T15" fmla="*/ 745 h 7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745">
                  <a:moveTo>
                    <a:pt x="126" y="0"/>
                  </a:moveTo>
                  <a:lnTo>
                    <a:pt x="126" y="745"/>
                  </a:lnTo>
                  <a:lnTo>
                    <a:pt x="0" y="24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7" name="Freeform 85"/>
            <p:cNvSpPr>
              <a:spLocks/>
            </p:cNvSpPr>
            <p:nvPr/>
          </p:nvSpPr>
          <p:spPr bwMode="auto">
            <a:xfrm>
              <a:off x="5971" y="1133"/>
              <a:ext cx="183" cy="28"/>
            </a:xfrm>
            <a:custGeom>
              <a:avLst/>
              <a:gdLst>
                <a:gd name="T0" fmla="*/ 0 w 744"/>
                <a:gd name="T1" fmla="*/ 0 h 126"/>
                <a:gd name="T2" fmla="*/ 0 w 744"/>
                <a:gd name="T3" fmla="*/ 0 h 126"/>
                <a:gd name="T4" fmla="*/ 0 w 744"/>
                <a:gd name="T5" fmla="*/ 0 h 126"/>
                <a:gd name="T6" fmla="*/ 0 w 744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126"/>
                <a:gd name="T14" fmla="*/ 744 w 74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126">
                  <a:moveTo>
                    <a:pt x="744" y="126"/>
                  </a:moveTo>
                  <a:lnTo>
                    <a:pt x="0" y="126"/>
                  </a:lnTo>
                  <a:lnTo>
                    <a:pt x="492" y="0"/>
                  </a:lnTo>
                  <a:lnTo>
                    <a:pt x="744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8" name="Freeform 86"/>
            <p:cNvSpPr>
              <a:spLocks/>
            </p:cNvSpPr>
            <p:nvPr/>
          </p:nvSpPr>
          <p:spPr bwMode="auto">
            <a:xfrm>
              <a:off x="6154" y="1078"/>
              <a:ext cx="92" cy="83"/>
            </a:xfrm>
            <a:custGeom>
              <a:avLst/>
              <a:gdLst>
                <a:gd name="T0" fmla="*/ 0 w 372"/>
                <a:gd name="T1" fmla="*/ 0 h 372"/>
                <a:gd name="T2" fmla="*/ 0 w 372"/>
                <a:gd name="T3" fmla="*/ 0 h 372"/>
                <a:gd name="T4" fmla="*/ 0 w 372"/>
                <a:gd name="T5" fmla="*/ 0 h 372"/>
                <a:gd name="T6" fmla="*/ 0 w 372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"/>
                <a:gd name="T13" fmla="*/ 0 h 372"/>
                <a:gd name="T14" fmla="*/ 372 w 372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" h="372">
                  <a:moveTo>
                    <a:pt x="0" y="372"/>
                  </a:moveTo>
                  <a:lnTo>
                    <a:pt x="372" y="0"/>
                  </a:lnTo>
                  <a:lnTo>
                    <a:pt x="246" y="246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9" name="Freeform 87"/>
            <p:cNvSpPr>
              <a:spLocks/>
            </p:cNvSpPr>
            <p:nvPr/>
          </p:nvSpPr>
          <p:spPr bwMode="auto">
            <a:xfrm>
              <a:off x="6135" y="1161"/>
              <a:ext cx="111" cy="98"/>
            </a:xfrm>
            <a:custGeom>
              <a:avLst/>
              <a:gdLst>
                <a:gd name="T0" fmla="*/ 0 w 372"/>
                <a:gd name="T1" fmla="*/ 0 h 372"/>
                <a:gd name="T2" fmla="*/ 0 w 372"/>
                <a:gd name="T3" fmla="*/ 0 h 372"/>
                <a:gd name="T4" fmla="*/ 0 w 372"/>
                <a:gd name="T5" fmla="*/ 0 h 372"/>
                <a:gd name="T6" fmla="*/ 0 w 372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"/>
                <a:gd name="T13" fmla="*/ 0 h 372"/>
                <a:gd name="T14" fmla="*/ 372 w 372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" h="372">
                  <a:moveTo>
                    <a:pt x="0" y="0"/>
                  </a:moveTo>
                  <a:lnTo>
                    <a:pt x="372" y="372"/>
                  </a:lnTo>
                  <a:lnTo>
                    <a:pt x="126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0" name="Freeform 88"/>
            <p:cNvSpPr>
              <a:spLocks/>
            </p:cNvSpPr>
            <p:nvPr/>
          </p:nvSpPr>
          <p:spPr bwMode="auto">
            <a:xfrm>
              <a:off x="6063" y="1161"/>
              <a:ext cx="91" cy="84"/>
            </a:xfrm>
            <a:custGeom>
              <a:avLst/>
              <a:gdLst>
                <a:gd name="T0" fmla="*/ 0 w 372"/>
                <a:gd name="T1" fmla="*/ 0 h 372"/>
                <a:gd name="T2" fmla="*/ 0 w 372"/>
                <a:gd name="T3" fmla="*/ 0 h 372"/>
                <a:gd name="T4" fmla="*/ 0 w 372"/>
                <a:gd name="T5" fmla="*/ 0 h 372"/>
                <a:gd name="T6" fmla="*/ 0 w 372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"/>
                <a:gd name="T13" fmla="*/ 0 h 372"/>
                <a:gd name="T14" fmla="*/ 372 w 372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" h="372">
                  <a:moveTo>
                    <a:pt x="372" y="0"/>
                  </a:moveTo>
                  <a:lnTo>
                    <a:pt x="0" y="372"/>
                  </a:lnTo>
                  <a:lnTo>
                    <a:pt x="120" y="126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1" name="Freeform 89"/>
            <p:cNvSpPr>
              <a:spLocks/>
            </p:cNvSpPr>
            <p:nvPr/>
          </p:nvSpPr>
          <p:spPr bwMode="auto">
            <a:xfrm>
              <a:off x="6063" y="1080"/>
              <a:ext cx="91" cy="83"/>
            </a:xfrm>
            <a:custGeom>
              <a:avLst/>
              <a:gdLst>
                <a:gd name="T0" fmla="*/ 0 w 372"/>
                <a:gd name="T1" fmla="*/ 0 h 372"/>
                <a:gd name="T2" fmla="*/ 0 w 372"/>
                <a:gd name="T3" fmla="*/ 0 h 372"/>
                <a:gd name="T4" fmla="*/ 0 w 372"/>
                <a:gd name="T5" fmla="*/ 0 h 372"/>
                <a:gd name="T6" fmla="*/ 0 w 372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"/>
                <a:gd name="T13" fmla="*/ 0 h 372"/>
                <a:gd name="T14" fmla="*/ 372 w 372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" h="372">
                  <a:moveTo>
                    <a:pt x="372" y="372"/>
                  </a:moveTo>
                  <a:lnTo>
                    <a:pt x="0" y="0"/>
                  </a:lnTo>
                  <a:lnTo>
                    <a:pt x="246" y="120"/>
                  </a:lnTo>
                  <a:lnTo>
                    <a:pt x="372" y="3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" name="Rectangle 90"/>
            <p:cNvSpPr>
              <a:spLocks noChangeArrowheads="1"/>
            </p:cNvSpPr>
            <p:nvPr/>
          </p:nvSpPr>
          <p:spPr bwMode="auto">
            <a:xfrm>
              <a:off x="6125" y="906"/>
              <a:ext cx="4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ru-RU" sz="1000" b="1">
                  <a:solidFill>
                    <a:srgbClr val="000000"/>
                  </a:solidFill>
                </a:rPr>
                <a:t>С</a:t>
              </a:r>
              <a:endParaRPr lang="ru-RU" sz="2100">
                <a:solidFill>
                  <a:srgbClr val="000000"/>
                </a:solidFill>
              </a:endParaRPr>
            </a:p>
          </p:txBody>
        </p:sp>
        <p:sp>
          <p:nvSpPr>
            <p:cNvPr id="113" name="Rectangle 91"/>
            <p:cNvSpPr>
              <a:spLocks noChangeArrowheads="1"/>
            </p:cNvSpPr>
            <p:nvPr/>
          </p:nvSpPr>
          <p:spPr bwMode="auto">
            <a:xfrm>
              <a:off x="6369" y="1137"/>
              <a:ext cx="5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4" name="Rectangle 92"/>
            <p:cNvSpPr>
              <a:spLocks noChangeArrowheads="1"/>
            </p:cNvSpPr>
            <p:nvPr/>
          </p:nvSpPr>
          <p:spPr bwMode="auto">
            <a:xfrm>
              <a:off x="6368" y="1143"/>
              <a:ext cx="4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ru-RU" sz="1000" b="1">
                  <a:solidFill>
                    <a:srgbClr val="000000"/>
                  </a:solidFill>
                </a:rPr>
                <a:t>В</a:t>
              </a:r>
              <a:endParaRPr lang="ru-RU" sz="2100">
                <a:solidFill>
                  <a:srgbClr val="000000"/>
                </a:solidFill>
              </a:endParaRPr>
            </a:p>
          </p:txBody>
        </p:sp>
        <p:sp>
          <p:nvSpPr>
            <p:cNvPr id="115" name="Rectangle 93"/>
            <p:cNvSpPr>
              <a:spLocks noChangeArrowheads="1"/>
            </p:cNvSpPr>
            <p:nvPr/>
          </p:nvSpPr>
          <p:spPr bwMode="auto">
            <a:xfrm>
              <a:off x="5878" y="1137"/>
              <a:ext cx="8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" name="Rectangle 94"/>
            <p:cNvSpPr>
              <a:spLocks noChangeArrowheads="1"/>
            </p:cNvSpPr>
            <p:nvPr/>
          </p:nvSpPr>
          <p:spPr bwMode="auto">
            <a:xfrm>
              <a:off x="5878" y="1143"/>
              <a:ext cx="3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ru-RU" sz="1000" b="1">
                  <a:solidFill>
                    <a:srgbClr val="000000"/>
                  </a:solidFill>
                </a:rPr>
                <a:t>З</a:t>
              </a:r>
              <a:endParaRPr lang="ru-RU" sz="2100">
                <a:solidFill>
                  <a:srgbClr val="000000"/>
                </a:solidFill>
              </a:endParaRPr>
            </a:p>
          </p:txBody>
        </p:sp>
        <p:sp>
          <p:nvSpPr>
            <p:cNvPr id="117" name="Rectangle 95"/>
            <p:cNvSpPr>
              <a:spLocks noChangeArrowheads="1"/>
            </p:cNvSpPr>
            <p:nvPr/>
          </p:nvSpPr>
          <p:spPr bwMode="auto">
            <a:xfrm>
              <a:off x="6132" y="1346"/>
              <a:ext cx="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" name="Rectangle 96"/>
            <p:cNvSpPr>
              <a:spLocks noChangeArrowheads="1"/>
            </p:cNvSpPr>
            <p:nvPr/>
          </p:nvSpPr>
          <p:spPr bwMode="auto">
            <a:xfrm>
              <a:off x="6133" y="1352"/>
              <a:ext cx="66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ru-RU" sz="1000" b="1">
                  <a:solidFill>
                    <a:srgbClr val="000000"/>
                  </a:solidFill>
                </a:rPr>
                <a:t>Ю</a:t>
              </a:r>
              <a:endParaRPr lang="ru-RU" sz="2100">
                <a:solidFill>
                  <a:srgbClr val="000000"/>
                </a:solidFill>
              </a:endParaRPr>
            </a:p>
          </p:txBody>
        </p:sp>
      </p:grpSp>
      <p:sp>
        <p:nvSpPr>
          <p:cNvPr id="119" name="Text Box 69"/>
          <p:cNvSpPr txBox="1">
            <a:spLocks noChangeArrowheads="1"/>
          </p:cNvSpPr>
          <p:nvPr/>
        </p:nvSpPr>
        <p:spPr bwMode="auto">
          <a:xfrm>
            <a:off x="444900" y="5587548"/>
            <a:ext cx="1776444" cy="109869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127947" tIns="63974" rIns="127947" bIns="63974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39813" indent="-398463" defTabSz="1279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600200" indent="-320675" defTabSz="12795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239963" indent="-320675" defTabSz="12795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878138" indent="-317500" defTabSz="12795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335338" indent="-317500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792538" indent="-317500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249738" indent="-317500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706938" indent="-317500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 </a:t>
            </a:r>
            <a:r>
              <a:rPr lang="ru-RU" sz="9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КЧСиОПБ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1ед</a:t>
            </a: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4ч</a:t>
            </a: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ПСЧ-46                       </a:t>
            </a: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ОМВД                    1ед</a:t>
            </a: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  <a:endParaRPr lang="ru-RU" sz="9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БСМП              </a:t>
            </a: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1ед,  </a:t>
            </a: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  <a:p>
            <a:pPr>
              <a:spcBef>
                <a:spcPct val="50000"/>
              </a:spcBef>
            </a:pP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РЭС                            2ед, 6ч.</a:t>
            </a:r>
          </a:p>
        </p:txBody>
      </p:sp>
      <p:grpSp>
        <p:nvGrpSpPr>
          <p:cNvPr id="121" name="Группа 120"/>
          <p:cNvGrpSpPr/>
          <p:nvPr/>
        </p:nvGrpSpPr>
        <p:grpSpPr>
          <a:xfrm rot="10800000" flipH="1" flipV="1">
            <a:off x="7497049" y="2960460"/>
            <a:ext cx="485629" cy="443082"/>
            <a:chOff x="7862065" y="4851924"/>
            <a:chExt cx="255758" cy="156307"/>
          </a:xfrm>
        </p:grpSpPr>
        <p:sp>
          <p:nvSpPr>
            <p:cNvPr id="122" name="Rectangle 54"/>
            <p:cNvSpPr>
              <a:spLocks noChangeArrowheads="1"/>
            </p:cNvSpPr>
            <p:nvPr/>
          </p:nvSpPr>
          <p:spPr bwMode="auto">
            <a:xfrm>
              <a:off x="7862065" y="4940325"/>
              <a:ext cx="255758" cy="6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0" tIns="9040" rIns="9040" bIns="9040"/>
            <a:lstStyle/>
            <a:p>
              <a:pPr algn="ctr" defTabSz="652463"/>
              <a:r>
                <a:rPr lang="ru-RU" sz="600" dirty="0" smtClean="0">
                  <a:cs typeface="Arial" charset="0"/>
                </a:rPr>
                <a:t>ОЦГБ</a:t>
              </a:r>
              <a:endParaRPr lang="ru-RU" sz="600" b="0" dirty="0">
                <a:cs typeface="Arial" charset="0"/>
              </a:endParaRPr>
            </a:p>
            <a:p>
              <a:pPr algn="ctr" defTabSz="652463"/>
              <a:r>
                <a:rPr lang="ru-RU" sz="600" b="0" dirty="0" smtClean="0">
                  <a:cs typeface="Arial" charset="0"/>
                </a:rPr>
                <a:t>98</a:t>
              </a:r>
              <a:endParaRPr lang="ru-RU" sz="600" b="0" dirty="0">
                <a:cs typeface="Arial" charset="0"/>
              </a:endParaRPr>
            </a:p>
          </p:txBody>
        </p:sp>
        <p:grpSp>
          <p:nvGrpSpPr>
            <p:cNvPr id="123" name="Group 56"/>
            <p:cNvGrpSpPr>
              <a:grpSpLocks/>
            </p:cNvGrpSpPr>
            <p:nvPr/>
          </p:nvGrpSpPr>
          <p:grpSpPr bwMode="auto">
            <a:xfrm>
              <a:off x="7886261" y="4851924"/>
              <a:ext cx="227972" cy="156307"/>
              <a:chOff x="0" y="1"/>
              <a:chExt cx="20000" cy="19998"/>
            </a:xfrm>
          </p:grpSpPr>
          <p:sp>
            <p:nvSpPr>
              <p:cNvPr id="124" name="Rectangle 57"/>
              <p:cNvSpPr>
                <a:spLocks noChangeArrowheads="1"/>
              </p:cNvSpPr>
              <p:nvPr/>
            </p:nvSpPr>
            <p:spPr bwMode="auto">
              <a:xfrm>
                <a:off x="0" y="7755"/>
                <a:ext cx="20000" cy="12244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5064" tIns="32532" rIns="65064" bIns="32532"/>
              <a:lstStyle/>
              <a:p>
                <a:pPr algn="ctr" defTabSz="652463"/>
                <a:endParaRPr lang="ru-RU" sz="1500" b="0">
                  <a:cs typeface="Arial" charset="0"/>
                </a:endParaRPr>
              </a:p>
            </p:txBody>
          </p:sp>
          <p:sp>
            <p:nvSpPr>
              <p:cNvPr id="125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Line 59"/>
              <p:cNvSpPr>
                <a:spLocks noChangeShapeType="1"/>
              </p:cNvSpPr>
              <p:nvPr/>
            </p:nvSpPr>
            <p:spPr bwMode="auto">
              <a:xfrm>
                <a:off x="10475" y="2"/>
                <a:ext cx="9364" cy="730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7" name="Group 60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5" y="2"/>
                <a:chExt cx="20007" cy="19999"/>
              </a:xfrm>
            </p:grpSpPr>
            <p:sp>
              <p:nvSpPr>
                <p:cNvPr id="128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2"/>
                  <a:ext cx="137" cy="19999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" name="Line 62"/>
                <p:cNvSpPr>
                  <a:spLocks noChangeShapeType="1"/>
                </p:cNvSpPr>
                <p:nvPr/>
              </p:nvSpPr>
              <p:spPr bwMode="auto">
                <a:xfrm>
                  <a:off x="5" y="11587"/>
                  <a:ext cx="20007" cy="14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33" name="Группа 132"/>
          <p:cNvGrpSpPr/>
          <p:nvPr/>
        </p:nvGrpSpPr>
        <p:grpSpPr>
          <a:xfrm>
            <a:off x="8676164" y="3699611"/>
            <a:ext cx="515873" cy="637726"/>
            <a:chOff x="8248218" y="5103422"/>
            <a:chExt cx="766123" cy="722773"/>
          </a:xfrm>
        </p:grpSpPr>
        <p:grpSp>
          <p:nvGrpSpPr>
            <p:cNvPr id="134" name="Группа 133"/>
            <p:cNvGrpSpPr/>
            <p:nvPr/>
          </p:nvGrpSpPr>
          <p:grpSpPr>
            <a:xfrm>
              <a:off x="8248218" y="5103422"/>
              <a:ext cx="735792" cy="722773"/>
              <a:chOff x="8248218" y="5103422"/>
              <a:chExt cx="735792" cy="722773"/>
            </a:xfrm>
          </p:grpSpPr>
          <p:cxnSp>
            <p:nvCxnSpPr>
              <p:cNvPr id="136" name="Прямая соединительная линия 135"/>
              <p:cNvCxnSpPr/>
              <p:nvPr/>
            </p:nvCxnSpPr>
            <p:spPr>
              <a:xfrm>
                <a:off x="8984010" y="5103422"/>
                <a:ext cx="0" cy="72277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 flipH="1">
                <a:off x="8342777" y="5125964"/>
                <a:ext cx="610138" cy="7346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>
              <a:xfrm flipH="1" flipV="1">
                <a:off x="8342777" y="5348761"/>
                <a:ext cx="610138" cy="393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Дуга 138"/>
              <p:cNvSpPr/>
              <p:nvPr/>
            </p:nvSpPr>
            <p:spPr>
              <a:xfrm flipH="1">
                <a:off x="8248218" y="5215486"/>
                <a:ext cx="192147" cy="124773"/>
              </a:xfrm>
              <a:prstGeom prst="arc">
                <a:avLst>
                  <a:gd name="adj1" fmla="val 16200000"/>
                  <a:gd name="adj2" fmla="val 5110666"/>
                </a:avLst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8458064" y="5115656"/>
              <a:ext cx="556277" cy="252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b="1" dirty="0" smtClean="0"/>
                <a:t>ПСЧ-46</a:t>
              </a:r>
              <a:endParaRPr lang="ru-RU" sz="600" b="1" dirty="0"/>
            </a:p>
          </p:txBody>
        </p:sp>
      </p:grpSp>
      <p:grpSp>
        <p:nvGrpSpPr>
          <p:cNvPr id="140" name="Group 481"/>
          <p:cNvGrpSpPr>
            <a:grpSpLocks/>
          </p:cNvGrpSpPr>
          <p:nvPr/>
        </p:nvGrpSpPr>
        <p:grpSpPr bwMode="auto">
          <a:xfrm>
            <a:off x="3834435" y="968872"/>
            <a:ext cx="2030753" cy="1162822"/>
            <a:chOff x="3360" y="1440"/>
            <a:chExt cx="816" cy="758"/>
          </a:xfrm>
        </p:grpSpPr>
        <p:grpSp>
          <p:nvGrpSpPr>
            <p:cNvPr id="141" name="Group 482"/>
            <p:cNvGrpSpPr>
              <a:grpSpLocks/>
            </p:cNvGrpSpPr>
            <p:nvPr/>
          </p:nvGrpSpPr>
          <p:grpSpPr bwMode="auto">
            <a:xfrm>
              <a:off x="3360" y="1440"/>
              <a:ext cx="143" cy="145"/>
              <a:chOff x="1104" y="671"/>
              <a:chExt cx="143" cy="145"/>
            </a:xfrm>
          </p:grpSpPr>
          <p:sp>
            <p:nvSpPr>
              <p:cNvPr id="155" name="Arc 483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156" name="AutoShape 484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endParaRPr lang="ru-RU" b="0"/>
              </a:p>
            </p:txBody>
          </p:sp>
        </p:grpSp>
        <p:grpSp>
          <p:nvGrpSpPr>
            <p:cNvPr id="142" name="Group 485"/>
            <p:cNvGrpSpPr>
              <a:grpSpLocks/>
            </p:cNvGrpSpPr>
            <p:nvPr/>
          </p:nvGrpSpPr>
          <p:grpSpPr bwMode="auto">
            <a:xfrm rot="5400000">
              <a:off x="4032" y="1439"/>
              <a:ext cx="143" cy="145"/>
              <a:chOff x="1104" y="671"/>
              <a:chExt cx="143" cy="145"/>
            </a:xfrm>
          </p:grpSpPr>
          <p:sp>
            <p:nvSpPr>
              <p:cNvPr id="153" name="Arc 486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154" name="AutoShape 487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endParaRPr lang="ru-RU" b="0"/>
              </a:p>
            </p:txBody>
          </p:sp>
        </p:grpSp>
        <p:grpSp>
          <p:nvGrpSpPr>
            <p:cNvPr id="143" name="Group 488"/>
            <p:cNvGrpSpPr>
              <a:grpSpLocks/>
            </p:cNvGrpSpPr>
            <p:nvPr/>
          </p:nvGrpSpPr>
          <p:grpSpPr bwMode="auto">
            <a:xfrm rot="10800000">
              <a:off x="4032" y="2053"/>
              <a:ext cx="143" cy="145"/>
              <a:chOff x="1104" y="671"/>
              <a:chExt cx="143" cy="145"/>
            </a:xfrm>
          </p:grpSpPr>
          <p:sp>
            <p:nvSpPr>
              <p:cNvPr id="151" name="Arc 489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152" name="AutoShape 490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lIns="91429" tIns="45715" rIns="91429" bIns="45715" anchor="ctr"/>
              <a:lstStyle/>
              <a:p>
                <a:endParaRPr lang="ru-RU" b="0"/>
              </a:p>
            </p:txBody>
          </p:sp>
        </p:grpSp>
        <p:grpSp>
          <p:nvGrpSpPr>
            <p:cNvPr id="144" name="Group 491"/>
            <p:cNvGrpSpPr>
              <a:grpSpLocks/>
            </p:cNvGrpSpPr>
            <p:nvPr/>
          </p:nvGrpSpPr>
          <p:grpSpPr bwMode="auto">
            <a:xfrm rot="-5400000">
              <a:off x="3372" y="2053"/>
              <a:ext cx="143" cy="145"/>
              <a:chOff x="1104" y="671"/>
              <a:chExt cx="143" cy="145"/>
            </a:xfrm>
          </p:grpSpPr>
          <p:sp>
            <p:nvSpPr>
              <p:cNvPr id="149" name="Arc 492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150" name="AutoShape 493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lIns="91429" tIns="45715" rIns="91429" bIns="45715" anchor="ctr"/>
              <a:lstStyle/>
              <a:p>
                <a:endParaRPr lang="ru-RU" b="0"/>
              </a:p>
            </p:txBody>
          </p:sp>
        </p:grpSp>
        <p:sp>
          <p:nvSpPr>
            <p:cNvPr id="145" name="Line 494"/>
            <p:cNvSpPr>
              <a:spLocks noChangeShapeType="1"/>
            </p:cNvSpPr>
            <p:nvPr/>
          </p:nvSpPr>
          <p:spPr bwMode="auto">
            <a:xfrm>
              <a:off x="3504" y="2112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" name="Line 495"/>
            <p:cNvSpPr>
              <a:spLocks noChangeShapeType="1"/>
            </p:cNvSpPr>
            <p:nvPr/>
          </p:nvSpPr>
          <p:spPr bwMode="auto">
            <a:xfrm>
              <a:off x="3456" y="1584"/>
              <a:ext cx="0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" name="Line 496"/>
            <p:cNvSpPr>
              <a:spLocks noChangeShapeType="1"/>
            </p:cNvSpPr>
            <p:nvPr/>
          </p:nvSpPr>
          <p:spPr bwMode="auto">
            <a:xfrm>
              <a:off x="3504" y="1532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Line 497"/>
            <p:cNvSpPr>
              <a:spLocks noChangeShapeType="1"/>
            </p:cNvSpPr>
            <p:nvPr/>
          </p:nvSpPr>
          <p:spPr bwMode="auto">
            <a:xfrm>
              <a:off x="4091" y="1584"/>
              <a:ext cx="0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7" name="Group 636"/>
          <p:cNvGrpSpPr>
            <a:grpSpLocks/>
          </p:cNvGrpSpPr>
          <p:nvPr/>
        </p:nvGrpSpPr>
        <p:grpSpPr bwMode="auto">
          <a:xfrm>
            <a:off x="9943239" y="4192630"/>
            <a:ext cx="241101" cy="178936"/>
            <a:chOff x="3360" y="1440"/>
            <a:chExt cx="816" cy="758"/>
          </a:xfrm>
        </p:grpSpPr>
        <p:grpSp>
          <p:nvGrpSpPr>
            <p:cNvPr id="158" name="Group 637"/>
            <p:cNvGrpSpPr>
              <a:grpSpLocks/>
            </p:cNvGrpSpPr>
            <p:nvPr/>
          </p:nvGrpSpPr>
          <p:grpSpPr bwMode="auto">
            <a:xfrm>
              <a:off x="3360" y="1440"/>
              <a:ext cx="143" cy="145"/>
              <a:chOff x="1104" y="671"/>
              <a:chExt cx="143" cy="145"/>
            </a:xfrm>
          </p:grpSpPr>
          <p:sp>
            <p:nvSpPr>
              <p:cNvPr id="172" name="Arc 638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3" name="AutoShape 639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9" name="Group 640"/>
            <p:cNvGrpSpPr>
              <a:grpSpLocks/>
            </p:cNvGrpSpPr>
            <p:nvPr/>
          </p:nvGrpSpPr>
          <p:grpSpPr bwMode="auto">
            <a:xfrm rot="5400000">
              <a:off x="4032" y="1439"/>
              <a:ext cx="143" cy="145"/>
              <a:chOff x="1104" y="671"/>
              <a:chExt cx="143" cy="145"/>
            </a:xfrm>
          </p:grpSpPr>
          <p:sp>
            <p:nvSpPr>
              <p:cNvPr id="170" name="Arc 641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1" name="AutoShape 642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0" name="Group 643"/>
            <p:cNvGrpSpPr>
              <a:grpSpLocks/>
            </p:cNvGrpSpPr>
            <p:nvPr/>
          </p:nvGrpSpPr>
          <p:grpSpPr bwMode="auto">
            <a:xfrm rot="10800000">
              <a:off x="4032" y="2053"/>
              <a:ext cx="143" cy="145"/>
              <a:chOff x="1104" y="671"/>
              <a:chExt cx="143" cy="145"/>
            </a:xfrm>
          </p:grpSpPr>
          <p:sp>
            <p:nvSpPr>
              <p:cNvPr id="168" name="Arc 644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9" name="AutoShape 645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1" name="Group 646"/>
            <p:cNvGrpSpPr>
              <a:grpSpLocks/>
            </p:cNvGrpSpPr>
            <p:nvPr/>
          </p:nvGrpSpPr>
          <p:grpSpPr bwMode="auto">
            <a:xfrm rot="-5400000">
              <a:off x="3372" y="2053"/>
              <a:ext cx="143" cy="145"/>
              <a:chOff x="1104" y="671"/>
              <a:chExt cx="143" cy="145"/>
            </a:xfrm>
          </p:grpSpPr>
          <p:sp>
            <p:nvSpPr>
              <p:cNvPr id="166" name="Arc 647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7" name="AutoShape 648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2" name="Line 649"/>
            <p:cNvSpPr>
              <a:spLocks noChangeShapeType="1"/>
            </p:cNvSpPr>
            <p:nvPr/>
          </p:nvSpPr>
          <p:spPr bwMode="auto">
            <a:xfrm>
              <a:off x="3504" y="2112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" name="Line 650"/>
            <p:cNvSpPr>
              <a:spLocks noChangeShapeType="1"/>
            </p:cNvSpPr>
            <p:nvPr/>
          </p:nvSpPr>
          <p:spPr bwMode="auto">
            <a:xfrm>
              <a:off x="3456" y="1584"/>
              <a:ext cx="0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" name="Line 651"/>
            <p:cNvSpPr>
              <a:spLocks noChangeShapeType="1"/>
            </p:cNvSpPr>
            <p:nvPr/>
          </p:nvSpPr>
          <p:spPr bwMode="auto">
            <a:xfrm>
              <a:off x="3504" y="1525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" name="Line 652"/>
            <p:cNvSpPr>
              <a:spLocks noChangeShapeType="1"/>
            </p:cNvSpPr>
            <p:nvPr/>
          </p:nvSpPr>
          <p:spPr bwMode="auto">
            <a:xfrm>
              <a:off x="4091" y="1584"/>
              <a:ext cx="0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325306" y="4155886"/>
            <a:ext cx="11095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Место происшествия</a:t>
            </a:r>
            <a:endParaRPr lang="ru-RU" sz="800" dirty="0"/>
          </a:p>
        </p:txBody>
      </p:sp>
      <p:grpSp>
        <p:nvGrpSpPr>
          <p:cNvPr id="198" name="Группа 197"/>
          <p:cNvGrpSpPr/>
          <p:nvPr/>
        </p:nvGrpSpPr>
        <p:grpSpPr>
          <a:xfrm rot="10800000" flipH="1" flipV="1">
            <a:off x="9939524" y="4396040"/>
            <a:ext cx="263942" cy="248026"/>
            <a:chOff x="7862065" y="4851924"/>
            <a:chExt cx="255758" cy="156307"/>
          </a:xfrm>
        </p:grpSpPr>
        <p:sp>
          <p:nvSpPr>
            <p:cNvPr id="199" name="Rectangle 54"/>
            <p:cNvSpPr>
              <a:spLocks noChangeArrowheads="1"/>
            </p:cNvSpPr>
            <p:nvPr/>
          </p:nvSpPr>
          <p:spPr bwMode="auto">
            <a:xfrm>
              <a:off x="7862065" y="4940325"/>
              <a:ext cx="255758" cy="6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0" tIns="9040" rIns="9040" bIns="9040"/>
            <a:lstStyle/>
            <a:p>
              <a:pPr algn="ctr" defTabSz="652463"/>
              <a:endParaRPr lang="ru-RU" sz="600" b="0" dirty="0">
                <a:cs typeface="Arial" charset="0"/>
              </a:endParaRPr>
            </a:p>
          </p:txBody>
        </p:sp>
        <p:grpSp>
          <p:nvGrpSpPr>
            <p:cNvPr id="200" name="Group 56"/>
            <p:cNvGrpSpPr>
              <a:grpSpLocks/>
            </p:cNvGrpSpPr>
            <p:nvPr/>
          </p:nvGrpSpPr>
          <p:grpSpPr bwMode="auto">
            <a:xfrm>
              <a:off x="7886261" y="4851924"/>
              <a:ext cx="227972" cy="156307"/>
              <a:chOff x="0" y="1"/>
              <a:chExt cx="20000" cy="19998"/>
            </a:xfrm>
          </p:grpSpPr>
          <p:sp>
            <p:nvSpPr>
              <p:cNvPr id="201" name="Rectangle 57"/>
              <p:cNvSpPr>
                <a:spLocks noChangeArrowheads="1"/>
              </p:cNvSpPr>
              <p:nvPr/>
            </p:nvSpPr>
            <p:spPr bwMode="auto">
              <a:xfrm>
                <a:off x="0" y="7755"/>
                <a:ext cx="20000" cy="12244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5064" tIns="32532" rIns="65064" bIns="32532"/>
              <a:lstStyle/>
              <a:p>
                <a:pPr algn="ctr" defTabSz="652463"/>
                <a:endParaRPr lang="ru-RU" sz="1500" b="0">
                  <a:cs typeface="Arial" charset="0"/>
                </a:endParaRPr>
              </a:p>
            </p:txBody>
          </p:sp>
          <p:sp>
            <p:nvSpPr>
              <p:cNvPr id="202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Line 59"/>
              <p:cNvSpPr>
                <a:spLocks noChangeShapeType="1"/>
              </p:cNvSpPr>
              <p:nvPr/>
            </p:nvSpPr>
            <p:spPr bwMode="auto">
              <a:xfrm>
                <a:off x="10475" y="2"/>
                <a:ext cx="9364" cy="730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4" name="Group 60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5" y="2"/>
                <a:chExt cx="20007" cy="19999"/>
              </a:xfrm>
            </p:grpSpPr>
            <p:sp>
              <p:nvSpPr>
                <p:cNvPr id="205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2"/>
                  <a:ext cx="137" cy="19999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" name="Line 62"/>
                <p:cNvSpPr>
                  <a:spLocks noChangeShapeType="1"/>
                </p:cNvSpPr>
                <p:nvPr/>
              </p:nvSpPr>
              <p:spPr bwMode="auto">
                <a:xfrm>
                  <a:off x="5" y="11587"/>
                  <a:ext cx="20007" cy="14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4" name="TextBox 13"/>
          <p:cNvSpPr txBox="1"/>
          <p:nvPr/>
        </p:nvSpPr>
        <p:spPr>
          <a:xfrm>
            <a:off x="10192318" y="4377430"/>
            <a:ext cx="450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ОЦГБ </a:t>
            </a:r>
          </a:p>
          <a:p>
            <a:r>
              <a:rPr lang="ru-RU" sz="600" dirty="0" smtClean="0"/>
              <a:t>   98</a:t>
            </a:r>
            <a:endParaRPr lang="ru-RU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521328" y="4395420"/>
            <a:ext cx="74888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600" dirty="0" smtClean="0"/>
              <a:t>Медицинское учреждение</a:t>
            </a:r>
            <a:endParaRPr lang="ru-RU" sz="600" dirty="0"/>
          </a:p>
        </p:txBody>
      </p:sp>
      <p:sp>
        <p:nvSpPr>
          <p:cNvPr id="16" name="TextBox 15"/>
          <p:cNvSpPr txBox="1"/>
          <p:nvPr/>
        </p:nvSpPr>
        <p:spPr>
          <a:xfrm>
            <a:off x="10519996" y="4555995"/>
            <a:ext cx="84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" dirty="0" smtClean="0"/>
          </a:p>
          <a:p>
            <a:endParaRPr lang="ru-RU" sz="600" dirty="0"/>
          </a:p>
          <a:p>
            <a:r>
              <a:rPr lang="ru-RU" sz="600" dirty="0" smtClean="0"/>
              <a:t>ПСЧ</a:t>
            </a:r>
            <a:endParaRPr lang="ru-RU" sz="600" dirty="0"/>
          </a:p>
        </p:txBody>
      </p:sp>
      <p:sp>
        <p:nvSpPr>
          <p:cNvPr id="17" name="TextBox 16"/>
          <p:cNvSpPr txBox="1"/>
          <p:nvPr/>
        </p:nvSpPr>
        <p:spPr>
          <a:xfrm>
            <a:off x="10540122" y="4883572"/>
            <a:ext cx="4444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БСМП</a:t>
            </a:r>
            <a:endParaRPr lang="ru-RU" sz="600" dirty="0"/>
          </a:p>
        </p:txBody>
      </p:sp>
      <p:pic>
        <p:nvPicPr>
          <p:cNvPr id="207" name="Picture 28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822" y="5110513"/>
            <a:ext cx="212096" cy="17003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10552369" y="5068238"/>
            <a:ext cx="4462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О МВД</a:t>
            </a:r>
            <a:endParaRPr lang="ru-RU" sz="600" dirty="0"/>
          </a:p>
        </p:txBody>
      </p:sp>
      <p:graphicFrame>
        <p:nvGraphicFramePr>
          <p:cNvPr id="208" name="Объект 2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802173"/>
              </p:ext>
            </p:extLst>
          </p:nvPr>
        </p:nvGraphicFramePr>
        <p:xfrm>
          <a:off x="9945632" y="5317418"/>
          <a:ext cx="286163" cy="1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Фотография Photo Editor" r:id="rId7" imgW="7552381" imgH="3858164" progId="MSPhotoEd.3">
                  <p:embed/>
                </p:oleObj>
              </mc:Choice>
              <mc:Fallback>
                <p:oleObj name="Фотография Photo Editor" r:id="rId7" imgW="7552381" imgH="3858164" progId="MSPhotoEd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5632" y="5317418"/>
                        <a:ext cx="286163" cy="1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TextBox 98"/>
          <p:cNvSpPr txBox="1"/>
          <p:nvPr/>
        </p:nvSpPr>
        <p:spPr>
          <a:xfrm>
            <a:off x="10458248" y="5340206"/>
            <a:ext cx="7397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ОГ КЧС и ОПБ</a:t>
            </a:r>
            <a:endParaRPr lang="ru-RU" sz="600" dirty="0"/>
          </a:p>
        </p:txBody>
      </p:sp>
      <p:sp>
        <p:nvSpPr>
          <p:cNvPr id="131" name="Минус 130"/>
          <p:cNvSpPr/>
          <p:nvPr/>
        </p:nvSpPr>
        <p:spPr>
          <a:xfrm>
            <a:off x="9920870" y="5777325"/>
            <a:ext cx="420132" cy="79585"/>
          </a:xfrm>
          <a:prstGeom prst="mathMinus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10389169" y="5728274"/>
            <a:ext cx="109385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Маршрут выдвижения сил</a:t>
            </a:r>
            <a:endParaRPr lang="ru-RU" sz="600" dirty="0"/>
          </a:p>
        </p:txBody>
      </p:sp>
      <p:cxnSp>
        <p:nvCxnSpPr>
          <p:cNvPr id="1027" name="Прямая соединительная линия 1026"/>
          <p:cNvCxnSpPr/>
          <p:nvPr/>
        </p:nvCxnSpPr>
        <p:spPr>
          <a:xfrm flipV="1">
            <a:off x="9943239" y="6035723"/>
            <a:ext cx="397763" cy="1"/>
          </a:xfrm>
          <a:prstGeom prst="line">
            <a:avLst/>
          </a:prstGeom>
          <a:ln w="38100">
            <a:solidFill>
              <a:srgbClr val="FB4723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35" name="TextBox 1034"/>
          <p:cNvSpPr txBox="1"/>
          <p:nvPr/>
        </p:nvSpPr>
        <p:spPr>
          <a:xfrm>
            <a:off x="10438553" y="5948844"/>
            <a:ext cx="8764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Маршрут эвакуации</a:t>
            </a:r>
            <a:endParaRPr lang="ru-RU" sz="600" dirty="0"/>
          </a:p>
        </p:txBody>
      </p:sp>
      <p:sp>
        <p:nvSpPr>
          <p:cNvPr id="1038" name="TextBox 1037"/>
          <p:cNvSpPr txBox="1"/>
          <p:nvPr/>
        </p:nvSpPr>
        <p:spPr>
          <a:xfrm rot="21540000">
            <a:off x="9143585" y="3647240"/>
            <a:ext cx="18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822101"/>
              </p:ext>
            </p:extLst>
          </p:nvPr>
        </p:nvGraphicFramePr>
        <p:xfrm>
          <a:off x="2397026" y="4938810"/>
          <a:ext cx="2865476" cy="1726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3879"/>
                <a:gridCol w="1205906"/>
                <a:gridCol w="545691"/>
              </a:tblGrid>
              <a:tr h="507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должность Ф.И.О. руководителя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телефон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45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ПСЧ-46 </a:t>
                      </a:r>
                      <a:r>
                        <a:rPr lang="ru-RU" sz="800" u="none" strike="noStrike" dirty="0" smtClean="0">
                          <a:effectLst/>
                        </a:rPr>
                        <a:t>                             ул</a:t>
                      </a:r>
                      <a:r>
                        <a:rPr lang="ru-RU" sz="800" u="none" strike="noStrike" dirty="0">
                          <a:effectLst/>
                        </a:rPr>
                        <a:t>. О. Кошевого 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начальник Ползунов А.Ю. </a:t>
                      </a:r>
                      <a:r>
                        <a:rPr lang="ru-RU" sz="800" u="none" strike="noStrike" dirty="0" err="1">
                          <a:effectLst/>
                        </a:rPr>
                        <a:t>деж</a:t>
                      </a:r>
                      <a:r>
                        <a:rPr lang="ru-RU" sz="800" u="none" strike="noStrike" dirty="0">
                          <a:effectLst/>
                        </a:rPr>
                        <a:t>. Часть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51-100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5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ОМВД                        </a:t>
                      </a:r>
                      <a:r>
                        <a:rPr lang="ru-RU" sz="800" u="none" strike="noStrike" dirty="0" smtClean="0">
                          <a:effectLst/>
                        </a:rPr>
                        <a:t>          </a:t>
                      </a:r>
                      <a:r>
                        <a:rPr lang="ru-RU" sz="800" u="none" strike="noStrike" dirty="0">
                          <a:effectLst/>
                        </a:rPr>
                        <a:t>ул. Геодезическая 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Начальник       </a:t>
                      </a:r>
                      <a:r>
                        <a:rPr lang="ru-RU" sz="800" u="none" strike="noStrike" dirty="0" smtClean="0">
                          <a:effectLst/>
                        </a:rPr>
                        <a:t>             </a:t>
                      </a:r>
                      <a:r>
                        <a:rPr lang="ru-RU" sz="800" u="none" strike="noStrike" dirty="0">
                          <a:effectLst/>
                        </a:rPr>
                        <a:t>Бобров Е.Г.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50-200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5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ОЦГБ                                  ул. </a:t>
                      </a:r>
                      <a:r>
                        <a:rPr lang="ru-RU" sz="800" u="none" strike="noStrike" dirty="0">
                          <a:effectLst/>
                        </a:rPr>
                        <a:t>Железнодорожная 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глав.врач</a:t>
                      </a:r>
                      <a:r>
                        <a:rPr lang="ru-RU" sz="800" u="none" strike="noStrike" dirty="0">
                          <a:effectLst/>
                        </a:rPr>
                        <a:t>           </a:t>
                      </a:r>
                      <a:r>
                        <a:rPr lang="ru-RU" sz="800" u="none" strike="noStrike" dirty="0" smtClean="0">
                          <a:effectLst/>
                        </a:rPr>
                        <a:t>          </a:t>
                      </a:r>
                      <a:r>
                        <a:rPr lang="ru-RU" sz="800" u="none" strike="noStrike" dirty="0" err="1">
                          <a:effectLst/>
                        </a:rPr>
                        <a:t>Лацких</a:t>
                      </a:r>
                      <a:r>
                        <a:rPr lang="ru-RU" sz="800" u="none" strike="noStrike" dirty="0">
                          <a:effectLst/>
                        </a:rPr>
                        <a:t> А.В.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50-300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5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РЭС электрические сети ул. О. Кошевого 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начальник </a:t>
                      </a:r>
                      <a:r>
                        <a:rPr lang="ru-RU" sz="800" u="none" strike="noStrike" dirty="0" smtClean="0">
                          <a:effectLst/>
                        </a:rPr>
                        <a:t>       Серебряников </a:t>
                      </a:r>
                      <a:r>
                        <a:rPr lang="ru-RU" sz="800" u="none" strike="noStrike" dirty="0">
                          <a:effectLst/>
                        </a:rPr>
                        <a:t>А.В.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297-22-45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1" name="Picture 29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825" y="4712232"/>
            <a:ext cx="247220" cy="19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Picture 29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623" y="1177584"/>
            <a:ext cx="247220" cy="19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" name="Picture 28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04" y="1583040"/>
            <a:ext cx="177025" cy="12920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799995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" name="Picture 28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64" y="1232661"/>
            <a:ext cx="212096" cy="17003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9" name="Объект 2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943202"/>
              </p:ext>
            </p:extLst>
          </p:nvPr>
        </p:nvGraphicFramePr>
        <p:xfrm>
          <a:off x="5069089" y="1279331"/>
          <a:ext cx="286163" cy="1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Фотография Photo Editor" r:id="rId9" imgW="7552381" imgH="3858164" progId="MSPhotoEd.3">
                  <p:embed/>
                </p:oleObj>
              </mc:Choice>
              <mc:Fallback>
                <p:oleObj name="Фотография Photo Editor" r:id="rId9" imgW="7552381" imgH="3858164" progId="MSPhotoEd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9089" y="1279331"/>
                        <a:ext cx="286163" cy="1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 flipH="1">
            <a:off x="5655255" y="2582990"/>
            <a:ext cx="414889" cy="208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noFill/>
              </a:rPr>
              <a:t>5?5?445/4</a:t>
            </a:r>
            <a:endParaRPr lang="ru-RU" dirty="0">
              <a:noFill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5494" y="2602241"/>
            <a:ext cx="4932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5</a:t>
            </a:r>
            <a:r>
              <a:rPr lang="ru-RU" sz="900" dirty="0" smtClean="0"/>
              <a:t>,4 км</a:t>
            </a:r>
            <a:endParaRPr lang="ru-RU" sz="900" dirty="0"/>
          </a:p>
        </p:txBody>
      </p:sp>
      <p:sp>
        <p:nvSpPr>
          <p:cNvPr id="1025" name="Прямоугольник 1024"/>
          <p:cNvSpPr/>
          <p:nvPr/>
        </p:nvSpPr>
        <p:spPr>
          <a:xfrm rot="16500000">
            <a:off x="8534919" y="2775064"/>
            <a:ext cx="168142" cy="3824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>
              <a:rot lat="0" lon="21299999" rev="21299999"/>
            </a:camera>
            <a:lightRig rig="threePt" dir="t"/>
          </a:scene3d>
          <a:sp3d z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flatTx/>
          </a:bodyPr>
          <a:lstStyle/>
          <a:p>
            <a:r>
              <a:rPr lang="ru-RU" sz="900" dirty="0">
                <a:solidFill>
                  <a:schemeClr val="tx1"/>
                </a:solidFill>
              </a:rPr>
              <a:t>6 км</a:t>
            </a:r>
          </a:p>
        </p:txBody>
      </p:sp>
      <p:cxnSp>
        <p:nvCxnSpPr>
          <p:cNvPr id="1030" name="Прямая со стрелкой 1029"/>
          <p:cNvCxnSpPr/>
          <p:nvPr/>
        </p:nvCxnSpPr>
        <p:spPr>
          <a:xfrm flipH="1">
            <a:off x="3815531" y="1832514"/>
            <a:ext cx="425266" cy="296279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Прямоугольник 1033"/>
          <p:cNvSpPr/>
          <p:nvPr/>
        </p:nvSpPr>
        <p:spPr>
          <a:xfrm rot="21600000">
            <a:off x="3548411" y="1340422"/>
            <a:ext cx="429182" cy="250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1 км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78" name="Блок-схема: процесс 177"/>
          <p:cNvSpPr/>
          <p:nvPr/>
        </p:nvSpPr>
        <p:spPr>
          <a:xfrm>
            <a:off x="4159747" y="1475553"/>
            <a:ext cx="755411" cy="376297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     150</a:t>
            </a:r>
            <a:endParaRPr lang="ru-RU" sz="900" dirty="0"/>
          </a:p>
        </p:txBody>
      </p:sp>
      <p:sp>
        <p:nvSpPr>
          <p:cNvPr id="179" name="Полилиния 178"/>
          <p:cNvSpPr/>
          <p:nvPr/>
        </p:nvSpPr>
        <p:spPr>
          <a:xfrm rot="1140000">
            <a:off x="4319972" y="1489502"/>
            <a:ext cx="129075" cy="356651"/>
          </a:xfrm>
          <a:custGeom>
            <a:avLst/>
            <a:gdLst>
              <a:gd name="connsiteX0" fmla="*/ 167149 w 235975"/>
              <a:gd name="connsiteY0" fmla="*/ 0 h 452284"/>
              <a:gd name="connsiteX1" fmla="*/ 117987 w 235975"/>
              <a:gd name="connsiteY1" fmla="*/ 29497 h 452284"/>
              <a:gd name="connsiteX2" fmla="*/ 108155 w 235975"/>
              <a:gd name="connsiteY2" fmla="*/ 58994 h 452284"/>
              <a:gd name="connsiteX3" fmla="*/ 58994 w 235975"/>
              <a:gd name="connsiteY3" fmla="*/ 117987 h 452284"/>
              <a:gd name="connsiteX4" fmla="*/ 39329 w 235975"/>
              <a:gd name="connsiteY4" fmla="*/ 147484 h 452284"/>
              <a:gd name="connsiteX5" fmla="*/ 29497 w 235975"/>
              <a:gd name="connsiteY5" fmla="*/ 176981 h 452284"/>
              <a:gd name="connsiteX6" fmla="*/ 0 w 235975"/>
              <a:gd name="connsiteY6" fmla="*/ 206478 h 452284"/>
              <a:gd name="connsiteX7" fmla="*/ 29497 w 235975"/>
              <a:gd name="connsiteY7" fmla="*/ 186813 h 452284"/>
              <a:gd name="connsiteX8" fmla="*/ 127820 w 235975"/>
              <a:gd name="connsiteY8" fmla="*/ 167149 h 452284"/>
              <a:gd name="connsiteX9" fmla="*/ 235975 w 235975"/>
              <a:gd name="connsiteY9" fmla="*/ 137652 h 452284"/>
              <a:gd name="connsiteX10" fmla="*/ 176981 w 235975"/>
              <a:gd name="connsiteY10" fmla="*/ 186813 h 452284"/>
              <a:gd name="connsiteX11" fmla="*/ 157316 w 235975"/>
              <a:gd name="connsiteY11" fmla="*/ 245807 h 452284"/>
              <a:gd name="connsiteX12" fmla="*/ 117987 w 235975"/>
              <a:gd name="connsiteY12" fmla="*/ 314633 h 452284"/>
              <a:gd name="connsiteX13" fmla="*/ 68826 w 235975"/>
              <a:gd name="connsiteY13" fmla="*/ 403123 h 452284"/>
              <a:gd name="connsiteX14" fmla="*/ 29497 w 235975"/>
              <a:gd name="connsiteY14" fmla="*/ 452284 h 45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975" h="452284">
                <a:moveTo>
                  <a:pt x="167149" y="0"/>
                </a:moveTo>
                <a:cubicBezTo>
                  <a:pt x="150762" y="9832"/>
                  <a:pt x="131500" y="15984"/>
                  <a:pt x="117987" y="29497"/>
                </a:cubicBezTo>
                <a:cubicBezTo>
                  <a:pt x="110658" y="36826"/>
                  <a:pt x="112790" y="49724"/>
                  <a:pt x="108155" y="58994"/>
                </a:cubicBezTo>
                <a:cubicBezTo>
                  <a:pt x="89846" y="95614"/>
                  <a:pt x="86177" y="85368"/>
                  <a:pt x="58994" y="117987"/>
                </a:cubicBezTo>
                <a:cubicBezTo>
                  <a:pt x="51429" y="127065"/>
                  <a:pt x="45884" y="137652"/>
                  <a:pt x="39329" y="147484"/>
                </a:cubicBezTo>
                <a:cubicBezTo>
                  <a:pt x="36052" y="157316"/>
                  <a:pt x="35246" y="168357"/>
                  <a:pt x="29497" y="176981"/>
                </a:cubicBezTo>
                <a:cubicBezTo>
                  <a:pt x="21784" y="188551"/>
                  <a:pt x="0" y="192573"/>
                  <a:pt x="0" y="206478"/>
                </a:cubicBezTo>
                <a:cubicBezTo>
                  <a:pt x="0" y="218295"/>
                  <a:pt x="18635" y="191468"/>
                  <a:pt x="29497" y="186813"/>
                </a:cubicBezTo>
                <a:cubicBezTo>
                  <a:pt x="48164" y="178813"/>
                  <a:pt x="114513" y="169367"/>
                  <a:pt x="127820" y="167149"/>
                </a:cubicBezTo>
                <a:cubicBezTo>
                  <a:pt x="202667" y="142199"/>
                  <a:pt x="166487" y="151549"/>
                  <a:pt x="235975" y="137652"/>
                </a:cubicBezTo>
                <a:cubicBezTo>
                  <a:pt x="217615" y="149892"/>
                  <a:pt x="188115" y="166772"/>
                  <a:pt x="176981" y="186813"/>
                </a:cubicBezTo>
                <a:cubicBezTo>
                  <a:pt x="166914" y="204933"/>
                  <a:pt x="166586" y="227267"/>
                  <a:pt x="157316" y="245807"/>
                </a:cubicBezTo>
                <a:cubicBezTo>
                  <a:pt x="132367" y="295706"/>
                  <a:pt x="145782" y="272941"/>
                  <a:pt x="117987" y="314633"/>
                </a:cubicBezTo>
                <a:cubicBezTo>
                  <a:pt x="105623" y="351724"/>
                  <a:pt x="102634" y="369315"/>
                  <a:pt x="68826" y="403123"/>
                </a:cubicBezTo>
                <a:cubicBezTo>
                  <a:pt x="34147" y="437802"/>
                  <a:pt x="45548" y="420183"/>
                  <a:pt x="29497" y="452284"/>
                </a:cubicBezTo>
              </a:path>
            </a:pathLst>
          </a:custGeom>
          <a:noFill/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2" name="Прямая соединительная линия 181"/>
          <p:cNvCxnSpPr/>
          <p:nvPr/>
        </p:nvCxnSpPr>
        <p:spPr>
          <a:xfrm flipH="1">
            <a:off x="4484051" y="1568858"/>
            <a:ext cx="149068" cy="10790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>
          <a:xfrm>
            <a:off x="4483321" y="1688649"/>
            <a:ext cx="150528" cy="8913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4481803" y="1572690"/>
            <a:ext cx="674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150</a:t>
            </a:r>
            <a:endParaRPr lang="ru-RU" sz="1000" b="1" dirty="0"/>
          </a:p>
        </p:txBody>
      </p:sp>
      <p:sp>
        <p:nvSpPr>
          <p:cNvPr id="240" name="AutoShape 175"/>
          <p:cNvSpPr>
            <a:spLocks noChangeArrowheads="1"/>
          </p:cNvSpPr>
          <p:nvPr/>
        </p:nvSpPr>
        <p:spPr bwMode="auto">
          <a:xfrm>
            <a:off x="598187" y="3442599"/>
            <a:ext cx="1603641" cy="1002431"/>
          </a:xfrm>
          <a:prstGeom prst="wedgeRectCallout">
            <a:avLst>
              <a:gd name="adj1" fmla="val 252785"/>
              <a:gd name="adj2" fmla="val -203984"/>
            </a:avLst>
          </a:prstGeom>
          <a:solidFill>
            <a:schemeClr val="bg1">
              <a:lumMod val="85000"/>
              <a:alpha val="2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ru-RU" sz="1000" dirty="0" smtClean="0"/>
              <a:t>Пробой  изоляции на </a:t>
            </a:r>
            <a:r>
              <a:rPr lang="ru-RU" sz="1000" i="1" dirty="0" smtClean="0"/>
              <a:t>электроподстанции</a:t>
            </a:r>
            <a:r>
              <a:rPr lang="ru-RU" sz="1000" dirty="0" smtClean="0"/>
              <a:t> и линии 110 кВт. без электроэнергии 2 ТП, 45 жилых домов, 3 соц. </a:t>
            </a:r>
            <a:r>
              <a:rPr lang="ru-RU" sz="1000" dirty="0"/>
              <a:t>з</a:t>
            </a:r>
            <a:r>
              <a:rPr lang="ru-RU" sz="1000" dirty="0" smtClean="0"/>
              <a:t>начимых объекта.</a:t>
            </a:r>
            <a:endParaRPr lang="ru-RU" sz="1000" dirty="0"/>
          </a:p>
        </p:txBody>
      </p:sp>
      <p:pic>
        <p:nvPicPr>
          <p:cNvPr id="196" name="Рисунок 19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210" y="5934569"/>
            <a:ext cx="825259" cy="526547"/>
          </a:xfrm>
          <a:prstGeom prst="rect">
            <a:avLst/>
          </a:prstGeom>
        </p:spPr>
      </p:pic>
      <p:sp>
        <p:nvSpPr>
          <p:cNvPr id="241" name="AutoShape 629"/>
          <p:cNvSpPr>
            <a:spLocks noChangeArrowheads="1"/>
          </p:cNvSpPr>
          <p:nvPr/>
        </p:nvSpPr>
        <p:spPr bwMode="auto">
          <a:xfrm>
            <a:off x="7125870" y="5856910"/>
            <a:ext cx="1267369" cy="738487"/>
          </a:xfrm>
          <a:prstGeom prst="wedgeRectCallout">
            <a:avLst>
              <a:gd name="adj1" fmla="val 47724"/>
              <a:gd name="adj2" fmla="val -188086"/>
            </a:avLst>
          </a:prstGeom>
          <a:solidFill>
            <a:schemeClr val="bg1">
              <a:lumMod val="85000"/>
              <a:alpha val="1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800" dirty="0"/>
          </a:p>
        </p:txBody>
      </p:sp>
      <p:sp>
        <p:nvSpPr>
          <p:cNvPr id="226" name="Прямоугольник 225"/>
          <p:cNvSpPr/>
          <p:nvPr/>
        </p:nvSpPr>
        <p:spPr>
          <a:xfrm rot="20040000">
            <a:off x="8396889" y="4439566"/>
            <a:ext cx="467478" cy="16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6</a:t>
            </a:r>
            <a:r>
              <a:rPr lang="ru-RU" b="1" dirty="0" smtClean="0"/>
              <a:t>,5</a:t>
            </a:r>
            <a:r>
              <a:rPr lang="ru-RU" b="1" dirty="0"/>
              <a:t> </a:t>
            </a:r>
            <a:r>
              <a:rPr lang="en-US" b="1" dirty="0"/>
              <a:t>6</a:t>
            </a:r>
            <a:r>
              <a:rPr lang="ru-RU" b="1" dirty="0"/>
              <a:t>,5 км</a:t>
            </a:r>
            <a:r>
              <a:rPr lang="ru-RU" b="1" dirty="0" smtClean="0"/>
              <a:t> </a:t>
            </a:r>
            <a:r>
              <a:rPr lang="ru-RU" b="1" dirty="0" err="1"/>
              <a:t>км</a:t>
            </a:r>
            <a:endParaRPr lang="ru-RU" b="1" dirty="0"/>
          </a:p>
        </p:txBody>
      </p:sp>
      <p:sp>
        <p:nvSpPr>
          <p:cNvPr id="227" name="TextBox 226"/>
          <p:cNvSpPr txBox="1"/>
          <p:nvPr/>
        </p:nvSpPr>
        <p:spPr>
          <a:xfrm rot="20100000">
            <a:off x="8221984" y="4325961"/>
            <a:ext cx="13609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      </a:t>
            </a:r>
            <a:r>
              <a:rPr lang="en-US" sz="900" b="1" dirty="0" smtClean="0"/>
              <a:t>6</a:t>
            </a:r>
            <a:r>
              <a:rPr lang="ru-RU" sz="900" b="1" dirty="0" smtClean="0"/>
              <a:t>,5 км</a:t>
            </a:r>
            <a:endParaRPr lang="ru-RU" sz="900" b="1" dirty="0"/>
          </a:p>
        </p:txBody>
      </p:sp>
      <p:grpSp>
        <p:nvGrpSpPr>
          <p:cNvPr id="213" name="Группа 212"/>
          <p:cNvGrpSpPr/>
          <p:nvPr/>
        </p:nvGrpSpPr>
        <p:grpSpPr>
          <a:xfrm>
            <a:off x="8217094" y="1067201"/>
            <a:ext cx="939041" cy="1111223"/>
            <a:chOff x="5393829" y="1047819"/>
            <a:chExt cx="2254538" cy="3196521"/>
          </a:xfrm>
        </p:grpSpPr>
        <p:grpSp>
          <p:nvGrpSpPr>
            <p:cNvPr id="214" name="Group 12017"/>
            <p:cNvGrpSpPr>
              <a:grpSpLocks/>
            </p:cNvGrpSpPr>
            <p:nvPr/>
          </p:nvGrpSpPr>
          <p:grpSpPr bwMode="auto">
            <a:xfrm>
              <a:off x="5417386" y="1680501"/>
              <a:ext cx="1676572" cy="435791"/>
              <a:chOff x="68580" y="329873"/>
              <a:chExt cx="96" cy="31"/>
            </a:xfrm>
          </p:grpSpPr>
          <p:grpSp>
            <p:nvGrpSpPr>
              <p:cNvPr id="247" name="Group 12018"/>
              <p:cNvGrpSpPr>
                <a:grpSpLocks/>
              </p:cNvGrpSpPr>
              <p:nvPr/>
            </p:nvGrpSpPr>
            <p:grpSpPr bwMode="auto">
              <a:xfrm>
                <a:off x="68580" y="329882"/>
                <a:ext cx="96" cy="22"/>
                <a:chOff x="68580" y="329882"/>
                <a:chExt cx="98" cy="24"/>
              </a:xfrm>
            </p:grpSpPr>
            <p:sp>
              <p:nvSpPr>
                <p:cNvPr id="249" name="Freeform 12019"/>
                <p:cNvSpPr>
                  <a:spLocks/>
                </p:cNvSpPr>
                <p:nvPr/>
              </p:nvSpPr>
              <p:spPr bwMode="auto">
                <a:xfrm>
                  <a:off x="68580" y="329882"/>
                  <a:ext cx="98" cy="24"/>
                </a:xfrm>
                <a:custGeom>
                  <a:avLst/>
                  <a:gdLst>
                    <a:gd name="T0" fmla="*/ 19 w 2856"/>
                    <a:gd name="T1" fmla="*/ 6 h 595"/>
                    <a:gd name="T2" fmla="*/ 2708 w 2856"/>
                    <a:gd name="T3" fmla="*/ 0 h 595"/>
                    <a:gd name="T4" fmla="*/ 2856 w 2856"/>
                    <a:gd name="T5" fmla="*/ 595 h 595"/>
                    <a:gd name="T6" fmla="*/ 0 w 2856"/>
                    <a:gd name="T7" fmla="*/ 592 h 595"/>
                    <a:gd name="T8" fmla="*/ 19 w 2856"/>
                    <a:gd name="T9" fmla="*/ 6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6" h="595">
                      <a:moveTo>
                        <a:pt x="19" y="6"/>
                      </a:moveTo>
                      <a:lnTo>
                        <a:pt x="2708" y="0"/>
                      </a:lnTo>
                      <a:lnTo>
                        <a:pt x="2856" y="595"/>
                      </a:lnTo>
                      <a:lnTo>
                        <a:pt x="0" y="592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250" name="Freeform 12020"/>
                <p:cNvSpPr>
                  <a:spLocks/>
                </p:cNvSpPr>
                <p:nvPr/>
              </p:nvSpPr>
              <p:spPr bwMode="auto">
                <a:xfrm>
                  <a:off x="68580" y="329886"/>
                  <a:ext cx="97" cy="16"/>
                </a:xfrm>
                <a:custGeom>
                  <a:avLst/>
                  <a:gdLst>
                    <a:gd name="T0" fmla="*/ 10 w 3190"/>
                    <a:gd name="T1" fmla="*/ 0 h 440"/>
                    <a:gd name="T2" fmla="*/ 3090 w 3190"/>
                    <a:gd name="T3" fmla="*/ 0 h 440"/>
                    <a:gd name="T4" fmla="*/ 3190 w 3190"/>
                    <a:gd name="T5" fmla="*/ 440 h 440"/>
                    <a:gd name="T6" fmla="*/ 0 w 3190"/>
                    <a:gd name="T7" fmla="*/ 440 h 440"/>
                    <a:gd name="T8" fmla="*/ 10 w 3190"/>
                    <a:gd name="T9" fmla="*/ 0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0" h="440">
                      <a:moveTo>
                        <a:pt x="10" y="0"/>
                      </a:moveTo>
                      <a:lnTo>
                        <a:pt x="3090" y="0"/>
                      </a:lnTo>
                      <a:lnTo>
                        <a:pt x="3190" y="440"/>
                      </a:lnTo>
                      <a:lnTo>
                        <a:pt x="0" y="44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</p:grpSp>
          <p:sp>
            <p:nvSpPr>
              <p:cNvPr id="248" name="Text Box 12021"/>
              <p:cNvSpPr txBox="1">
                <a:spLocks noChangeArrowheads="1"/>
              </p:cNvSpPr>
              <p:nvPr/>
            </p:nvSpPr>
            <p:spPr bwMode="auto">
              <a:xfrm>
                <a:off x="68580" y="329873"/>
                <a:ext cx="90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ru-RU" sz="800" b="0" i="1" u="none" strike="noStrike" baseline="0" dirty="0" smtClean="0">
                    <a:solidFill>
                      <a:srgbClr val="000000"/>
                    </a:solidFill>
                    <a:latin typeface="Impact"/>
                  </a:rPr>
                  <a:t>КЧС </a:t>
                </a:r>
                <a:r>
                  <a:rPr lang="ru-RU" sz="800" i="1" dirty="0" smtClean="0">
                    <a:solidFill>
                      <a:srgbClr val="000000"/>
                    </a:solidFill>
                    <a:latin typeface="Impact"/>
                  </a:rPr>
                  <a:t>и О</a:t>
                </a:r>
                <a:r>
                  <a:rPr lang="ru-RU" sz="800" b="0" i="1" u="none" strike="noStrike" baseline="0" dirty="0" smtClean="0">
                    <a:solidFill>
                      <a:srgbClr val="000000"/>
                    </a:solidFill>
                    <a:latin typeface="Impact"/>
                  </a:rPr>
                  <a:t>ПБ</a:t>
                </a:r>
                <a:endParaRPr lang="ru-RU" sz="800" b="0" i="1" u="none" strike="noStrike" baseline="0" dirty="0">
                  <a:solidFill>
                    <a:srgbClr val="000000"/>
                  </a:solidFill>
                  <a:latin typeface="Impact"/>
                </a:endParaRPr>
              </a:p>
              <a:p>
                <a:pPr algn="ctr" rtl="0">
                  <a:defRPr sz="1000"/>
                </a:pPr>
                <a:endParaRPr lang="ru-RU" sz="800" b="0" i="1" u="none" strike="noStrike" baseline="0" dirty="0">
                  <a:solidFill>
                    <a:srgbClr val="000000"/>
                  </a:solidFill>
                  <a:latin typeface="Impact"/>
                </a:endParaRPr>
              </a:p>
            </p:txBody>
          </p:sp>
        </p:grpSp>
        <p:grpSp>
          <p:nvGrpSpPr>
            <p:cNvPr id="215" name="Группа 214"/>
            <p:cNvGrpSpPr/>
            <p:nvPr/>
          </p:nvGrpSpPr>
          <p:grpSpPr>
            <a:xfrm>
              <a:off x="5408088" y="1049015"/>
              <a:ext cx="2240279" cy="817941"/>
              <a:chOff x="6943385" y="691930"/>
              <a:chExt cx="1045836" cy="573090"/>
            </a:xfrm>
          </p:grpSpPr>
          <p:grpSp>
            <p:nvGrpSpPr>
              <p:cNvPr id="222" name="Group 11994"/>
              <p:cNvGrpSpPr>
                <a:grpSpLocks/>
              </p:cNvGrpSpPr>
              <p:nvPr/>
            </p:nvGrpSpPr>
            <p:grpSpPr bwMode="auto">
              <a:xfrm>
                <a:off x="6943385" y="691930"/>
                <a:ext cx="1045836" cy="403481"/>
                <a:chOff x="68567" y="329038"/>
                <a:chExt cx="3041" cy="2402"/>
              </a:xfrm>
            </p:grpSpPr>
            <p:grpSp>
              <p:nvGrpSpPr>
                <p:cNvPr id="236" name="Group 11995"/>
                <p:cNvGrpSpPr>
                  <a:grpSpLocks/>
                </p:cNvGrpSpPr>
                <p:nvPr/>
              </p:nvGrpSpPr>
              <p:grpSpPr bwMode="auto">
                <a:xfrm>
                  <a:off x="70736" y="330623"/>
                  <a:ext cx="872" cy="817"/>
                  <a:chOff x="70740" y="330627"/>
                  <a:chExt cx="3198" cy="1977"/>
                </a:xfrm>
              </p:grpSpPr>
              <p:sp>
                <p:nvSpPr>
                  <p:cNvPr id="245" name="AutoShape 11996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70769" y="330627"/>
                    <a:ext cx="3169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  <p:sp>
                <p:nvSpPr>
                  <p:cNvPr id="246" name="Oval 11997"/>
                  <p:cNvSpPr>
                    <a:spLocks noChangeArrowheads="1"/>
                  </p:cNvSpPr>
                  <p:nvPr/>
                </p:nvSpPr>
                <p:spPr bwMode="auto">
                  <a:xfrm>
                    <a:off x="70740" y="332028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</p:grpSp>
            <p:grpSp>
              <p:nvGrpSpPr>
                <p:cNvPr id="237" name="Group 11998"/>
                <p:cNvGrpSpPr>
                  <a:grpSpLocks/>
                </p:cNvGrpSpPr>
                <p:nvPr/>
              </p:nvGrpSpPr>
              <p:grpSpPr bwMode="auto">
                <a:xfrm>
                  <a:off x="70164" y="329765"/>
                  <a:ext cx="1152" cy="1466"/>
                  <a:chOff x="70164" y="329371"/>
                  <a:chExt cx="3168" cy="2904"/>
                </a:xfrm>
              </p:grpSpPr>
              <p:sp>
                <p:nvSpPr>
                  <p:cNvPr id="243" name="AutoShape 11999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70164" y="329371"/>
                    <a:ext cx="3166" cy="2801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  <p:sp>
                <p:nvSpPr>
                  <p:cNvPr id="244" name="Oval 12000"/>
                  <p:cNvSpPr>
                    <a:spLocks noChangeArrowheads="1"/>
                  </p:cNvSpPr>
                  <p:nvPr/>
                </p:nvSpPr>
                <p:spPr bwMode="auto">
                  <a:xfrm>
                    <a:off x="70164" y="331699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</p:grpSp>
            <p:grpSp>
              <p:nvGrpSpPr>
                <p:cNvPr id="238" name="Group 12001"/>
                <p:cNvGrpSpPr>
                  <a:grpSpLocks/>
                </p:cNvGrpSpPr>
                <p:nvPr/>
              </p:nvGrpSpPr>
              <p:grpSpPr bwMode="auto">
                <a:xfrm>
                  <a:off x="68567" y="329038"/>
                  <a:ext cx="2307" cy="2212"/>
                  <a:chOff x="68580" y="328414"/>
                  <a:chExt cx="3173" cy="3439"/>
                </a:xfrm>
              </p:grpSpPr>
              <p:sp>
                <p:nvSpPr>
                  <p:cNvPr id="239" name="AutoShape 12002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68585" y="328414"/>
                    <a:ext cx="3168" cy="3208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  <p:sp>
                <p:nvSpPr>
                  <p:cNvPr id="242" name="Oval 12003"/>
                  <p:cNvSpPr>
                    <a:spLocks noChangeArrowheads="1"/>
                  </p:cNvSpPr>
                  <p:nvPr/>
                </p:nvSpPr>
                <p:spPr bwMode="auto">
                  <a:xfrm>
                    <a:off x="68580" y="331277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</p:grpSp>
          </p:grpSp>
          <p:grpSp>
            <p:nvGrpSpPr>
              <p:cNvPr id="223" name="Group 12004"/>
              <p:cNvGrpSpPr>
                <a:grpSpLocks/>
              </p:cNvGrpSpPr>
              <p:nvPr/>
            </p:nvGrpSpPr>
            <p:grpSpPr bwMode="auto">
              <a:xfrm>
                <a:off x="6947723" y="881546"/>
                <a:ext cx="1039989" cy="303399"/>
                <a:chOff x="68580" y="329644"/>
                <a:chExt cx="3024" cy="1357"/>
              </a:xfrm>
            </p:grpSpPr>
            <p:sp>
              <p:nvSpPr>
                <p:cNvPr id="230" name="AutoShape 12005"/>
                <p:cNvSpPr>
                  <a:spLocks noChangeArrowheads="1"/>
                </p:cNvSpPr>
                <p:nvPr/>
              </p:nvSpPr>
              <p:spPr bwMode="auto">
                <a:xfrm rot="10795968">
                  <a:off x="70740" y="330395"/>
                  <a:ext cx="864" cy="57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231" name="Oval 12006"/>
                <p:cNvSpPr>
                  <a:spLocks noChangeArrowheads="1"/>
                </p:cNvSpPr>
                <p:nvPr/>
              </p:nvSpPr>
              <p:spPr bwMode="auto">
                <a:xfrm>
                  <a:off x="70740" y="330828"/>
                  <a:ext cx="864" cy="17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232" name="AutoShape 12007"/>
                <p:cNvSpPr>
                  <a:spLocks noChangeArrowheads="1"/>
                </p:cNvSpPr>
                <p:nvPr/>
              </p:nvSpPr>
              <p:spPr bwMode="auto">
                <a:xfrm rot="10795968">
                  <a:off x="70164" y="330156"/>
                  <a:ext cx="1152" cy="702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233" name="Oval 12008"/>
                <p:cNvSpPr>
                  <a:spLocks noChangeArrowheads="1"/>
                </p:cNvSpPr>
                <p:nvPr/>
              </p:nvSpPr>
              <p:spPr bwMode="auto">
                <a:xfrm>
                  <a:off x="70164" y="330685"/>
                  <a:ext cx="1152" cy="21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234" name="AutoShape 12009"/>
                <p:cNvSpPr>
                  <a:spLocks noChangeArrowheads="1"/>
                </p:cNvSpPr>
                <p:nvPr/>
              </p:nvSpPr>
              <p:spPr bwMode="auto">
                <a:xfrm rot="10795968">
                  <a:off x="68580" y="329644"/>
                  <a:ext cx="2304" cy="1100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235" name="Oval 12010"/>
                <p:cNvSpPr>
                  <a:spLocks noChangeArrowheads="1"/>
                </p:cNvSpPr>
                <p:nvPr/>
              </p:nvSpPr>
              <p:spPr bwMode="auto">
                <a:xfrm>
                  <a:off x="68580" y="330523"/>
                  <a:ext cx="2304" cy="2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00"/>
                </a:p>
              </p:txBody>
            </p:sp>
          </p:grpSp>
          <p:sp>
            <p:nvSpPr>
              <p:cNvPr id="224" name="Прямоугольник 35"/>
              <p:cNvSpPr/>
              <p:nvPr/>
            </p:nvSpPr>
            <p:spPr>
              <a:xfrm>
                <a:off x="6947844" y="1040653"/>
                <a:ext cx="789865" cy="148875"/>
              </a:xfrm>
              <a:custGeom>
                <a:avLst/>
                <a:gdLst>
                  <a:gd name="connsiteX0" fmla="*/ 0 w 842010"/>
                  <a:gd name="connsiteY0" fmla="*/ 0 h 175260"/>
                  <a:gd name="connsiteX1" fmla="*/ 842010 w 842010"/>
                  <a:gd name="connsiteY1" fmla="*/ 0 h 175260"/>
                  <a:gd name="connsiteX2" fmla="*/ 842010 w 842010"/>
                  <a:gd name="connsiteY2" fmla="*/ 175260 h 175260"/>
                  <a:gd name="connsiteX3" fmla="*/ 0 w 842010"/>
                  <a:gd name="connsiteY3" fmla="*/ 175260 h 175260"/>
                  <a:gd name="connsiteX4" fmla="*/ 0 w 842010"/>
                  <a:gd name="connsiteY4" fmla="*/ 0 h 175260"/>
                  <a:gd name="connsiteX0" fmla="*/ 0 w 842010"/>
                  <a:gd name="connsiteY0" fmla="*/ 51435 h 226695"/>
                  <a:gd name="connsiteX1" fmla="*/ 409575 w 842010"/>
                  <a:gd name="connsiteY1" fmla="*/ 0 h 226695"/>
                  <a:gd name="connsiteX2" fmla="*/ 842010 w 842010"/>
                  <a:gd name="connsiteY2" fmla="*/ 51435 h 226695"/>
                  <a:gd name="connsiteX3" fmla="*/ 842010 w 842010"/>
                  <a:gd name="connsiteY3" fmla="*/ 226695 h 226695"/>
                  <a:gd name="connsiteX4" fmla="*/ 0 w 842010"/>
                  <a:gd name="connsiteY4" fmla="*/ 226695 h 226695"/>
                  <a:gd name="connsiteX5" fmla="*/ 0 w 842010"/>
                  <a:gd name="connsiteY5" fmla="*/ 51435 h 226695"/>
                  <a:gd name="connsiteX0" fmla="*/ 0 w 842010"/>
                  <a:gd name="connsiteY0" fmla="*/ 56299 h 231559"/>
                  <a:gd name="connsiteX1" fmla="*/ 409575 w 842010"/>
                  <a:gd name="connsiteY1" fmla="*/ 4864 h 231559"/>
                  <a:gd name="connsiteX2" fmla="*/ 842010 w 842010"/>
                  <a:gd name="connsiteY2" fmla="*/ 56299 h 231559"/>
                  <a:gd name="connsiteX3" fmla="*/ 842010 w 842010"/>
                  <a:gd name="connsiteY3" fmla="*/ 231559 h 231559"/>
                  <a:gd name="connsiteX4" fmla="*/ 0 w 842010"/>
                  <a:gd name="connsiteY4" fmla="*/ 231559 h 231559"/>
                  <a:gd name="connsiteX5" fmla="*/ 0 w 842010"/>
                  <a:gd name="connsiteY5" fmla="*/ 56299 h 231559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0 w 842010"/>
                  <a:gd name="connsiteY4" fmla="*/ 227054 h 227054"/>
                  <a:gd name="connsiteX5" fmla="*/ 0 w 842010"/>
                  <a:gd name="connsiteY5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9236"/>
                  <a:gd name="connsiteX1" fmla="*/ 409575 w 842010"/>
                  <a:gd name="connsiteY1" fmla="*/ 359 h 229236"/>
                  <a:gd name="connsiteX2" fmla="*/ 842010 w 842010"/>
                  <a:gd name="connsiteY2" fmla="*/ 51794 h 229236"/>
                  <a:gd name="connsiteX3" fmla="*/ 842010 w 842010"/>
                  <a:gd name="connsiteY3" fmla="*/ 227054 h 229236"/>
                  <a:gd name="connsiteX4" fmla="*/ 403860 w 842010"/>
                  <a:gd name="connsiteY4" fmla="*/ 162284 h 229236"/>
                  <a:gd name="connsiteX5" fmla="*/ 0 w 842010"/>
                  <a:gd name="connsiteY5" fmla="*/ 227054 h 229236"/>
                  <a:gd name="connsiteX6" fmla="*/ 0 w 842010"/>
                  <a:gd name="connsiteY6" fmla="*/ 51794 h 229236"/>
                  <a:gd name="connsiteX0" fmla="*/ 0 w 842010"/>
                  <a:gd name="connsiteY0" fmla="*/ 51794 h 229749"/>
                  <a:gd name="connsiteX1" fmla="*/ 409575 w 842010"/>
                  <a:gd name="connsiteY1" fmla="*/ 359 h 229749"/>
                  <a:gd name="connsiteX2" fmla="*/ 842010 w 842010"/>
                  <a:gd name="connsiteY2" fmla="*/ 51794 h 229749"/>
                  <a:gd name="connsiteX3" fmla="*/ 842010 w 842010"/>
                  <a:gd name="connsiteY3" fmla="*/ 227054 h 229749"/>
                  <a:gd name="connsiteX4" fmla="*/ 403860 w 842010"/>
                  <a:gd name="connsiteY4" fmla="*/ 162284 h 229749"/>
                  <a:gd name="connsiteX5" fmla="*/ 0 w 842010"/>
                  <a:gd name="connsiteY5" fmla="*/ 227054 h 229749"/>
                  <a:gd name="connsiteX6" fmla="*/ 0 w 842010"/>
                  <a:gd name="connsiteY6" fmla="*/ 51794 h 229749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37608 h 212868"/>
                  <a:gd name="connsiteX1" fmla="*/ 407551 w 842010"/>
                  <a:gd name="connsiteY1" fmla="*/ 540 h 212868"/>
                  <a:gd name="connsiteX2" fmla="*/ 842010 w 842010"/>
                  <a:gd name="connsiteY2" fmla="*/ 37608 h 212868"/>
                  <a:gd name="connsiteX3" fmla="*/ 842010 w 842010"/>
                  <a:gd name="connsiteY3" fmla="*/ 212868 h 212868"/>
                  <a:gd name="connsiteX4" fmla="*/ 403860 w 842010"/>
                  <a:gd name="connsiteY4" fmla="*/ 148098 h 212868"/>
                  <a:gd name="connsiteX5" fmla="*/ 0 w 842010"/>
                  <a:gd name="connsiteY5" fmla="*/ 212868 h 212868"/>
                  <a:gd name="connsiteX6" fmla="*/ 0 w 842010"/>
                  <a:gd name="connsiteY6" fmla="*/ 37608 h 212868"/>
                  <a:gd name="connsiteX0" fmla="*/ 0 w 842010"/>
                  <a:gd name="connsiteY0" fmla="*/ 51589 h 226849"/>
                  <a:gd name="connsiteX1" fmla="*/ 405527 w 842010"/>
                  <a:gd name="connsiteY1" fmla="*/ 155 h 226849"/>
                  <a:gd name="connsiteX2" fmla="*/ 842010 w 842010"/>
                  <a:gd name="connsiteY2" fmla="*/ 51589 h 226849"/>
                  <a:gd name="connsiteX3" fmla="*/ 842010 w 842010"/>
                  <a:gd name="connsiteY3" fmla="*/ 226849 h 226849"/>
                  <a:gd name="connsiteX4" fmla="*/ 403860 w 842010"/>
                  <a:gd name="connsiteY4" fmla="*/ 162079 h 226849"/>
                  <a:gd name="connsiteX5" fmla="*/ 0 w 842010"/>
                  <a:gd name="connsiteY5" fmla="*/ 226849 h 226849"/>
                  <a:gd name="connsiteX6" fmla="*/ 0 w 842010"/>
                  <a:gd name="connsiteY6" fmla="*/ 51589 h 226849"/>
                  <a:gd name="connsiteX0" fmla="*/ 0 w 842010"/>
                  <a:gd name="connsiteY0" fmla="*/ 51536 h 226796"/>
                  <a:gd name="connsiteX1" fmla="*/ 405527 w 842010"/>
                  <a:gd name="connsiteY1" fmla="*/ 102 h 226796"/>
                  <a:gd name="connsiteX2" fmla="*/ 842010 w 842010"/>
                  <a:gd name="connsiteY2" fmla="*/ 51536 h 226796"/>
                  <a:gd name="connsiteX3" fmla="*/ 842010 w 842010"/>
                  <a:gd name="connsiteY3" fmla="*/ 226796 h 226796"/>
                  <a:gd name="connsiteX4" fmla="*/ 403860 w 842010"/>
                  <a:gd name="connsiteY4" fmla="*/ 162026 h 226796"/>
                  <a:gd name="connsiteX5" fmla="*/ 0 w 842010"/>
                  <a:gd name="connsiteY5" fmla="*/ 226796 h 226796"/>
                  <a:gd name="connsiteX6" fmla="*/ 0 w 842010"/>
                  <a:gd name="connsiteY6" fmla="*/ 51536 h 226796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1836 w 842010"/>
                  <a:gd name="connsiteY4" fmla="*/ 178435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65727 h 240987"/>
                  <a:gd name="connsiteX1" fmla="*/ 405527 w 842010"/>
                  <a:gd name="connsiteY1" fmla="*/ 101 h 240987"/>
                  <a:gd name="connsiteX2" fmla="*/ 842010 w 842010"/>
                  <a:gd name="connsiteY2" fmla="*/ 65727 h 240987"/>
                  <a:gd name="connsiteX3" fmla="*/ 842010 w 842010"/>
                  <a:gd name="connsiteY3" fmla="*/ 240987 h 240987"/>
                  <a:gd name="connsiteX4" fmla="*/ 401836 w 842010"/>
                  <a:gd name="connsiteY4" fmla="*/ 192520 h 240987"/>
                  <a:gd name="connsiteX5" fmla="*/ 0 w 842010"/>
                  <a:gd name="connsiteY5" fmla="*/ 240987 h 240987"/>
                  <a:gd name="connsiteX6" fmla="*/ 0 w 842010"/>
                  <a:gd name="connsiteY6" fmla="*/ 65727 h 240987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1836 w 842010"/>
                  <a:gd name="connsiteY4" fmla="*/ 183665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9932 w 842010"/>
                  <a:gd name="connsiteY4" fmla="*/ 192571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7908 w 842010"/>
                  <a:gd name="connsiteY4" fmla="*/ 189602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44006"/>
                  <a:gd name="connsiteX1" fmla="*/ 409575 w 842010"/>
                  <a:gd name="connsiteY1" fmla="*/ 151 h 244006"/>
                  <a:gd name="connsiteX2" fmla="*/ 842010 w 842010"/>
                  <a:gd name="connsiteY2" fmla="*/ 56872 h 244006"/>
                  <a:gd name="connsiteX3" fmla="*/ 839986 w 842010"/>
                  <a:gd name="connsiteY3" fmla="*/ 244006 h 244006"/>
                  <a:gd name="connsiteX4" fmla="*/ 407908 w 842010"/>
                  <a:gd name="connsiteY4" fmla="*/ 189602 h 244006"/>
                  <a:gd name="connsiteX5" fmla="*/ 0 w 842010"/>
                  <a:gd name="connsiteY5" fmla="*/ 232132 h 244006"/>
                  <a:gd name="connsiteX6" fmla="*/ 0 w 842010"/>
                  <a:gd name="connsiteY6" fmla="*/ 56872 h 244006"/>
                  <a:gd name="connsiteX0" fmla="*/ 2024 w 844034"/>
                  <a:gd name="connsiteY0" fmla="*/ 56872 h 244006"/>
                  <a:gd name="connsiteX1" fmla="*/ 411599 w 844034"/>
                  <a:gd name="connsiteY1" fmla="*/ 151 h 244006"/>
                  <a:gd name="connsiteX2" fmla="*/ 844034 w 844034"/>
                  <a:gd name="connsiteY2" fmla="*/ 56872 h 244006"/>
                  <a:gd name="connsiteX3" fmla="*/ 842010 w 844034"/>
                  <a:gd name="connsiteY3" fmla="*/ 244006 h 244006"/>
                  <a:gd name="connsiteX4" fmla="*/ 409932 w 844034"/>
                  <a:gd name="connsiteY4" fmla="*/ 189602 h 244006"/>
                  <a:gd name="connsiteX5" fmla="*/ 0 w 844034"/>
                  <a:gd name="connsiteY5" fmla="*/ 244006 h 244006"/>
                  <a:gd name="connsiteX6" fmla="*/ 2024 w 844034"/>
                  <a:gd name="connsiteY6" fmla="*/ 56872 h 244006"/>
                  <a:gd name="connsiteX0" fmla="*/ 2024 w 844228"/>
                  <a:gd name="connsiteY0" fmla="*/ 56872 h 249943"/>
                  <a:gd name="connsiteX1" fmla="*/ 411599 w 844228"/>
                  <a:gd name="connsiteY1" fmla="*/ 151 h 249943"/>
                  <a:gd name="connsiteX2" fmla="*/ 844034 w 844228"/>
                  <a:gd name="connsiteY2" fmla="*/ 56872 h 249943"/>
                  <a:gd name="connsiteX3" fmla="*/ 844034 w 844228"/>
                  <a:gd name="connsiteY3" fmla="*/ 249943 h 249943"/>
                  <a:gd name="connsiteX4" fmla="*/ 409932 w 844228"/>
                  <a:gd name="connsiteY4" fmla="*/ 189602 h 249943"/>
                  <a:gd name="connsiteX5" fmla="*/ 0 w 844228"/>
                  <a:gd name="connsiteY5" fmla="*/ 244006 h 249943"/>
                  <a:gd name="connsiteX6" fmla="*/ 2024 w 844228"/>
                  <a:gd name="connsiteY6" fmla="*/ 56872 h 24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4228" h="249943">
                    <a:moveTo>
                      <a:pt x="2024" y="56872"/>
                    </a:moveTo>
                    <a:cubicBezTo>
                      <a:pt x="17306" y="14302"/>
                      <a:pt x="256024" y="-1754"/>
                      <a:pt x="411599" y="151"/>
                    </a:cubicBezTo>
                    <a:cubicBezTo>
                      <a:pt x="567174" y="2056"/>
                      <a:pt x="816926" y="13004"/>
                      <a:pt x="844034" y="56872"/>
                    </a:cubicBezTo>
                    <a:cubicBezTo>
                      <a:pt x="843359" y="119250"/>
                      <a:pt x="844709" y="187565"/>
                      <a:pt x="844034" y="249943"/>
                    </a:cubicBezTo>
                    <a:cubicBezTo>
                      <a:pt x="824942" y="223832"/>
                      <a:pt x="550604" y="190591"/>
                      <a:pt x="409932" y="189602"/>
                    </a:cubicBezTo>
                    <a:cubicBezTo>
                      <a:pt x="269260" y="188613"/>
                      <a:pt x="19489" y="218582"/>
                      <a:pt x="0" y="244006"/>
                    </a:cubicBezTo>
                    <a:cubicBezTo>
                      <a:pt x="675" y="181628"/>
                      <a:pt x="1349" y="119250"/>
                      <a:pt x="2024" y="568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800"/>
              </a:p>
            </p:txBody>
          </p:sp>
          <p:sp>
            <p:nvSpPr>
              <p:cNvPr id="225" name="Прямоугольник 35"/>
              <p:cNvSpPr/>
              <p:nvPr/>
            </p:nvSpPr>
            <p:spPr>
              <a:xfrm>
                <a:off x="7737709" y="1105004"/>
                <a:ext cx="153343" cy="130805"/>
              </a:xfrm>
              <a:custGeom>
                <a:avLst/>
                <a:gdLst>
                  <a:gd name="connsiteX0" fmla="*/ 0 w 842010"/>
                  <a:gd name="connsiteY0" fmla="*/ 0 h 175260"/>
                  <a:gd name="connsiteX1" fmla="*/ 842010 w 842010"/>
                  <a:gd name="connsiteY1" fmla="*/ 0 h 175260"/>
                  <a:gd name="connsiteX2" fmla="*/ 842010 w 842010"/>
                  <a:gd name="connsiteY2" fmla="*/ 175260 h 175260"/>
                  <a:gd name="connsiteX3" fmla="*/ 0 w 842010"/>
                  <a:gd name="connsiteY3" fmla="*/ 175260 h 175260"/>
                  <a:gd name="connsiteX4" fmla="*/ 0 w 842010"/>
                  <a:gd name="connsiteY4" fmla="*/ 0 h 175260"/>
                  <a:gd name="connsiteX0" fmla="*/ 0 w 842010"/>
                  <a:gd name="connsiteY0" fmla="*/ 51435 h 226695"/>
                  <a:gd name="connsiteX1" fmla="*/ 409575 w 842010"/>
                  <a:gd name="connsiteY1" fmla="*/ 0 h 226695"/>
                  <a:gd name="connsiteX2" fmla="*/ 842010 w 842010"/>
                  <a:gd name="connsiteY2" fmla="*/ 51435 h 226695"/>
                  <a:gd name="connsiteX3" fmla="*/ 842010 w 842010"/>
                  <a:gd name="connsiteY3" fmla="*/ 226695 h 226695"/>
                  <a:gd name="connsiteX4" fmla="*/ 0 w 842010"/>
                  <a:gd name="connsiteY4" fmla="*/ 226695 h 226695"/>
                  <a:gd name="connsiteX5" fmla="*/ 0 w 842010"/>
                  <a:gd name="connsiteY5" fmla="*/ 51435 h 226695"/>
                  <a:gd name="connsiteX0" fmla="*/ 0 w 842010"/>
                  <a:gd name="connsiteY0" fmla="*/ 56299 h 231559"/>
                  <a:gd name="connsiteX1" fmla="*/ 409575 w 842010"/>
                  <a:gd name="connsiteY1" fmla="*/ 4864 h 231559"/>
                  <a:gd name="connsiteX2" fmla="*/ 842010 w 842010"/>
                  <a:gd name="connsiteY2" fmla="*/ 56299 h 231559"/>
                  <a:gd name="connsiteX3" fmla="*/ 842010 w 842010"/>
                  <a:gd name="connsiteY3" fmla="*/ 231559 h 231559"/>
                  <a:gd name="connsiteX4" fmla="*/ 0 w 842010"/>
                  <a:gd name="connsiteY4" fmla="*/ 231559 h 231559"/>
                  <a:gd name="connsiteX5" fmla="*/ 0 w 842010"/>
                  <a:gd name="connsiteY5" fmla="*/ 56299 h 231559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0 w 842010"/>
                  <a:gd name="connsiteY4" fmla="*/ 227054 h 227054"/>
                  <a:gd name="connsiteX5" fmla="*/ 0 w 842010"/>
                  <a:gd name="connsiteY5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9236"/>
                  <a:gd name="connsiteX1" fmla="*/ 409575 w 842010"/>
                  <a:gd name="connsiteY1" fmla="*/ 359 h 229236"/>
                  <a:gd name="connsiteX2" fmla="*/ 842010 w 842010"/>
                  <a:gd name="connsiteY2" fmla="*/ 51794 h 229236"/>
                  <a:gd name="connsiteX3" fmla="*/ 842010 w 842010"/>
                  <a:gd name="connsiteY3" fmla="*/ 227054 h 229236"/>
                  <a:gd name="connsiteX4" fmla="*/ 403860 w 842010"/>
                  <a:gd name="connsiteY4" fmla="*/ 162284 h 229236"/>
                  <a:gd name="connsiteX5" fmla="*/ 0 w 842010"/>
                  <a:gd name="connsiteY5" fmla="*/ 227054 h 229236"/>
                  <a:gd name="connsiteX6" fmla="*/ 0 w 842010"/>
                  <a:gd name="connsiteY6" fmla="*/ 51794 h 229236"/>
                  <a:gd name="connsiteX0" fmla="*/ 0 w 842010"/>
                  <a:gd name="connsiteY0" fmla="*/ 51794 h 229749"/>
                  <a:gd name="connsiteX1" fmla="*/ 409575 w 842010"/>
                  <a:gd name="connsiteY1" fmla="*/ 359 h 229749"/>
                  <a:gd name="connsiteX2" fmla="*/ 842010 w 842010"/>
                  <a:gd name="connsiteY2" fmla="*/ 51794 h 229749"/>
                  <a:gd name="connsiteX3" fmla="*/ 842010 w 842010"/>
                  <a:gd name="connsiteY3" fmla="*/ 227054 h 229749"/>
                  <a:gd name="connsiteX4" fmla="*/ 403860 w 842010"/>
                  <a:gd name="connsiteY4" fmla="*/ 162284 h 229749"/>
                  <a:gd name="connsiteX5" fmla="*/ 0 w 842010"/>
                  <a:gd name="connsiteY5" fmla="*/ 227054 h 229749"/>
                  <a:gd name="connsiteX6" fmla="*/ 0 w 842010"/>
                  <a:gd name="connsiteY6" fmla="*/ 51794 h 229749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37608 h 212868"/>
                  <a:gd name="connsiteX1" fmla="*/ 407551 w 842010"/>
                  <a:gd name="connsiteY1" fmla="*/ 540 h 212868"/>
                  <a:gd name="connsiteX2" fmla="*/ 842010 w 842010"/>
                  <a:gd name="connsiteY2" fmla="*/ 37608 h 212868"/>
                  <a:gd name="connsiteX3" fmla="*/ 842010 w 842010"/>
                  <a:gd name="connsiteY3" fmla="*/ 212868 h 212868"/>
                  <a:gd name="connsiteX4" fmla="*/ 403860 w 842010"/>
                  <a:gd name="connsiteY4" fmla="*/ 148098 h 212868"/>
                  <a:gd name="connsiteX5" fmla="*/ 0 w 842010"/>
                  <a:gd name="connsiteY5" fmla="*/ 212868 h 212868"/>
                  <a:gd name="connsiteX6" fmla="*/ 0 w 842010"/>
                  <a:gd name="connsiteY6" fmla="*/ 37608 h 212868"/>
                  <a:gd name="connsiteX0" fmla="*/ 0 w 842010"/>
                  <a:gd name="connsiteY0" fmla="*/ 51589 h 226849"/>
                  <a:gd name="connsiteX1" fmla="*/ 405527 w 842010"/>
                  <a:gd name="connsiteY1" fmla="*/ 155 h 226849"/>
                  <a:gd name="connsiteX2" fmla="*/ 842010 w 842010"/>
                  <a:gd name="connsiteY2" fmla="*/ 51589 h 226849"/>
                  <a:gd name="connsiteX3" fmla="*/ 842010 w 842010"/>
                  <a:gd name="connsiteY3" fmla="*/ 226849 h 226849"/>
                  <a:gd name="connsiteX4" fmla="*/ 403860 w 842010"/>
                  <a:gd name="connsiteY4" fmla="*/ 162079 h 226849"/>
                  <a:gd name="connsiteX5" fmla="*/ 0 w 842010"/>
                  <a:gd name="connsiteY5" fmla="*/ 226849 h 226849"/>
                  <a:gd name="connsiteX6" fmla="*/ 0 w 842010"/>
                  <a:gd name="connsiteY6" fmla="*/ 51589 h 226849"/>
                  <a:gd name="connsiteX0" fmla="*/ 0 w 842010"/>
                  <a:gd name="connsiteY0" fmla="*/ 51536 h 226796"/>
                  <a:gd name="connsiteX1" fmla="*/ 405527 w 842010"/>
                  <a:gd name="connsiteY1" fmla="*/ 102 h 226796"/>
                  <a:gd name="connsiteX2" fmla="*/ 842010 w 842010"/>
                  <a:gd name="connsiteY2" fmla="*/ 51536 h 226796"/>
                  <a:gd name="connsiteX3" fmla="*/ 842010 w 842010"/>
                  <a:gd name="connsiteY3" fmla="*/ 226796 h 226796"/>
                  <a:gd name="connsiteX4" fmla="*/ 403860 w 842010"/>
                  <a:gd name="connsiteY4" fmla="*/ 162026 h 226796"/>
                  <a:gd name="connsiteX5" fmla="*/ 0 w 842010"/>
                  <a:gd name="connsiteY5" fmla="*/ 226796 h 226796"/>
                  <a:gd name="connsiteX6" fmla="*/ 0 w 842010"/>
                  <a:gd name="connsiteY6" fmla="*/ 51536 h 226796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1836 w 842010"/>
                  <a:gd name="connsiteY4" fmla="*/ 178435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65727 h 240987"/>
                  <a:gd name="connsiteX1" fmla="*/ 405527 w 842010"/>
                  <a:gd name="connsiteY1" fmla="*/ 101 h 240987"/>
                  <a:gd name="connsiteX2" fmla="*/ 842010 w 842010"/>
                  <a:gd name="connsiteY2" fmla="*/ 65727 h 240987"/>
                  <a:gd name="connsiteX3" fmla="*/ 842010 w 842010"/>
                  <a:gd name="connsiteY3" fmla="*/ 240987 h 240987"/>
                  <a:gd name="connsiteX4" fmla="*/ 401836 w 842010"/>
                  <a:gd name="connsiteY4" fmla="*/ 192520 h 240987"/>
                  <a:gd name="connsiteX5" fmla="*/ 0 w 842010"/>
                  <a:gd name="connsiteY5" fmla="*/ 240987 h 240987"/>
                  <a:gd name="connsiteX6" fmla="*/ 0 w 842010"/>
                  <a:gd name="connsiteY6" fmla="*/ 65727 h 240987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1836 w 842010"/>
                  <a:gd name="connsiteY4" fmla="*/ 183665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9932 w 842010"/>
                  <a:gd name="connsiteY4" fmla="*/ 192571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7908 w 842010"/>
                  <a:gd name="connsiteY4" fmla="*/ 189602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44006"/>
                  <a:gd name="connsiteX1" fmla="*/ 409575 w 842010"/>
                  <a:gd name="connsiteY1" fmla="*/ 151 h 244006"/>
                  <a:gd name="connsiteX2" fmla="*/ 842010 w 842010"/>
                  <a:gd name="connsiteY2" fmla="*/ 56872 h 244006"/>
                  <a:gd name="connsiteX3" fmla="*/ 839986 w 842010"/>
                  <a:gd name="connsiteY3" fmla="*/ 244006 h 244006"/>
                  <a:gd name="connsiteX4" fmla="*/ 407908 w 842010"/>
                  <a:gd name="connsiteY4" fmla="*/ 189602 h 244006"/>
                  <a:gd name="connsiteX5" fmla="*/ 0 w 842010"/>
                  <a:gd name="connsiteY5" fmla="*/ 232132 h 244006"/>
                  <a:gd name="connsiteX6" fmla="*/ 0 w 842010"/>
                  <a:gd name="connsiteY6" fmla="*/ 56872 h 244006"/>
                  <a:gd name="connsiteX0" fmla="*/ 2024 w 844034"/>
                  <a:gd name="connsiteY0" fmla="*/ 56872 h 244006"/>
                  <a:gd name="connsiteX1" fmla="*/ 411599 w 844034"/>
                  <a:gd name="connsiteY1" fmla="*/ 151 h 244006"/>
                  <a:gd name="connsiteX2" fmla="*/ 844034 w 844034"/>
                  <a:gd name="connsiteY2" fmla="*/ 56872 h 244006"/>
                  <a:gd name="connsiteX3" fmla="*/ 842010 w 844034"/>
                  <a:gd name="connsiteY3" fmla="*/ 244006 h 244006"/>
                  <a:gd name="connsiteX4" fmla="*/ 409932 w 844034"/>
                  <a:gd name="connsiteY4" fmla="*/ 189602 h 244006"/>
                  <a:gd name="connsiteX5" fmla="*/ 0 w 844034"/>
                  <a:gd name="connsiteY5" fmla="*/ 244006 h 244006"/>
                  <a:gd name="connsiteX6" fmla="*/ 2024 w 844034"/>
                  <a:gd name="connsiteY6" fmla="*/ 56872 h 244006"/>
                  <a:gd name="connsiteX0" fmla="*/ 2024 w 844228"/>
                  <a:gd name="connsiteY0" fmla="*/ 56872 h 249943"/>
                  <a:gd name="connsiteX1" fmla="*/ 411599 w 844228"/>
                  <a:gd name="connsiteY1" fmla="*/ 151 h 249943"/>
                  <a:gd name="connsiteX2" fmla="*/ 844034 w 844228"/>
                  <a:gd name="connsiteY2" fmla="*/ 56872 h 249943"/>
                  <a:gd name="connsiteX3" fmla="*/ 844034 w 844228"/>
                  <a:gd name="connsiteY3" fmla="*/ 249943 h 249943"/>
                  <a:gd name="connsiteX4" fmla="*/ 409932 w 844228"/>
                  <a:gd name="connsiteY4" fmla="*/ 189602 h 249943"/>
                  <a:gd name="connsiteX5" fmla="*/ 0 w 844228"/>
                  <a:gd name="connsiteY5" fmla="*/ 244006 h 249943"/>
                  <a:gd name="connsiteX6" fmla="*/ 2024 w 844228"/>
                  <a:gd name="connsiteY6" fmla="*/ 56872 h 249943"/>
                  <a:gd name="connsiteX0" fmla="*/ 1 w 842205"/>
                  <a:gd name="connsiteY0" fmla="*/ 56816 h 249887"/>
                  <a:gd name="connsiteX1" fmla="*/ 409576 w 842205"/>
                  <a:gd name="connsiteY1" fmla="*/ 95 h 249887"/>
                  <a:gd name="connsiteX2" fmla="*/ 842011 w 842205"/>
                  <a:gd name="connsiteY2" fmla="*/ 56816 h 249887"/>
                  <a:gd name="connsiteX3" fmla="*/ 842011 w 842205"/>
                  <a:gd name="connsiteY3" fmla="*/ 249887 h 249887"/>
                  <a:gd name="connsiteX4" fmla="*/ 407909 w 842205"/>
                  <a:gd name="connsiteY4" fmla="*/ 189546 h 249887"/>
                  <a:gd name="connsiteX5" fmla="*/ 1 w 842205"/>
                  <a:gd name="connsiteY5" fmla="*/ 56816 h 249887"/>
                  <a:gd name="connsiteX0" fmla="*/ 53332 w 487628"/>
                  <a:gd name="connsiteY0" fmla="*/ 189450 h 249791"/>
                  <a:gd name="connsiteX1" fmla="*/ 54999 w 487628"/>
                  <a:gd name="connsiteY1" fmla="*/ -1 h 249791"/>
                  <a:gd name="connsiteX2" fmla="*/ 487434 w 487628"/>
                  <a:gd name="connsiteY2" fmla="*/ 56720 h 249791"/>
                  <a:gd name="connsiteX3" fmla="*/ 487434 w 487628"/>
                  <a:gd name="connsiteY3" fmla="*/ 249791 h 249791"/>
                  <a:gd name="connsiteX4" fmla="*/ 53332 w 487628"/>
                  <a:gd name="connsiteY4" fmla="*/ 189450 h 249791"/>
                  <a:gd name="connsiteX0" fmla="*/ 31787 w 466083"/>
                  <a:gd name="connsiteY0" fmla="*/ 189450 h 249791"/>
                  <a:gd name="connsiteX1" fmla="*/ 33454 w 466083"/>
                  <a:gd name="connsiteY1" fmla="*/ -1 h 249791"/>
                  <a:gd name="connsiteX2" fmla="*/ 465889 w 466083"/>
                  <a:gd name="connsiteY2" fmla="*/ 56720 h 249791"/>
                  <a:gd name="connsiteX3" fmla="*/ 465889 w 466083"/>
                  <a:gd name="connsiteY3" fmla="*/ 249791 h 249791"/>
                  <a:gd name="connsiteX4" fmla="*/ 31787 w 466083"/>
                  <a:gd name="connsiteY4" fmla="*/ 189450 h 249791"/>
                  <a:gd name="connsiteX0" fmla="*/ 31787 w 466083"/>
                  <a:gd name="connsiteY0" fmla="*/ 189450 h 249791"/>
                  <a:gd name="connsiteX1" fmla="*/ 33454 w 466083"/>
                  <a:gd name="connsiteY1" fmla="*/ -1 h 249791"/>
                  <a:gd name="connsiteX2" fmla="*/ 465889 w 466083"/>
                  <a:gd name="connsiteY2" fmla="*/ 56720 h 249791"/>
                  <a:gd name="connsiteX3" fmla="*/ 465889 w 466083"/>
                  <a:gd name="connsiteY3" fmla="*/ 249791 h 249791"/>
                  <a:gd name="connsiteX4" fmla="*/ 31787 w 466083"/>
                  <a:gd name="connsiteY4" fmla="*/ 189450 h 249791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703" h="249793">
                    <a:moveTo>
                      <a:pt x="1407" y="189452"/>
                    </a:moveTo>
                    <a:cubicBezTo>
                      <a:pt x="-2231" y="119990"/>
                      <a:pt x="2240" y="94726"/>
                      <a:pt x="3074" y="1"/>
                    </a:cubicBezTo>
                    <a:cubicBezTo>
                      <a:pt x="158649" y="1906"/>
                      <a:pt x="441920" y="16330"/>
                      <a:pt x="435509" y="56722"/>
                    </a:cubicBezTo>
                    <a:cubicBezTo>
                      <a:pt x="434834" y="119100"/>
                      <a:pt x="436184" y="187415"/>
                      <a:pt x="435509" y="249793"/>
                    </a:cubicBezTo>
                    <a:cubicBezTo>
                      <a:pt x="338204" y="199343"/>
                      <a:pt x="142079" y="190441"/>
                      <a:pt x="1407" y="18945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800"/>
              </a:p>
            </p:txBody>
          </p:sp>
          <p:sp>
            <p:nvSpPr>
              <p:cNvPr id="229" name="Прямоугольник 35"/>
              <p:cNvSpPr/>
              <p:nvPr/>
            </p:nvSpPr>
            <p:spPr>
              <a:xfrm>
                <a:off x="7888468" y="1135136"/>
                <a:ext cx="99048" cy="129884"/>
              </a:xfrm>
              <a:custGeom>
                <a:avLst/>
                <a:gdLst>
                  <a:gd name="connsiteX0" fmla="*/ 0 w 842010"/>
                  <a:gd name="connsiteY0" fmla="*/ 0 h 175260"/>
                  <a:gd name="connsiteX1" fmla="*/ 842010 w 842010"/>
                  <a:gd name="connsiteY1" fmla="*/ 0 h 175260"/>
                  <a:gd name="connsiteX2" fmla="*/ 842010 w 842010"/>
                  <a:gd name="connsiteY2" fmla="*/ 175260 h 175260"/>
                  <a:gd name="connsiteX3" fmla="*/ 0 w 842010"/>
                  <a:gd name="connsiteY3" fmla="*/ 175260 h 175260"/>
                  <a:gd name="connsiteX4" fmla="*/ 0 w 842010"/>
                  <a:gd name="connsiteY4" fmla="*/ 0 h 175260"/>
                  <a:gd name="connsiteX0" fmla="*/ 0 w 842010"/>
                  <a:gd name="connsiteY0" fmla="*/ 51435 h 226695"/>
                  <a:gd name="connsiteX1" fmla="*/ 409575 w 842010"/>
                  <a:gd name="connsiteY1" fmla="*/ 0 h 226695"/>
                  <a:gd name="connsiteX2" fmla="*/ 842010 w 842010"/>
                  <a:gd name="connsiteY2" fmla="*/ 51435 h 226695"/>
                  <a:gd name="connsiteX3" fmla="*/ 842010 w 842010"/>
                  <a:gd name="connsiteY3" fmla="*/ 226695 h 226695"/>
                  <a:gd name="connsiteX4" fmla="*/ 0 w 842010"/>
                  <a:gd name="connsiteY4" fmla="*/ 226695 h 226695"/>
                  <a:gd name="connsiteX5" fmla="*/ 0 w 842010"/>
                  <a:gd name="connsiteY5" fmla="*/ 51435 h 226695"/>
                  <a:gd name="connsiteX0" fmla="*/ 0 w 842010"/>
                  <a:gd name="connsiteY0" fmla="*/ 56299 h 231559"/>
                  <a:gd name="connsiteX1" fmla="*/ 409575 w 842010"/>
                  <a:gd name="connsiteY1" fmla="*/ 4864 h 231559"/>
                  <a:gd name="connsiteX2" fmla="*/ 842010 w 842010"/>
                  <a:gd name="connsiteY2" fmla="*/ 56299 h 231559"/>
                  <a:gd name="connsiteX3" fmla="*/ 842010 w 842010"/>
                  <a:gd name="connsiteY3" fmla="*/ 231559 h 231559"/>
                  <a:gd name="connsiteX4" fmla="*/ 0 w 842010"/>
                  <a:gd name="connsiteY4" fmla="*/ 231559 h 231559"/>
                  <a:gd name="connsiteX5" fmla="*/ 0 w 842010"/>
                  <a:gd name="connsiteY5" fmla="*/ 56299 h 231559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0 w 842010"/>
                  <a:gd name="connsiteY4" fmla="*/ 227054 h 227054"/>
                  <a:gd name="connsiteX5" fmla="*/ 0 w 842010"/>
                  <a:gd name="connsiteY5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9236"/>
                  <a:gd name="connsiteX1" fmla="*/ 409575 w 842010"/>
                  <a:gd name="connsiteY1" fmla="*/ 359 h 229236"/>
                  <a:gd name="connsiteX2" fmla="*/ 842010 w 842010"/>
                  <a:gd name="connsiteY2" fmla="*/ 51794 h 229236"/>
                  <a:gd name="connsiteX3" fmla="*/ 842010 w 842010"/>
                  <a:gd name="connsiteY3" fmla="*/ 227054 h 229236"/>
                  <a:gd name="connsiteX4" fmla="*/ 403860 w 842010"/>
                  <a:gd name="connsiteY4" fmla="*/ 162284 h 229236"/>
                  <a:gd name="connsiteX5" fmla="*/ 0 w 842010"/>
                  <a:gd name="connsiteY5" fmla="*/ 227054 h 229236"/>
                  <a:gd name="connsiteX6" fmla="*/ 0 w 842010"/>
                  <a:gd name="connsiteY6" fmla="*/ 51794 h 229236"/>
                  <a:gd name="connsiteX0" fmla="*/ 0 w 842010"/>
                  <a:gd name="connsiteY0" fmla="*/ 51794 h 229749"/>
                  <a:gd name="connsiteX1" fmla="*/ 409575 w 842010"/>
                  <a:gd name="connsiteY1" fmla="*/ 359 h 229749"/>
                  <a:gd name="connsiteX2" fmla="*/ 842010 w 842010"/>
                  <a:gd name="connsiteY2" fmla="*/ 51794 h 229749"/>
                  <a:gd name="connsiteX3" fmla="*/ 842010 w 842010"/>
                  <a:gd name="connsiteY3" fmla="*/ 227054 h 229749"/>
                  <a:gd name="connsiteX4" fmla="*/ 403860 w 842010"/>
                  <a:gd name="connsiteY4" fmla="*/ 162284 h 229749"/>
                  <a:gd name="connsiteX5" fmla="*/ 0 w 842010"/>
                  <a:gd name="connsiteY5" fmla="*/ 227054 h 229749"/>
                  <a:gd name="connsiteX6" fmla="*/ 0 w 842010"/>
                  <a:gd name="connsiteY6" fmla="*/ 51794 h 229749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37608 h 212868"/>
                  <a:gd name="connsiteX1" fmla="*/ 407551 w 842010"/>
                  <a:gd name="connsiteY1" fmla="*/ 540 h 212868"/>
                  <a:gd name="connsiteX2" fmla="*/ 842010 w 842010"/>
                  <a:gd name="connsiteY2" fmla="*/ 37608 h 212868"/>
                  <a:gd name="connsiteX3" fmla="*/ 842010 w 842010"/>
                  <a:gd name="connsiteY3" fmla="*/ 212868 h 212868"/>
                  <a:gd name="connsiteX4" fmla="*/ 403860 w 842010"/>
                  <a:gd name="connsiteY4" fmla="*/ 148098 h 212868"/>
                  <a:gd name="connsiteX5" fmla="*/ 0 w 842010"/>
                  <a:gd name="connsiteY5" fmla="*/ 212868 h 212868"/>
                  <a:gd name="connsiteX6" fmla="*/ 0 w 842010"/>
                  <a:gd name="connsiteY6" fmla="*/ 37608 h 212868"/>
                  <a:gd name="connsiteX0" fmla="*/ 0 w 842010"/>
                  <a:gd name="connsiteY0" fmla="*/ 51589 h 226849"/>
                  <a:gd name="connsiteX1" fmla="*/ 405527 w 842010"/>
                  <a:gd name="connsiteY1" fmla="*/ 155 h 226849"/>
                  <a:gd name="connsiteX2" fmla="*/ 842010 w 842010"/>
                  <a:gd name="connsiteY2" fmla="*/ 51589 h 226849"/>
                  <a:gd name="connsiteX3" fmla="*/ 842010 w 842010"/>
                  <a:gd name="connsiteY3" fmla="*/ 226849 h 226849"/>
                  <a:gd name="connsiteX4" fmla="*/ 403860 w 842010"/>
                  <a:gd name="connsiteY4" fmla="*/ 162079 h 226849"/>
                  <a:gd name="connsiteX5" fmla="*/ 0 w 842010"/>
                  <a:gd name="connsiteY5" fmla="*/ 226849 h 226849"/>
                  <a:gd name="connsiteX6" fmla="*/ 0 w 842010"/>
                  <a:gd name="connsiteY6" fmla="*/ 51589 h 226849"/>
                  <a:gd name="connsiteX0" fmla="*/ 0 w 842010"/>
                  <a:gd name="connsiteY0" fmla="*/ 51536 h 226796"/>
                  <a:gd name="connsiteX1" fmla="*/ 405527 w 842010"/>
                  <a:gd name="connsiteY1" fmla="*/ 102 h 226796"/>
                  <a:gd name="connsiteX2" fmla="*/ 842010 w 842010"/>
                  <a:gd name="connsiteY2" fmla="*/ 51536 h 226796"/>
                  <a:gd name="connsiteX3" fmla="*/ 842010 w 842010"/>
                  <a:gd name="connsiteY3" fmla="*/ 226796 h 226796"/>
                  <a:gd name="connsiteX4" fmla="*/ 403860 w 842010"/>
                  <a:gd name="connsiteY4" fmla="*/ 162026 h 226796"/>
                  <a:gd name="connsiteX5" fmla="*/ 0 w 842010"/>
                  <a:gd name="connsiteY5" fmla="*/ 226796 h 226796"/>
                  <a:gd name="connsiteX6" fmla="*/ 0 w 842010"/>
                  <a:gd name="connsiteY6" fmla="*/ 51536 h 226796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1836 w 842010"/>
                  <a:gd name="connsiteY4" fmla="*/ 178435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65727 h 240987"/>
                  <a:gd name="connsiteX1" fmla="*/ 405527 w 842010"/>
                  <a:gd name="connsiteY1" fmla="*/ 101 h 240987"/>
                  <a:gd name="connsiteX2" fmla="*/ 842010 w 842010"/>
                  <a:gd name="connsiteY2" fmla="*/ 65727 h 240987"/>
                  <a:gd name="connsiteX3" fmla="*/ 842010 w 842010"/>
                  <a:gd name="connsiteY3" fmla="*/ 240987 h 240987"/>
                  <a:gd name="connsiteX4" fmla="*/ 401836 w 842010"/>
                  <a:gd name="connsiteY4" fmla="*/ 192520 h 240987"/>
                  <a:gd name="connsiteX5" fmla="*/ 0 w 842010"/>
                  <a:gd name="connsiteY5" fmla="*/ 240987 h 240987"/>
                  <a:gd name="connsiteX6" fmla="*/ 0 w 842010"/>
                  <a:gd name="connsiteY6" fmla="*/ 65727 h 240987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1836 w 842010"/>
                  <a:gd name="connsiteY4" fmla="*/ 183665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9932 w 842010"/>
                  <a:gd name="connsiteY4" fmla="*/ 192571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7908 w 842010"/>
                  <a:gd name="connsiteY4" fmla="*/ 189602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44006"/>
                  <a:gd name="connsiteX1" fmla="*/ 409575 w 842010"/>
                  <a:gd name="connsiteY1" fmla="*/ 151 h 244006"/>
                  <a:gd name="connsiteX2" fmla="*/ 842010 w 842010"/>
                  <a:gd name="connsiteY2" fmla="*/ 56872 h 244006"/>
                  <a:gd name="connsiteX3" fmla="*/ 839986 w 842010"/>
                  <a:gd name="connsiteY3" fmla="*/ 244006 h 244006"/>
                  <a:gd name="connsiteX4" fmla="*/ 407908 w 842010"/>
                  <a:gd name="connsiteY4" fmla="*/ 189602 h 244006"/>
                  <a:gd name="connsiteX5" fmla="*/ 0 w 842010"/>
                  <a:gd name="connsiteY5" fmla="*/ 232132 h 244006"/>
                  <a:gd name="connsiteX6" fmla="*/ 0 w 842010"/>
                  <a:gd name="connsiteY6" fmla="*/ 56872 h 244006"/>
                  <a:gd name="connsiteX0" fmla="*/ 2024 w 844034"/>
                  <a:gd name="connsiteY0" fmla="*/ 56872 h 244006"/>
                  <a:gd name="connsiteX1" fmla="*/ 411599 w 844034"/>
                  <a:gd name="connsiteY1" fmla="*/ 151 h 244006"/>
                  <a:gd name="connsiteX2" fmla="*/ 844034 w 844034"/>
                  <a:gd name="connsiteY2" fmla="*/ 56872 h 244006"/>
                  <a:gd name="connsiteX3" fmla="*/ 842010 w 844034"/>
                  <a:gd name="connsiteY3" fmla="*/ 244006 h 244006"/>
                  <a:gd name="connsiteX4" fmla="*/ 409932 w 844034"/>
                  <a:gd name="connsiteY4" fmla="*/ 189602 h 244006"/>
                  <a:gd name="connsiteX5" fmla="*/ 0 w 844034"/>
                  <a:gd name="connsiteY5" fmla="*/ 244006 h 244006"/>
                  <a:gd name="connsiteX6" fmla="*/ 2024 w 844034"/>
                  <a:gd name="connsiteY6" fmla="*/ 56872 h 244006"/>
                  <a:gd name="connsiteX0" fmla="*/ 2024 w 844228"/>
                  <a:gd name="connsiteY0" fmla="*/ 56872 h 249943"/>
                  <a:gd name="connsiteX1" fmla="*/ 411599 w 844228"/>
                  <a:gd name="connsiteY1" fmla="*/ 151 h 249943"/>
                  <a:gd name="connsiteX2" fmla="*/ 844034 w 844228"/>
                  <a:gd name="connsiteY2" fmla="*/ 56872 h 249943"/>
                  <a:gd name="connsiteX3" fmla="*/ 844034 w 844228"/>
                  <a:gd name="connsiteY3" fmla="*/ 249943 h 249943"/>
                  <a:gd name="connsiteX4" fmla="*/ 409932 w 844228"/>
                  <a:gd name="connsiteY4" fmla="*/ 189602 h 249943"/>
                  <a:gd name="connsiteX5" fmla="*/ 0 w 844228"/>
                  <a:gd name="connsiteY5" fmla="*/ 244006 h 249943"/>
                  <a:gd name="connsiteX6" fmla="*/ 2024 w 844228"/>
                  <a:gd name="connsiteY6" fmla="*/ 56872 h 249943"/>
                  <a:gd name="connsiteX0" fmla="*/ 1 w 842205"/>
                  <a:gd name="connsiteY0" fmla="*/ 56816 h 249887"/>
                  <a:gd name="connsiteX1" fmla="*/ 409576 w 842205"/>
                  <a:gd name="connsiteY1" fmla="*/ 95 h 249887"/>
                  <a:gd name="connsiteX2" fmla="*/ 842011 w 842205"/>
                  <a:gd name="connsiteY2" fmla="*/ 56816 h 249887"/>
                  <a:gd name="connsiteX3" fmla="*/ 842011 w 842205"/>
                  <a:gd name="connsiteY3" fmla="*/ 249887 h 249887"/>
                  <a:gd name="connsiteX4" fmla="*/ 407909 w 842205"/>
                  <a:gd name="connsiteY4" fmla="*/ 189546 h 249887"/>
                  <a:gd name="connsiteX5" fmla="*/ 1 w 842205"/>
                  <a:gd name="connsiteY5" fmla="*/ 56816 h 249887"/>
                  <a:gd name="connsiteX0" fmla="*/ 53332 w 487628"/>
                  <a:gd name="connsiteY0" fmla="*/ 189450 h 249791"/>
                  <a:gd name="connsiteX1" fmla="*/ 54999 w 487628"/>
                  <a:gd name="connsiteY1" fmla="*/ -1 h 249791"/>
                  <a:gd name="connsiteX2" fmla="*/ 487434 w 487628"/>
                  <a:gd name="connsiteY2" fmla="*/ 56720 h 249791"/>
                  <a:gd name="connsiteX3" fmla="*/ 487434 w 487628"/>
                  <a:gd name="connsiteY3" fmla="*/ 249791 h 249791"/>
                  <a:gd name="connsiteX4" fmla="*/ 53332 w 487628"/>
                  <a:gd name="connsiteY4" fmla="*/ 189450 h 249791"/>
                  <a:gd name="connsiteX0" fmla="*/ 31787 w 466083"/>
                  <a:gd name="connsiteY0" fmla="*/ 189450 h 249791"/>
                  <a:gd name="connsiteX1" fmla="*/ 33454 w 466083"/>
                  <a:gd name="connsiteY1" fmla="*/ -1 h 249791"/>
                  <a:gd name="connsiteX2" fmla="*/ 465889 w 466083"/>
                  <a:gd name="connsiteY2" fmla="*/ 56720 h 249791"/>
                  <a:gd name="connsiteX3" fmla="*/ 465889 w 466083"/>
                  <a:gd name="connsiteY3" fmla="*/ 249791 h 249791"/>
                  <a:gd name="connsiteX4" fmla="*/ 31787 w 466083"/>
                  <a:gd name="connsiteY4" fmla="*/ 189450 h 249791"/>
                  <a:gd name="connsiteX0" fmla="*/ 31787 w 466083"/>
                  <a:gd name="connsiteY0" fmla="*/ 189450 h 249791"/>
                  <a:gd name="connsiteX1" fmla="*/ 33454 w 466083"/>
                  <a:gd name="connsiteY1" fmla="*/ -1 h 249791"/>
                  <a:gd name="connsiteX2" fmla="*/ 465889 w 466083"/>
                  <a:gd name="connsiteY2" fmla="*/ 56720 h 249791"/>
                  <a:gd name="connsiteX3" fmla="*/ 465889 w 466083"/>
                  <a:gd name="connsiteY3" fmla="*/ 249791 h 249791"/>
                  <a:gd name="connsiteX4" fmla="*/ 31787 w 466083"/>
                  <a:gd name="connsiteY4" fmla="*/ 189450 h 249791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703" h="249793">
                    <a:moveTo>
                      <a:pt x="1407" y="189452"/>
                    </a:moveTo>
                    <a:cubicBezTo>
                      <a:pt x="-2231" y="119990"/>
                      <a:pt x="2240" y="94726"/>
                      <a:pt x="3074" y="1"/>
                    </a:cubicBezTo>
                    <a:cubicBezTo>
                      <a:pt x="158649" y="1906"/>
                      <a:pt x="441920" y="16330"/>
                      <a:pt x="435509" y="56722"/>
                    </a:cubicBezTo>
                    <a:cubicBezTo>
                      <a:pt x="434834" y="119100"/>
                      <a:pt x="436184" y="187415"/>
                      <a:pt x="435509" y="249793"/>
                    </a:cubicBezTo>
                    <a:cubicBezTo>
                      <a:pt x="405245" y="209773"/>
                      <a:pt x="142079" y="190441"/>
                      <a:pt x="1407" y="18945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800"/>
              </a:p>
            </p:txBody>
          </p:sp>
        </p:grpSp>
        <p:grpSp>
          <p:nvGrpSpPr>
            <p:cNvPr id="216" name="Group 12017"/>
            <p:cNvGrpSpPr>
              <a:grpSpLocks/>
            </p:cNvGrpSpPr>
            <p:nvPr/>
          </p:nvGrpSpPr>
          <p:grpSpPr bwMode="auto">
            <a:xfrm>
              <a:off x="5425940" y="2040404"/>
              <a:ext cx="1676572" cy="492022"/>
              <a:chOff x="68580" y="329871"/>
              <a:chExt cx="96" cy="35"/>
            </a:xfrm>
          </p:grpSpPr>
          <p:grpSp>
            <p:nvGrpSpPr>
              <p:cNvPr id="218" name="Group 12018"/>
              <p:cNvGrpSpPr>
                <a:grpSpLocks/>
              </p:cNvGrpSpPr>
              <p:nvPr/>
            </p:nvGrpSpPr>
            <p:grpSpPr bwMode="auto">
              <a:xfrm>
                <a:off x="68580" y="329882"/>
                <a:ext cx="96" cy="22"/>
                <a:chOff x="68580" y="329882"/>
                <a:chExt cx="98" cy="24"/>
              </a:xfrm>
            </p:grpSpPr>
            <p:sp>
              <p:nvSpPr>
                <p:cNvPr id="220" name="Freeform 12019"/>
                <p:cNvSpPr>
                  <a:spLocks/>
                </p:cNvSpPr>
                <p:nvPr/>
              </p:nvSpPr>
              <p:spPr bwMode="auto">
                <a:xfrm>
                  <a:off x="68580" y="329882"/>
                  <a:ext cx="98" cy="24"/>
                </a:xfrm>
                <a:custGeom>
                  <a:avLst/>
                  <a:gdLst>
                    <a:gd name="T0" fmla="*/ 19 w 2856"/>
                    <a:gd name="T1" fmla="*/ 6 h 595"/>
                    <a:gd name="T2" fmla="*/ 2708 w 2856"/>
                    <a:gd name="T3" fmla="*/ 0 h 595"/>
                    <a:gd name="T4" fmla="*/ 2856 w 2856"/>
                    <a:gd name="T5" fmla="*/ 595 h 595"/>
                    <a:gd name="T6" fmla="*/ 0 w 2856"/>
                    <a:gd name="T7" fmla="*/ 592 h 595"/>
                    <a:gd name="T8" fmla="*/ 19 w 2856"/>
                    <a:gd name="T9" fmla="*/ 6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6" h="595">
                      <a:moveTo>
                        <a:pt x="19" y="6"/>
                      </a:moveTo>
                      <a:lnTo>
                        <a:pt x="2708" y="0"/>
                      </a:lnTo>
                      <a:lnTo>
                        <a:pt x="2856" y="595"/>
                      </a:lnTo>
                      <a:lnTo>
                        <a:pt x="0" y="592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221" name="Freeform 12020"/>
                <p:cNvSpPr>
                  <a:spLocks/>
                </p:cNvSpPr>
                <p:nvPr/>
              </p:nvSpPr>
              <p:spPr bwMode="auto">
                <a:xfrm>
                  <a:off x="68580" y="329886"/>
                  <a:ext cx="97" cy="16"/>
                </a:xfrm>
                <a:custGeom>
                  <a:avLst/>
                  <a:gdLst>
                    <a:gd name="T0" fmla="*/ 10 w 3190"/>
                    <a:gd name="T1" fmla="*/ 0 h 440"/>
                    <a:gd name="T2" fmla="*/ 3090 w 3190"/>
                    <a:gd name="T3" fmla="*/ 0 h 440"/>
                    <a:gd name="T4" fmla="*/ 3190 w 3190"/>
                    <a:gd name="T5" fmla="*/ 440 h 440"/>
                    <a:gd name="T6" fmla="*/ 0 w 3190"/>
                    <a:gd name="T7" fmla="*/ 440 h 440"/>
                    <a:gd name="T8" fmla="*/ 10 w 3190"/>
                    <a:gd name="T9" fmla="*/ 0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0" h="440">
                      <a:moveTo>
                        <a:pt x="10" y="0"/>
                      </a:moveTo>
                      <a:lnTo>
                        <a:pt x="3090" y="0"/>
                      </a:lnTo>
                      <a:lnTo>
                        <a:pt x="3190" y="440"/>
                      </a:lnTo>
                      <a:lnTo>
                        <a:pt x="0" y="44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</p:grpSp>
          <p:sp>
            <p:nvSpPr>
              <p:cNvPr id="219" name="Text Box 12021"/>
              <p:cNvSpPr txBox="1">
                <a:spLocks noChangeArrowheads="1"/>
              </p:cNvSpPr>
              <p:nvPr/>
            </p:nvSpPr>
            <p:spPr bwMode="auto">
              <a:xfrm>
                <a:off x="68580" y="329871"/>
                <a:ext cx="90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ru-RU" sz="800" b="0" i="1" u="none" strike="noStrike" baseline="0" dirty="0" smtClean="0">
                    <a:solidFill>
                      <a:srgbClr val="000000"/>
                    </a:solidFill>
                    <a:latin typeface="Impact"/>
                  </a:rPr>
                  <a:t>ГО и ЧС</a:t>
                </a:r>
                <a:endParaRPr lang="ru-RU" sz="800" b="0" i="1" u="none" strike="noStrike" baseline="0" dirty="0">
                  <a:solidFill>
                    <a:srgbClr val="000000"/>
                  </a:solidFill>
                  <a:latin typeface="Impact"/>
                </a:endParaRPr>
              </a:p>
              <a:p>
                <a:pPr algn="ctr" rtl="0">
                  <a:defRPr sz="1000"/>
                </a:pPr>
                <a:endParaRPr lang="ru-RU" sz="800" b="0" i="1" u="none" strike="noStrike" baseline="0" dirty="0">
                  <a:solidFill>
                    <a:srgbClr val="000000"/>
                  </a:solidFill>
                  <a:latin typeface="Impact"/>
                </a:endParaRPr>
              </a:p>
            </p:txBody>
          </p:sp>
        </p:grpSp>
        <p:sp>
          <p:nvSpPr>
            <p:cNvPr id="217" name="Freeform 12023"/>
            <p:cNvSpPr>
              <a:spLocks/>
            </p:cNvSpPr>
            <p:nvPr/>
          </p:nvSpPr>
          <p:spPr bwMode="auto">
            <a:xfrm>
              <a:off x="5393829" y="1047819"/>
              <a:ext cx="109766" cy="3196521"/>
            </a:xfrm>
            <a:custGeom>
              <a:avLst/>
              <a:gdLst>
                <a:gd name="T0" fmla="*/ 4 w 4"/>
                <a:gd name="T1" fmla="*/ 0 h 196"/>
                <a:gd name="T2" fmla="*/ 0 w 4"/>
                <a:gd name="T3" fmla="*/ 18 h 196"/>
                <a:gd name="T4" fmla="*/ 2 w 4"/>
                <a:gd name="T5" fmla="*/ 22 h 196"/>
                <a:gd name="T6" fmla="*/ 3 w 4"/>
                <a:gd name="T7" fmla="*/ 94 h 196"/>
                <a:gd name="T8" fmla="*/ 4 w 4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6">
                  <a:moveTo>
                    <a:pt x="4" y="0"/>
                  </a:moveTo>
                  <a:lnTo>
                    <a:pt x="0" y="18"/>
                  </a:lnTo>
                  <a:lnTo>
                    <a:pt x="2" y="22"/>
                  </a:lnTo>
                  <a:lnTo>
                    <a:pt x="3" y="94"/>
                  </a:lnTo>
                  <a:lnTo>
                    <a:pt x="4" y="196"/>
                  </a:lnTo>
                </a:path>
              </a:pathLst>
            </a:custGeom>
            <a:noFill/>
            <a:ln w="19050" cmpd="sng">
              <a:solidFill>
                <a:srgbClr xmlns:mc="http://schemas.openxmlformats.org/markup-compatibility/2006" xmlns:a14="http://schemas.microsoft.com/office/drawing/2010/main" val="FF0000" mc:Ignorable="a14" a14:legacySpreadsheetColorIndex="10"/>
              </a:solidFill>
              <a:round/>
              <a:headEnd/>
              <a:tailEnd/>
            </a:ln>
            <a:effectLst>
              <a:outerShdw dist="28398" dir="6993903" algn="ctr" rotWithShape="0">
                <a:srgbClr xmlns:mc="http://schemas.openxmlformats.org/markup-compatibility/2006" xmlns:a14="http://schemas.microsoft.com/office/drawing/2010/main" val="FFFF99" mc:Ignorable="a14" a14:legacySpreadsheetColorIndex="4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</a:extLst>
          </p:spPr>
          <p:txBody>
            <a:bodyPr/>
            <a:lstStyle/>
            <a:p>
              <a:endParaRPr lang="ru-RU" sz="800"/>
            </a:p>
          </p:txBody>
        </p:sp>
      </p:grpSp>
      <p:sp>
        <p:nvSpPr>
          <p:cNvPr id="252" name="AutoShape 175"/>
          <p:cNvSpPr>
            <a:spLocks noChangeArrowheads="1"/>
          </p:cNvSpPr>
          <p:nvPr/>
        </p:nvSpPr>
        <p:spPr bwMode="auto">
          <a:xfrm>
            <a:off x="8144352" y="1036918"/>
            <a:ext cx="1459832" cy="1113342"/>
          </a:xfrm>
          <a:prstGeom prst="wedgeRectCallout">
            <a:avLst>
              <a:gd name="adj1" fmla="val -151498"/>
              <a:gd name="adj2" fmla="val -49296"/>
            </a:avLst>
          </a:prstGeom>
          <a:solidFill>
            <a:schemeClr val="bg1">
              <a:lumMod val="85000"/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just"/>
            <a:endParaRPr lang="ru-RU" sz="800" dirty="0" smtClean="0"/>
          </a:p>
          <a:p>
            <a:pPr algn="just"/>
            <a:endParaRPr lang="ru-RU" sz="800" dirty="0" smtClean="0"/>
          </a:p>
          <a:p>
            <a:pPr algn="just"/>
            <a:endParaRPr lang="ru-RU" sz="800" dirty="0" smtClean="0"/>
          </a:p>
          <a:p>
            <a:pPr algn="just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r>
              <a:rPr lang="ru-RU" sz="800" dirty="0" smtClean="0"/>
              <a:t>Администрация  г. Оби</a:t>
            </a:r>
          </a:p>
          <a:p>
            <a:pPr algn="ctr"/>
            <a:r>
              <a:rPr lang="ru-RU" sz="800" dirty="0" smtClean="0"/>
              <a:t> Новосибирской области</a:t>
            </a:r>
            <a:endParaRPr lang="ru-RU" sz="800" dirty="0"/>
          </a:p>
        </p:txBody>
      </p:sp>
      <p:sp>
        <p:nvSpPr>
          <p:cNvPr id="257" name="Полилиния 256"/>
          <p:cNvSpPr/>
          <p:nvPr/>
        </p:nvSpPr>
        <p:spPr>
          <a:xfrm rot="1140000">
            <a:off x="9994468" y="4202572"/>
            <a:ext cx="45719" cy="199146"/>
          </a:xfrm>
          <a:custGeom>
            <a:avLst/>
            <a:gdLst>
              <a:gd name="connsiteX0" fmla="*/ 167149 w 235975"/>
              <a:gd name="connsiteY0" fmla="*/ 0 h 452284"/>
              <a:gd name="connsiteX1" fmla="*/ 117987 w 235975"/>
              <a:gd name="connsiteY1" fmla="*/ 29497 h 452284"/>
              <a:gd name="connsiteX2" fmla="*/ 108155 w 235975"/>
              <a:gd name="connsiteY2" fmla="*/ 58994 h 452284"/>
              <a:gd name="connsiteX3" fmla="*/ 58994 w 235975"/>
              <a:gd name="connsiteY3" fmla="*/ 117987 h 452284"/>
              <a:gd name="connsiteX4" fmla="*/ 39329 w 235975"/>
              <a:gd name="connsiteY4" fmla="*/ 147484 h 452284"/>
              <a:gd name="connsiteX5" fmla="*/ 29497 w 235975"/>
              <a:gd name="connsiteY5" fmla="*/ 176981 h 452284"/>
              <a:gd name="connsiteX6" fmla="*/ 0 w 235975"/>
              <a:gd name="connsiteY6" fmla="*/ 206478 h 452284"/>
              <a:gd name="connsiteX7" fmla="*/ 29497 w 235975"/>
              <a:gd name="connsiteY7" fmla="*/ 186813 h 452284"/>
              <a:gd name="connsiteX8" fmla="*/ 127820 w 235975"/>
              <a:gd name="connsiteY8" fmla="*/ 167149 h 452284"/>
              <a:gd name="connsiteX9" fmla="*/ 235975 w 235975"/>
              <a:gd name="connsiteY9" fmla="*/ 137652 h 452284"/>
              <a:gd name="connsiteX10" fmla="*/ 176981 w 235975"/>
              <a:gd name="connsiteY10" fmla="*/ 186813 h 452284"/>
              <a:gd name="connsiteX11" fmla="*/ 157316 w 235975"/>
              <a:gd name="connsiteY11" fmla="*/ 245807 h 452284"/>
              <a:gd name="connsiteX12" fmla="*/ 117987 w 235975"/>
              <a:gd name="connsiteY12" fmla="*/ 314633 h 452284"/>
              <a:gd name="connsiteX13" fmla="*/ 68826 w 235975"/>
              <a:gd name="connsiteY13" fmla="*/ 403123 h 452284"/>
              <a:gd name="connsiteX14" fmla="*/ 29497 w 235975"/>
              <a:gd name="connsiteY14" fmla="*/ 452284 h 45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975" h="452284">
                <a:moveTo>
                  <a:pt x="167149" y="0"/>
                </a:moveTo>
                <a:cubicBezTo>
                  <a:pt x="150762" y="9832"/>
                  <a:pt x="131500" y="15984"/>
                  <a:pt x="117987" y="29497"/>
                </a:cubicBezTo>
                <a:cubicBezTo>
                  <a:pt x="110658" y="36826"/>
                  <a:pt x="112790" y="49724"/>
                  <a:pt x="108155" y="58994"/>
                </a:cubicBezTo>
                <a:cubicBezTo>
                  <a:pt x="89846" y="95614"/>
                  <a:pt x="86177" y="85368"/>
                  <a:pt x="58994" y="117987"/>
                </a:cubicBezTo>
                <a:cubicBezTo>
                  <a:pt x="51429" y="127065"/>
                  <a:pt x="45884" y="137652"/>
                  <a:pt x="39329" y="147484"/>
                </a:cubicBezTo>
                <a:cubicBezTo>
                  <a:pt x="36052" y="157316"/>
                  <a:pt x="35246" y="168357"/>
                  <a:pt x="29497" y="176981"/>
                </a:cubicBezTo>
                <a:cubicBezTo>
                  <a:pt x="21784" y="188551"/>
                  <a:pt x="0" y="192573"/>
                  <a:pt x="0" y="206478"/>
                </a:cubicBezTo>
                <a:cubicBezTo>
                  <a:pt x="0" y="218295"/>
                  <a:pt x="18635" y="191468"/>
                  <a:pt x="29497" y="186813"/>
                </a:cubicBezTo>
                <a:cubicBezTo>
                  <a:pt x="48164" y="178813"/>
                  <a:pt x="114513" y="169367"/>
                  <a:pt x="127820" y="167149"/>
                </a:cubicBezTo>
                <a:cubicBezTo>
                  <a:pt x="202667" y="142199"/>
                  <a:pt x="166487" y="151549"/>
                  <a:pt x="235975" y="137652"/>
                </a:cubicBezTo>
                <a:cubicBezTo>
                  <a:pt x="217615" y="149892"/>
                  <a:pt x="188115" y="166772"/>
                  <a:pt x="176981" y="186813"/>
                </a:cubicBezTo>
                <a:cubicBezTo>
                  <a:pt x="166914" y="204933"/>
                  <a:pt x="166586" y="227267"/>
                  <a:pt x="157316" y="245807"/>
                </a:cubicBezTo>
                <a:cubicBezTo>
                  <a:pt x="132367" y="295706"/>
                  <a:pt x="145782" y="272941"/>
                  <a:pt x="117987" y="314633"/>
                </a:cubicBezTo>
                <a:cubicBezTo>
                  <a:pt x="105623" y="351724"/>
                  <a:pt x="102634" y="369315"/>
                  <a:pt x="68826" y="403123"/>
                </a:cubicBezTo>
                <a:cubicBezTo>
                  <a:pt x="34147" y="437802"/>
                  <a:pt x="45548" y="420183"/>
                  <a:pt x="29497" y="452284"/>
                </a:cubicBezTo>
              </a:path>
            </a:pathLst>
          </a:custGeom>
          <a:noFill/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TextBox 257"/>
          <p:cNvSpPr txBox="1"/>
          <p:nvPr/>
        </p:nvSpPr>
        <p:spPr>
          <a:xfrm>
            <a:off x="9971308" y="4209731"/>
            <a:ext cx="41318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/>
              <a:t>150</a:t>
            </a:r>
            <a:endParaRPr lang="ru-RU" sz="500" b="1" dirty="0"/>
          </a:p>
        </p:txBody>
      </p:sp>
      <p:cxnSp>
        <p:nvCxnSpPr>
          <p:cNvPr id="260" name="Прямая соединительная линия 259"/>
          <p:cNvCxnSpPr/>
          <p:nvPr/>
        </p:nvCxnSpPr>
        <p:spPr>
          <a:xfrm flipV="1">
            <a:off x="9028887" y="4030053"/>
            <a:ext cx="809699" cy="3649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Прямая соединительная линия 261"/>
          <p:cNvCxnSpPr>
            <a:stCxn id="241" idx="4"/>
          </p:cNvCxnSpPr>
          <p:nvPr/>
        </p:nvCxnSpPr>
        <p:spPr>
          <a:xfrm flipV="1">
            <a:off x="8364394" y="4394959"/>
            <a:ext cx="670680" cy="4422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я соединительная линия 265"/>
          <p:cNvCxnSpPr/>
          <p:nvPr/>
        </p:nvCxnSpPr>
        <p:spPr>
          <a:xfrm flipH="1" flipV="1">
            <a:off x="9191875" y="3192561"/>
            <a:ext cx="616315" cy="859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/>
          <p:cNvCxnSpPr/>
          <p:nvPr/>
        </p:nvCxnSpPr>
        <p:spPr>
          <a:xfrm flipH="1" flipV="1">
            <a:off x="7436944" y="2855384"/>
            <a:ext cx="1754931" cy="3653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Прямая соединительная линия 269"/>
          <p:cNvCxnSpPr/>
          <p:nvPr/>
        </p:nvCxnSpPr>
        <p:spPr>
          <a:xfrm flipH="1" flipV="1">
            <a:off x="6459794" y="2809090"/>
            <a:ext cx="1009312" cy="601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я соединительная линия 271"/>
          <p:cNvCxnSpPr/>
          <p:nvPr/>
        </p:nvCxnSpPr>
        <p:spPr>
          <a:xfrm flipH="1">
            <a:off x="4633119" y="2797709"/>
            <a:ext cx="1836508" cy="549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Прямая соединительная линия 273"/>
          <p:cNvCxnSpPr/>
          <p:nvPr/>
        </p:nvCxnSpPr>
        <p:spPr>
          <a:xfrm flipH="1">
            <a:off x="2937836" y="2852704"/>
            <a:ext cx="1695283" cy="1408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Прямая соединительная линия 276"/>
          <p:cNvCxnSpPr/>
          <p:nvPr/>
        </p:nvCxnSpPr>
        <p:spPr>
          <a:xfrm flipH="1" flipV="1">
            <a:off x="2201828" y="2112909"/>
            <a:ext cx="736008" cy="8621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Прямая соединительная линия 278"/>
          <p:cNvCxnSpPr/>
          <p:nvPr/>
        </p:nvCxnSpPr>
        <p:spPr>
          <a:xfrm flipH="1" flipV="1">
            <a:off x="1681949" y="1832514"/>
            <a:ext cx="539395" cy="2838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Прямая соединительная линия 280"/>
          <p:cNvCxnSpPr/>
          <p:nvPr/>
        </p:nvCxnSpPr>
        <p:spPr>
          <a:xfrm flipH="1" flipV="1">
            <a:off x="1104852" y="1705096"/>
            <a:ext cx="564195" cy="1274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я соединительная линия 282"/>
          <p:cNvCxnSpPr/>
          <p:nvPr/>
        </p:nvCxnSpPr>
        <p:spPr>
          <a:xfrm flipH="1" flipV="1">
            <a:off x="893805" y="1605201"/>
            <a:ext cx="200869" cy="107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Прямая соединительная линия 284"/>
          <p:cNvCxnSpPr/>
          <p:nvPr/>
        </p:nvCxnSpPr>
        <p:spPr>
          <a:xfrm flipH="1" flipV="1">
            <a:off x="819715" y="1462203"/>
            <a:ext cx="52656" cy="1148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Прямая соединительная линия 286"/>
          <p:cNvCxnSpPr/>
          <p:nvPr/>
        </p:nvCxnSpPr>
        <p:spPr>
          <a:xfrm flipV="1">
            <a:off x="834890" y="1337468"/>
            <a:ext cx="79393" cy="900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Прямая соединительная линия 1028"/>
          <p:cNvCxnSpPr/>
          <p:nvPr/>
        </p:nvCxnSpPr>
        <p:spPr>
          <a:xfrm flipV="1">
            <a:off x="927653" y="1261692"/>
            <a:ext cx="177199" cy="447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/>
          <p:nvPr/>
        </p:nvCxnSpPr>
        <p:spPr>
          <a:xfrm>
            <a:off x="1113042" y="1255386"/>
            <a:ext cx="215692" cy="820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/>
          <p:nvPr/>
        </p:nvCxnSpPr>
        <p:spPr>
          <a:xfrm flipV="1">
            <a:off x="1362243" y="1319702"/>
            <a:ext cx="192688" cy="422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единительная линия 1040"/>
          <p:cNvCxnSpPr/>
          <p:nvPr/>
        </p:nvCxnSpPr>
        <p:spPr>
          <a:xfrm>
            <a:off x="1570741" y="1305018"/>
            <a:ext cx="2251701" cy="9950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единительная линия 1042"/>
          <p:cNvCxnSpPr/>
          <p:nvPr/>
        </p:nvCxnSpPr>
        <p:spPr>
          <a:xfrm>
            <a:off x="3822442" y="2300081"/>
            <a:ext cx="1588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Прямая соединительная линия 1044"/>
          <p:cNvCxnSpPr/>
          <p:nvPr/>
        </p:nvCxnSpPr>
        <p:spPr>
          <a:xfrm flipV="1">
            <a:off x="3981266" y="1462203"/>
            <a:ext cx="46898" cy="8378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 стрелкой 1046"/>
          <p:cNvCxnSpPr/>
          <p:nvPr/>
        </p:nvCxnSpPr>
        <p:spPr>
          <a:xfrm flipV="1">
            <a:off x="4028850" y="1427142"/>
            <a:ext cx="258363" cy="706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7446962" y="2890679"/>
            <a:ext cx="228673" cy="13564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я соединительная линия 250"/>
          <p:cNvCxnSpPr/>
          <p:nvPr/>
        </p:nvCxnSpPr>
        <p:spPr>
          <a:xfrm flipH="1">
            <a:off x="3833716" y="1668420"/>
            <a:ext cx="304537" cy="91054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Прямая соединительная линия 253"/>
          <p:cNvCxnSpPr/>
          <p:nvPr/>
        </p:nvCxnSpPr>
        <p:spPr>
          <a:xfrm flipH="1" flipV="1">
            <a:off x="7130333" y="2960460"/>
            <a:ext cx="396494" cy="158761"/>
          </a:xfrm>
          <a:prstGeom prst="line">
            <a:avLst/>
          </a:prstGeom>
          <a:ln w="25400">
            <a:solidFill>
              <a:srgbClr val="FF0000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единительная линия 255"/>
          <p:cNvCxnSpPr/>
          <p:nvPr/>
        </p:nvCxnSpPr>
        <p:spPr>
          <a:xfrm flipH="1" flipV="1">
            <a:off x="6266790" y="2908687"/>
            <a:ext cx="884903" cy="6685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Прямая соединительная линия 260"/>
          <p:cNvCxnSpPr/>
          <p:nvPr/>
        </p:nvCxnSpPr>
        <p:spPr>
          <a:xfrm flipH="1">
            <a:off x="4331164" y="2898927"/>
            <a:ext cx="1896146" cy="6480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Прямая соединительная линия 263"/>
          <p:cNvCxnSpPr/>
          <p:nvPr/>
        </p:nvCxnSpPr>
        <p:spPr>
          <a:xfrm flipH="1">
            <a:off x="2926058" y="2975032"/>
            <a:ext cx="1400450" cy="6480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Прямая соединительная линия 266"/>
          <p:cNvCxnSpPr/>
          <p:nvPr/>
        </p:nvCxnSpPr>
        <p:spPr>
          <a:xfrm flipH="1" flipV="1">
            <a:off x="2159590" y="2144936"/>
            <a:ext cx="766468" cy="89196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Прямая соединительная линия 270"/>
          <p:cNvCxnSpPr/>
          <p:nvPr/>
        </p:nvCxnSpPr>
        <p:spPr>
          <a:xfrm flipH="1" flipV="1">
            <a:off x="1549164" y="1876272"/>
            <a:ext cx="613184" cy="26188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/>
          <p:cNvCxnSpPr/>
          <p:nvPr/>
        </p:nvCxnSpPr>
        <p:spPr>
          <a:xfrm flipH="1" flipV="1">
            <a:off x="927653" y="1708726"/>
            <a:ext cx="634840" cy="17241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Прямая соединительная линия 277"/>
          <p:cNvCxnSpPr/>
          <p:nvPr/>
        </p:nvCxnSpPr>
        <p:spPr>
          <a:xfrm flipH="1" flipV="1">
            <a:off x="765511" y="1519609"/>
            <a:ext cx="159582" cy="20994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/>
          <p:cNvCxnSpPr/>
          <p:nvPr/>
        </p:nvCxnSpPr>
        <p:spPr>
          <a:xfrm flipV="1">
            <a:off x="768603" y="1337468"/>
            <a:ext cx="60139" cy="12473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819715" y="1218286"/>
            <a:ext cx="196537" cy="11918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flipV="1">
            <a:off x="933820" y="1218287"/>
            <a:ext cx="287068" cy="3307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единительная линия 1036"/>
          <p:cNvCxnSpPr/>
          <p:nvPr/>
        </p:nvCxnSpPr>
        <p:spPr>
          <a:xfrm>
            <a:off x="1217653" y="1217147"/>
            <a:ext cx="191552" cy="8787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единительная линия 1041"/>
          <p:cNvCxnSpPr/>
          <p:nvPr/>
        </p:nvCxnSpPr>
        <p:spPr>
          <a:xfrm flipV="1">
            <a:off x="1408776" y="1255386"/>
            <a:ext cx="213877" cy="5912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Прямая соединительная линия 1045"/>
          <p:cNvCxnSpPr/>
          <p:nvPr/>
        </p:nvCxnSpPr>
        <p:spPr>
          <a:xfrm>
            <a:off x="1674725" y="1257889"/>
            <a:ext cx="2202699" cy="99667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Прямая соединительная линия 1048"/>
          <p:cNvCxnSpPr/>
          <p:nvPr/>
        </p:nvCxnSpPr>
        <p:spPr>
          <a:xfrm>
            <a:off x="3877006" y="2253787"/>
            <a:ext cx="216318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Прямая соединительная линия 1050"/>
          <p:cNvCxnSpPr/>
          <p:nvPr/>
        </p:nvCxnSpPr>
        <p:spPr>
          <a:xfrm flipV="1">
            <a:off x="4100723" y="1909253"/>
            <a:ext cx="336489" cy="345312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4607" y="230544"/>
            <a:ext cx="1157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ПРИ ЛИКВИДАЦИИ ЧРЕЗВЫЧАНЫХ СИТУАЦИЙ НА ОБЪЕКТАХ ЭЛЕКТРОСНАБЖЕНИЯ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189</Words>
  <Application>Microsoft Office PowerPoint</Application>
  <PresentationFormat>Широкоэкранный</PresentationFormat>
  <Paragraphs>63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Impact</vt:lpstr>
      <vt:lpstr>Times New Roman</vt:lpstr>
      <vt:lpstr>Тема Office</vt:lpstr>
      <vt:lpstr>Фотография Photo Editor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96</cp:revision>
  <cp:lastPrinted>2022-07-29T08:29:01Z</cp:lastPrinted>
  <dcterms:created xsi:type="dcterms:W3CDTF">2022-07-28T01:52:05Z</dcterms:created>
  <dcterms:modified xsi:type="dcterms:W3CDTF">2022-08-10T03:14:10Z</dcterms:modified>
</cp:coreProperties>
</file>