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 varScale="1">
        <p:scale>
          <a:sx n="105" d="100"/>
          <a:sy n="105" d="100"/>
        </p:scale>
        <p:origin x="14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7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249E-F9B4-45C6-BCEC-BB1C1D00B823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8889-DDBC-4C30-B2FF-2BA381027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836" y="1030500"/>
            <a:ext cx="9110268" cy="572786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481"/>
          <p:cNvGrpSpPr>
            <a:grpSpLocks/>
          </p:cNvGrpSpPr>
          <p:nvPr/>
        </p:nvGrpSpPr>
        <p:grpSpPr bwMode="auto">
          <a:xfrm>
            <a:off x="1261935" y="3795784"/>
            <a:ext cx="1570050" cy="2118817"/>
            <a:chOff x="3360" y="1440"/>
            <a:chExt cx="816" cy="758"/>
          </a:xfrm>
        </p:grpSpPr>
        <p:grpSp>
          <p:nvGrpSpPr>
            <p:cNvPr id="14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28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9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5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26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7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6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24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5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7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22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3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18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6" name="AutoShape 343"/>
          <p:cNvSpPr>
            <a:spLocks noChangeAspect="1" noChangeArrowheads="1" noTextEdit="1"/>
          </p:cNvSpPr>
          <p:nvPr/>
        </p:nvSpPr>
        <p:spPr bwMode="auto">
          <a:xfrm>
            <a:off x="7126482" y="4574370"/>
            <a:ext cx="1965411" cy="216511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800" smtClean="0"/>
              <a:t>О</a:t>
            </a:r>
            <a:endParaRPr lang="ru-RU" dirty="0"/>
          </a:p>
        </p:txBody>
      </p:sp>
      <p:grpSp>
        <p:nvGrpSpPr>
          <p:cNvPr id="318" name="Group 636"/>
          <p:cNvGrpSpPr>
            <a:grpSpLocks/>
          </p:cNvGrpSpPr>
          <p:nvPr/>
        </p:nvGrpSpPr>
        <p:grpSpPr bwMode="auto">
          <a:xfrm>
            <a:off x="7226998" y="4642289"/>
            <a:ext cx="267462" cy="278342"/>
            <a:chOff x="3360" y="1440"/>
            <a:chExt cx="816" cy="758"/>
          </a:xfrm>
        </p:grpSpPr>
        <p:grpSp>
          <p:nvGrpSpPr>
            <p:cNvPr id="319" name="Group 637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333" name="Arc 638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4" name="AutoShape 639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0" name="Group 640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331" name="Arc 641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2" name="AutoShape 642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1" name="Group 643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329" name="Arc 644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" name="AutoShape 645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2" name="Group 646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327" name="Arc 647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" name="AutoShape 648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3" name="Line 649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" name="Line 650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" name="Line 651"/>
            <p:cNvSpPr>
              <a:spLocks noChangeShapeType="1"/>
            </p:cNvSpPr>
            <p:nvPr/>
          </p:nvSpPr>
          <p:spPr bwMode="auto">
            <a:xfrm>
              <a:off x="3504" y="1525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" name="Line 652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1" name="Text Box 654"/>
          <p:cNvSpPr txBox="1">
            <a:spLocks noChangeArrowheads="1"/>
          </p:cNvSpPr>
          <p:nvPr/>
        </p:nvSpPr>
        <p:spPr bwMode="auto">
          <a:xfrm>
            <a:off x="7687924" y="5016465"/>
            <a:ext cx="133311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0" dirty="0">
                <a:latin typeface="Times New Roman" pitchFamily="18" charset="0"/>
              </a:rPr>
              <a:t>Медицинское учреждение</a:t>
            </a:r>
          </a:p>
        </p:txBody>
      </p:sp>
      <p:sp>
        <p:nvSpPr>
          <p:cNvPr id="352" name="Text Box 654"/>
          <p:cNvSpPr txBox="1">
            <a:spLocks noChangeArrowheads="1"/>
          </p:cNvSpPr>
          <p:nvPr/>
        </p:nvSpPr>
        <p:spPr bwMode="auto">
          <a:xfrm>
            <a:off x="2921678" y="5343192"/>
            <a:ext cx="508051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800" b="0" dirty="0">
              <a:latin typeface="Times New Roman" pitchFamily="18" charset="0"/>
            </a:endParaRPr>
          </a:p>
        </p:txBody>
      </p:sp>
      <p:sp>
        <p:nvSpPr>
          <p:cNvPr id="363" name="Oval 618"/>
          <p:cNvSpPr>
            <a:spLocks noChangeArrowheads="1"/>
          </p:cNvSpPr>
          <p:nvPr/>
        </p:nvSpPr>
        <p:spPr bwMode="auto">
          <a:xfrm>
            <a:off x="2037740" y="4992265"/>
            <a:ext cx="73024" cy="1428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b="0"/>
          </a:p>
        </p:txBody>
      </p:sp>
      <p:sp>
        <p:nvSpPr>
          <p:cNvPr id="394" name="Rectangle 54"/>
          <p:cNvSpPr>
            <a:spLocks noChangeArrowheads="1"/>
          </p:cNvSpPr>
          <p:nvPr/>
        </p:nvSpPr>
        <p:spPr bwMode="auto">
          <a:xfrm>
            <a:off x="3923928" y="4857760"/>
            <a:ext cx="403764" cy="3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" tIns="9040" rIns="9040" bIns="9040"/>
          <a:lstStyle/>
          <a:p>
            <a:pPr algn="ctr" defTabSz="652463"/>
            <a:endParaRPr lang="ru-RU" sz="600" b="0" dirty="0">
              <a:cs typeface="Arial" charset="0"/>
            </a:endParaRPr>
          </a:p>
        </p:txBody>
      </p:sp>
      <p:grpSp>
        <p:nvGrpSpPr>
          <p:cNvPr id="405" name="Group 80"/>
          <p:cNvGrpSpPr>
            <a:grpSpLocks/>
          </p:cNvGrpSpPr>
          <p:nvPr/>
        </p:nvGrpSpPr>
        <p:grpSpPr bwMode="auto">
          <a:xfrm>
            <a:off x="35453" y="1211957"/>
            <a:ext cx="766762" cy="712789"/>
            <a:chOff x="5878" y="906"/>
            <a:chExt cx="545" cy="537"/>
          </a:xfrm>
        </p:grpSpPr>
        <p:sp>
          <p:nvSpPr>
            <p:cNvPr id="406" name="Freeform 81"/>
            <p:cNvSpPr>
              <a:spLocks/>
            </p:cNvSpPr>
            <p:nvPr/>
          </p:nvSpPr>
          <p:spPr bwMode="auto">
            <a:xfrm>
              <a:off x="5971" y="994"/>
              <a:ext cx="366" cy="334"/>
            </a:xfrm>
            <a:custGeom>
              <a:avLst/>
              <a:gdLst>
                <a:gd name="T0" fmla="*/ 0 w 1488"/>
                <a:gd name="T1" fmla="*/ 0 h 1489"/>
                <a:gd name="T2" fmla="*/ 0 w 1488"/>
                <a:gd name="T3" fmla="*/ 0 h 1489"/>
                <a:gd name="T4" fmla="*/ 0 w 1488"/>
                <a:gd name="T5" fmla="*/ 0 h 1489"/>
                <a:gd name="T6" fmla="*/ 0 w 1488"/>
                <a:gd name="T7" fmla="*/ 0 h 1489"/>
                <a:gd name="T8" fmla="*/ 0 w 1488"/>
                <a:gd name="T9" fmla="*/ 0 h 1489"/>
                <a:gd name="T10" fmla="*/ 0 w 1488"/>
                <a:gd name="T11" fmla="*/ 0 h 1489"/>
                <a:gd name="T12" fmla="*/ 0 w 1488"/>
                <a:gd name="T13" fmla="*/ 0 h 1489"/>
                <a:gd name="T14" fmla="*/ 0 w 1488"/>
                <a:gd name="T15" fmla="*/ 0 h 1489"/>
                <a:gd name="T16" fmla="*/ 0 w 1488"/>
                <a:gd name="T17" fmla="*/ 0 h 1489"/>
                <a:gd name="T18" fmla="*/ 0 w 1488"/>
                <a:gd name="T19" fmla="*/ 0 h 1489"/>
                <a:gd name="T20" fmla="*/ 0 w 1488"/>
                <a:gd name="T21" fmla="*/ 0 h 1489"/>
                <a:gd name="T22" fmla="*/ 0 w 1488"/>
                <a:gd name="T23" fmla="*/ 0 h 1489"/>
                <a:gd name="T24" fmla="*/ 0 w 1488"/>
                <a:gd name="T25" fmla="*/ 0 h 1489"/>
                <a:gd name="T26" fmla="*/ 0 w 1488"/>
                <a:gd name="T27" fmla="*/ 0 h 1489"/>
                <a:gd name="T28" fmla="*/ 0 w 1488"/>
                <a:gd name="T29" fmla="*/ 0 h 1489"/>
                <a:gd name="T30" fmla="*/ 0 w 1488"/>
                <a:gd name="T31" fmla="*/ 0 h 1489"/>
                <a:gd name="T32" fmla="*/ 0 w 1488"/>
                <a:gd name="T33" fmla="*/ 0 h 1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8"/>
                <a:gd name="T52" fmla="*/ 0 h 1489"/>
                <a:gd name="T53" fmla="*/ 1488 w 1488"/>
                <a:gd name="T54" fmla="*/ 1489 h 14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8" h="1489">
                  <a:moveTo>
                    <a:pt x="0" y="744"/>
                  </a:moveTo>
                  <a:lnTo>
                    <a:pt x="492" y="618"/>
                  </a:lnTo>
                  <a:lnTo>
                    <a:pt x="372" y="372"/>
                  </a:lnTo>
                  <a:lnTo>
                    <a:pt x="618" y="492"/>
                  </a:lnTo>
                  <a:lnTo>
                    <a:pt x="744" y="0"/>
                  </a:lnTo>
                  <a:lnTo>
                    <a:pt x="870" y="492"/>
                  </a:lnTo>
                  <a:lnTo>
                    <a:pt x="1116" y="372"/>
                  </a:lnTo>
                  <a:lnTo>
                    <a:pt x="990" y="618"/>
                  </a:lnTo>
                  <a:lnTo>
                    <a:pt x="1488" y="744"/>
                  </a:lnTo>
                  <a:lnTo>
                    <a:pt x="990" y="870"/>
                  </a:lnTo>
                  <a:lnTo>
                    <a:pt x="1116" y="1116"/>
                  </a:lnTo>
                  <a:lnTo>
                    <a:pt x="870" y="990"/>
                  </a:lnTo>
                  <a:lnTo>
                    <a:pt x="744" y="1489"/>
                  </a:lnTo>
                  <a:lnTo>
                    <a:pt x="618" y="990"/>
                  </a:lnTo>
                  <a:lnTo>
                    <a:pt x="372" y="1116"/>
                  </a:lnTo>
                  <a:lnTo>
                    <a:pt x="492" y="870"/>
                  </a:lnTo>
                  <a:lnTo>
                    <a:pt x="0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7" name="Freeform 82"/>
            <p:cNvSpPr>
              <a:spLocks/>
            </p:cNvSpPr>
            <p:nvPr/>
          </p:nvSpPr>
          <p:spPr bwMode="auto">
            <a:xfrm>
              <a:off x="6154" y="994"/>
              <a:ext cx="31" cy="167"/>
            </a:xfrm>
            <a:custGeom>
              <a:avLst/>
              <a:gdLst>
                <a:gd name="T0" fmla="*/ 0 w 126"/>
                <a:gd name="T1" fmla="*/ 0 h 744"/>
                <a:gd name="T2" fmla="*/ 0 w 126"/>
                <a:gd name="T3" fmla="*/ 0 h 744"/>
                <a:gd name="T4" fmla="*/ 0 w 126"/>
                <a:gd name="T5" fmla="*/ 0 h 744"/>
                <a:gd name="T6" fmla="*/ 0 w 126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4"/>
                <a:gd name="T14" fmla="*/ 126 w 126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4">
                  <a:moveTo>
                    <a:pt x="0" y="0"/>
                  </a:moveTo>
                  <a:lnTo>
                    <a:pt x="0" y="744"/>
                  </a:lnTo>
                  <a:lnTo>
                    <a:pt x="126" y="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8" name="Freeform 83"/>
            <p:cNvSpPr>
              <a:spLocks/>
            </p:cNvSpPr>
            <p:nvPr/>
          </p:nvSpPr>
          <p:spPr bwMode="auto">
            <a:xfrm>
              <a:off x="6154" y="1161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0" y="0"/>
                  </a:moveTo>
                  <a:lnTo>
                    <a:pt x="744" y="0"/>
                  </a:lnTo>
                  <a:lnTo>
                    <a:pt x="2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9" name="Freeform 84"/>
            <p:cNvSpPr>
              <a:spLocks/>
            </p:cNvSpPr>
            <p:nvPr/>
          </p:nvSpPr>
          <p:spPr bwMode="auto">
            <a:xfrm>
              <a:off x="6123" y="1161"/>
              <a:ext cx="31" cy="167"/>
            </a:xfrm>
            <a:custGeom>
              <a:avLst/>
              <a:gdLst>
                <a:gd name="T0" fmla="*/ 0 w 126"/>
                <a:gd name="T1" fmla="*/ 0 h 745"/>
                <a:gd name="T2" fmla="*/ 0 w 126"/>
                <a:gd name="T3" fmla="*/ 0 h 745"/>
                <a:gd name="T4" fmla="*/ 0 w 126"/>
                <a:gd name="T5" fmla="*/ 0 h 745"/>
                <a:gd name="T6" fmla="*/ 0 w 126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5"/>
                <a:gd name="T14" fmla="*/ 126 w 126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5">
                  <a:moveTo>
                    <a:pt x="126" y="0"/>
                  </a:moveTo>
                  <a:lnTo>
                    <a:pt x="126" y="745"/>
                  </a:lnTo>
                  <a:lnTo>
                    <a:pt x="0" y="2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0" name="Freeform 85"/>
            <p:cNvSpPr>
              <a:spLocks/>
            </p:cNvSpPr>
            <p:nvPr/>
          </p:nvSpPr>
          <p:spPr bwMode="auto">
            <a:xfrm>
              <a:off x="5971" y="1133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744" y="126"/>
                  </a:moveTo>
                  <a:lnTo>
                    <a:pt x="0" y="126"/>
                  </a:lnTo>
                  <a:lnTo>
                    <a:pt x="492" y="0"/>
                  </a:lnTo>
                  <a:lnTo>
                    <a:pt x="74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1" name="Freeform 86"/>
            <p:cNvSpPr>
              <a:spLocks/>
            </p:cNvSpPr>
            <p:nvPr/>
          </p:nvSpPr>
          <p:spPr bwMode="auto">
            <a:xfrm>
              <a:off x="6154" y="1078"/>
              <a:ext cx="92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372"/>
                  </a:moveTo>
                  <a:lnTo>
                    <a:pt x="372" y="0"/>
                  </a:lnTo>
                  <a:lnTo>
                    <a:pt x="246" y="246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2" name="Freeform 87"/>
            <p:cNvSpPr>
              <a:spLocks/>
            </p:cNvSpPr>
            <p:nvPr/>
          </p:nvSpPr>
          <p:spPr bwMode="auto">
            <a:xfrm>
              <a:off x="6135" y="1161"/>
              <a:ext cx="111" cy="98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0"/>
                  </a:moveTo>
                  <a:lnTo>
                    <a:pt x="372" y="372"/>
                  </a:lnTo>
                  <a:lnTo>
                    <a:pt x="12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3" name="Freeform 88"/>
            <p:cNvSpPr>
              <a:spLocks/>
            </p:cNvSpPr>
            <p:nvPr/>
          </p:nvSpPr>
          <p:spPr bwMode="auto">
            <a:xfrm>
              <a:off x="6063" y="1161"/>
              <a:ext cx="91" cy="84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0"/>
                  </a:moveTo>
                  <a:lnTo>
                    <a:pt x="0" y="372"/>
                  </a:lnTo>
                  <a:lnTo>
                    <a:pt x="120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4" name="Freeform 89"/>
            <p:cNvSpPr>
              <a:spLocks/>
            </p:cNvSpPr>
            <p:nvPr/>
          </p:nvSpPr>
          <p:spPr bwMode="auto">
            <a:xfrm>
              <a:off x="6063" y="1080"/>
              <a:ext cx="91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372"/>
                  </a:moveTo>
                  <a:lnTo>
                    <a:pt x="0" y="0"/>
                  </a:lnTo>
                  <a:lnTo>
                    <a:pt x="246" y="120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" name="Rectangle 90"/>
            <p:cNvSpPr>
              <a:spLocks noChangeArrowheads="1"/>
            </p:cNvSpPr>
            <p:nvPr/>
          </p:nvSpPr>
          <p:spPr bwMode="auto">
            <a:xfrm>
              <a:off x="6125" y="906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С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16" name="Rectangle 91"/>
            <p:cNvSpPr>
              <a:spLocks noChangeArrowheads="1"/>
            </p:cNvSpPr>
            <p:nvPr/>
          </p:nvSpPr>
          <p:spPr bwMode="auto">
            <a:xfrm>
              <a:off x="6369" y="1137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" name="Rectangle 92"/>
            <p:cNvSpPr>
              <a:spLocks noChangeArrowheads="1"/>
            </p:cNvSpPr>
            <p:nvPr/>
          </p:nvSpPr>
          <p:spPr bwMode="auto">
            <a:xfrm>
              <a:off x="6368" y="114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В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18" name="Rectangle 93"/>
            <p:cNvSpPr>
              <a:spLocks noChangeArrowheads="1"/>
            </p:cNvSpPr>
            <p:nvPr/>
          </p:nvSpPr>
          <p:spPr bwMode="auto">
            <a:xfrm>
              <a:off x="5878" y="1137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" name="Rectangle 94"/>
            <p:cNvSpPr>
              <a:spLocks noChangeArrowheads="1"/>
            </p:cNvSpPr>
            <p:nvPr/>
          </p:nvSpPr>
          <p:spPr bwMode="auto">
            <a:xfrm>
              <a:off x="5878" y="1143"/>
              <a:ext cx="3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З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20" name="Rectangle 95"/>
            <p:cNvSpPr>
              <a:spLocks noChangeArrowheads="1"/>
            </p:cNvSpPr>
            <p:nvPr/>
          </p:nvSpPr>
          <p:spPr bwMode="auto">
            <a:xfrm>
              <a:off x="6132" y="134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1" name="Rectangle 96"/>
            <p:cNvSpPr>
              <a:spLocks noChangeArrowheads="1"/>
            </p:cNvSpPr>
            <p:nvPr/>
          </p:nvSpPr>
          <p:spPr bwMode="auto">
            <a:xfrm>
              <a:off x="6133" y="1352"/>
              <a:ext cx="6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Ю</a:t>
              </a:r>
              <a:endParaRPr lang="ru-RU" sz="2100">
                <a:solidFill>
                  <a:srgbClr val="000000"/>
                </a:solidFill>
              </a:endParaRPr>
            </a:p>
          </p:txBody>
        </p:sp>
      </p:grpSp>
      <p:pic>
        <p:nvPicPr>
          <p:cNvPr id="422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48" y="4574370"/>
            <a:ext cx="345297" cy="1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26" y="4142189"/>
            <a:ext cx="324943" cy="15809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29" y="5372887"/>
            <a:ext cx="258900" cy="1604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29" y="5189689"/>
            <a:ext cx="274397" cy="20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" name="Text Box 654"/>
          <p:cNvSpPr txBox="1">
            <a:spLocks noChangeArrowheads="1"/>
          </p:cNvSpPr>
          <p:nvPr/>
        </p:nvSpPr>
        <p:spPr bwMode="auto">
          <a:xfrm>
            <a:off x="7761533" y="5206161"/>
            <a:ext cx="449655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0" dirty="0" smtClean="0">
                <a:latin typeface="Times New Roman" pitchFamily="18" charset="0"/>
              </a:rPr>
              <a:t>ПСЧ</a:t>
            </a:r>
            <a:endParaRPr lang="ru-RU" sz="800" b="0" dirty="0">
              <a:latin typeface="Times New Roman" pitchFamily="18" charset="0"/>
            </a:endParaRPr>
          </a:p>
        </p:txBody>
      </p:sp>
      <p:sp>
        <p:nvSpPr>
          <p:cNvPr id="427" name="Text Box 654"/>
          <p:cNvSpPr txBox="1">
            <a:spLocks noChangeArrowheads="1"/>
          </p:cNvSpPr>
          <p:nvPr/>
        </p:nvSpPr>
        <p:spPr bwMode="auto">
          <a:xfrm>
            <a:off x="7766740" y="5374441"/>
            <a:ext cx="663335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0" dirty="0" smtClean="0">
                <a:latin typeface="Times New Roman" pitchFamily="18" charset="0"/>
              </a:rPr>
              <a:t>БСМП</a:t>
            </a:r>
            <a:endParaRPr lang="ru-RU" sz="800" b="0" dirty="0">
              <a:latin typeface="Times New Roman" pitchFamily="18" charset="0"/>
            </a:endParaRPr>
          </a:p>
        </p:txBody>
      </p:sp>
      <p:pic>
        <p:nvPicPr>
          <p:cNvPr id="428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85" y="5286961"/>
            <a:ext cx="357701" cy="20319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96" y="5558915"/>
            <a:ext cx="241667" cy="17535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" name="Text Box 654"/>
          <p:cNvSpPr txBox="1">
            <a:spLocks noChangeArrowheads="1"/>
          </p:cNvSpPr>
          <p:nvPr/>
        </p:nvSpPr>
        <p:spPr bwMode="auto">
          <a:xfrm>
            <a:off x="7738850" y="5565720"/>
            <a:ext cx="1571636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0" dirty="0" smtClean="0">
                <a:latin typeface="Times New Roman" pitchFamily="18" charset="0"/>
              </a:rPr>
              <a:t>О МВД РФ по г. Оби</a:t>
            </a:r>
            <a:endParaRPr lang="ru-RU" sz="800" b="0" dirty="0">
              <a:latin typeface="Times New Roman" pitchFamily="18" charset="0"/>
            </a:endParaRPr>
          </a:p>
        </p:txBody>
      </p:sp>
      <p:graphicFrame>
        <p:nvGraphicFramePr>
          <p:cNvPr id="2071" name="Объект 20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87863"/>
              </p:ext>
            </p:extLst>
          </p:nvPr>
        </p:nvGraphicFramePr>
        <p:xfrm>
          <a:off x="2145205" y="5269936"/>
          <a:ext cx="414108" cy="22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Фотография Photo Editor" r:id="rId7" imgW="7552381" imgH="3858164" progId="">
                  <p:embed/>
                </p:oleObj>
              </mc:Choice>
              <mc:Fallback>
                <p:oleObj name="Фотография Photo Editor" r:id="rId7" imgW="7552381" imgH="3858164" progId="">
                  <p:embed/>
                  <p:pic>
                    <p:nvPicPr>
                      <p:cNvPr id="0" name="Picture 1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205" y="5269936"/>
                        <a:ext cx="414108" cy="2255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Объект 20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57915"/>
              </p:ext>
            </p:extLst>
          </p:nvPr>
        </p:nvGraphicFramePr>
        <p:xfrm>
          <a:off x="7252104" y="5710733"/>
          <a:ext cx="293116" cy="17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Фотография Photo Editor" r:id="rId9" imgW="7552381" imgH="3858164" progId="">
                  <p:embed/>
                </p:oleObj>
              </mc:Choice>
              <mc:Fallback>
                <p:oleObj name="Фотография Photo Editor" r:id="rId9" imgW="7552381" imgH="3858164" progId="">
                  <p:embed/>
                  <p:pic>
                    <p:nvPicPr>
                      <p:cNvPr id="0" name="Picture 16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104" y="5710733"/>
                        <a:ext cx="293116" cy="1771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" name="Text Box 634"/>
          <p:cNvSpPr txBox="1">
            <a:spLocks noChangeArrowheads="1"/>
          </p:cNvSpPr>
          <p:nvPr/>
        </p:nvSpPr>
        <p:spPr bwMode="auto">
          <a:xfrm rot="21480000">
            <a:off x="3927284" y="3696877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2,3 км</a:t>
            </a:r>
            <a:endParaRPr lang="ru-RU" sz="700" dirty="0">
              <a:latin typeface="Times New Roman" pitchFamily="18" charset="0"/>
            </a:endParaRPr>
          </a:p>
        </p:txBody>
      </p:sp>
      <p:grpSp>
        <p:nvGrpSpPr>
          <p:cNvPr id="2086" name="Группа 2085"/>
          <p:cNvGrpSpPr/>
          <p:nvPr/>
        </p:nvGrpSpPr>
        <p:grpSpPr>
          <a:xfrm>
            <a:off x="6387707" y="4582978"/>
            <a:ext cx="707300" cy="724422"/>
            <a:chOff x="8400301" y="5824546"/>
            <a:chExt cx="707300" cy="724422"/>
          </a:xfrm>
        </p:grpSpPr>
        <p:grpSp>
          <p:nvGrpSpPr>
            <p:cNvPr id="2084" name="Группа 2083"/>
            <p:cNvGrpSpPr/>
            <p:nvPr/>
          </p:nvGrpSpPr>
          <p:grpSpPr>
            <a:xfrm>
              <a:off x="8400301" y="5824546"/>
              <a:ext cx="670269" cy="724422"/>
              <a:chOff x="8400301" y="5824546"/>
              <a:chExt cx="670269" cy="724422"/>
            </a:xfrm>
          </p:grpSpPr>
          <p:cxnSp>
            <p:nvCxnSpPr>
              <p:cNvPr id="2076" name="Прямая соединительная линия 2075"/>
              <p:cNvCxnSpPr/>
              <p:nvPr/>
            </p:nvCxnSpPr>
            <p:spPr>
              <a:xfrm>
                <a:off x="9070570" y="5826195"/>
                <a:ext cx="0" cy="7227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Прямая соединительная линия 606"/>
              <p:cNvCxnSpPr/>
              <p:nvPr/>
            </p:nvCxnSpPr>
            <p:spPr>
              <a:xfrm flipH="1">
                <a:off x="8460432" y="5824546"/>
                <a:ext cx="610138" cy="734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Прямая соединительная линия 609"/>
              <p:cNvCxnSpPr/>
              <p:nvPr/>
            </p:nvCxnSpPr>
            <p:spPr>
              <a:xfrm flipH="1" flipV="1">
                <a:off x="8460432" y="6022784"/>
                <a:ext cx="610138" cy="393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2" name="Дуга 2081"/>
              <p:cNvSpPr/>
              <p:nvPr/>
            </p:nvSpPr>
            <p:spPr>
              <a:xfrm flipH="1">
                <a:off x="8400301" y="5898011"/>
                <a:ext cx="192147" cy="124773"/>
              </a:xfrm>
              <a:prstGeom prst="arc">
                <a:avLst>
                  <a:gd name="adj1" fmla="val 16200000"/>
                  <a:gd name="adj2" fmla="val 5110666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85" name="TextBox 2084"/>
            <p:cNvSpPr txBox="1"/>
            <p:nvPr/>
          </p:nvSpPr>
          <p:spPr>
            <a:xfrm>
              <a:off x="8505801" y="5846704"/>
              <a:ext cx="601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ПСЧ-46</a:t>
              </a:r>
              <a:endParaRPr lang="ru-RU" sz="800" b="1" dirty="0"/>
            </a:p>
          </p:txBody>
        </p:sp>
      </p:grpSp>
      <p:sp>
        <p:nvSpPr>
          <p:cNvPr id="620" name="Text Box 634"/>
          <p:cNvSpPr txBox="1">
            <a:spLocks noChangeArrowheads="1"/>
          </p:cNvSpPr>
          <p:nvPr/>
        </p:nvSpPr>
        <p:spPr bwMode="auto">
          <a:xfrm rot="120000">
            <a:off x="6352357" y="3839605"/>
            <a:ext cx="516620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3,5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621" name="Text Box 69"/>
          <p:cNvSpPr txBox="1">
            <a:spLocks noChangeArrowheads="1"/>
          </p:cNvSpPr>
          <p:nvPr/>
        </p:nvSpPr>
        <p:spPr bwMode="auto">
          <a:xfrm>
            <a:off x="7133106" y="3092345"/>
            <a:ext cx="1961326" cy="144494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27947" tIns="63974" rIns="127947" bIns="63974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9813" indent="-398463" defTabSz="1279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39963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78138" indent="-317500" defTabSz="12795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353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925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497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069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ДРСУ г. Оби    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2ед, 3ч.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 КЧС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ОПБ             1ед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ПСЧ-46,15, 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МВД по г. Оби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2ед.10ч.</a:t>
            </a:r>
            <a:endParaRPr lang="ru-RU" sz="9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БСМП             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3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«Городское хозяйство» 2ед.3ч.</a:t>
            </a:r>
          </a:p>
        </p:txBody>
      </p:sp>
      <p:sp>
        <p:nvSpPr>
          <p:cNvPr id="691" name="Text Box 654"/>
          <p:cNvSpPr txBox="1">
            <a:spLocks noChangeArrowheads="1"/>
          </p:cNvSpPr>
          <p:nvPr/>
        </p:nvSpPr>
        <p:spPr bwMode="auto">
          <a:xfrm>
            <a:off x="7670951" y="4701032"/>
            <a:ext cx="1197596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0" dirty="0">
                <a:latin typeface="Times New Roman" pitchFamily="18" charset="0"/>
              </a:rPr>
              <a:t>Место </a:t>
            </a:r>
            <a:r>
              <a:rPr lang="ru-RU" sz="800" b="0" dirty="0" smtClean="0">
                <a:latin typeface="Times New Roman" pitchFamily="18" charset="0"/>
              </a:rPr>
              <a:t>происшествия</a:t>
            </a:r>
            <a:endParaRPr lang="ru-RU" sz="800" b="0" dirty="0">
              <a:latin typeface="Times New Roman" pitchFamily="18" charset="0"/>
            </a:endParaRPr>
          </a:p>
        </p:txBody>
      </p:sp>
      <p:sp>
        <p:nvSpPr>
          <p:cNvPr id="710" name="Oval 618"/>
          <p:cNvSpPr>
            <a:spLocks noChangeArrowheads="1"/>
          </p:cNvSpPr>
          <p:nvPr/>
        </p:nvSpPr>
        <p:spPr bwMode="auto">
          <a:xfrm>
            <a:off x="7328859" y="4719217"/>
            <a:ext cx="73024" cy="1428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b="0"/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 rot="360000">
            <a:off x="1587150" y="4383297"/>
            <a:ext cx="808048" cy="949960"/>
            <a:chOff x="0" y="0"/>
            <a:chExt cx="20001" cy="20000"/>
          </a:xfrm>
        </p:grpSpPr>
        <p:grpSp>
          <p:nvGrpSpPr>
            <p:cNvPr id="2219" name="Group 171"/>
            <p:cNvGrpSpPr>
              <a:grpSpLocks/>
            </p:cNvGrpSpPr>
            <p:nvPr/>
          </p:nvGrpSpPr>
          <p:grpSpPr bwMode="auto">
            <a:xfrm>
              <a:off x="1633" y="0"/>
              <a:ext cx="8593" cy="11056"/>
              <a:chOff x="0" y="0"/>
              <a:chExt cx="20000" cy="20001"/>
            </a:xfrm>
          </p:grpSpPr>
          <p:sp>
            <p:nvSpPr>
              <p:cNvPr id="2220" name="Oval 1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00" cy="11151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Line 173"/>
              <p:cNvSpPr>
                <a:spLocks noChangeShapeType="1"/>
              </p:cNvSpPr>
              <p:nvPr/>
            </p:nvSpPr>
            <p:spPr bwMode="auto">
              <a:xfrm>
                <a:off x="11400" y="11073"/>
                <a:ext cx="8600" cy="892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0" y="1379"/>
              <a:ext cx="20001" cy="18621"/>
            </a:xfrm>
            <a:custGeom>
              <a:avLst/>
              <a:gdLst/>
              <a:ahLst/>
              <a:cxnLst>
                <a:cxn ang="0">
                  <a:pos x="8700" y="1042"/>
                </a:cxn>
                <a:cxn ang="0">
                  <a:pos x="9345" y="694"/>
                </a:cxn>
                <a:cxn ang="0">
                  <a:pos x="11600" y="347"/>
                </a:cxn>
                <a:cxn ang="0">
                  <a:pos x="14006" y="0"/>
                </a:cxn>
                <a:cxn ang="0">
                  <a:pos x="15145" y="532"/>
                </a:cxn>
                <a:cxn ang="0">
                  <a:pos x="15618" y="880"/>
                </a:cxn>
                <a:cxn ang="0">
                  <a:pos x="16262" y="1574"/>
                </a:cxn>
                <a:cxn ang="0">
                  <a:pos x="16584" y="1921"/>
                </a:cxn>
                <a:cxn ang="0">
                  <a:pos x="16907" y="2431"/>
                </a:cxn>
                <a:cxn ang="0">
                  <a:pos x="17401" y="2778"/>
                </a:cxn>
                <a:cxn ang="0">
                  <a:pos x="18367" y="3310"/>
                </a:cxn>
                <a:cxn ang="0">
                  <a:pos x="18840" y="3657"/>
                </a:cxn>
                <a:cxn ang="0">
                  <a:pos x="19334" y="4167"/>
                </a:cxn>
                <a:cxn ang="0">
                  <a:pos x="19656" y="5046"/>
                </a:cxn>
                <a:cxn ang="0">
                  <a:pos x="19979" y="5741"/>
                </a:cxn>
                <a:cxn ang="0">
                  <a:pos x="19656" y="8519"/>
                </a:cxn>
                <a:cxn ang="0">
                  <a:pos x="19334" y="10255"/>
                </a:cxn>
                <a:cxn ang="0">
                  <a:pos x="19656" y="14421"/>
                </a:cxn>
                <a:cxn ang="0">
                  <a:pos x="19334" y="16157"/>
                </a:cxn>
                <a:cxn ang="0">
                  <a:pos x="18195" y="17546"/>
                </a:cxn>
                <a:cxn ang="0">
                  <a:pos x="17723" y="17894"/>
                </a:cxn>
                <a:cxn ang="0">
                  <a:pos x="15295" y="18935"/>
                </a:cxn>
                <a:cxn ang="0">
                  <a:pos x="13856" y="19630"/>
                </a:cxn>
                <a:cxn ang="0">
                  <a:pos x="9667" y="19792"/>
                </a:cxn>
                <a:cxn ang="0">
                  <a:pos x="8378" y="19444"/>
                </a:cxn>
                <a:cxn ang="0">
                  <a:pos x="7411" y="18750"/>
                </a:cxn>
                <a:cxn ang="0">
                  <a:pos x="6917" y="18241"/>
                </a:cxn>
                <a:cxn ang="0">
                  <a:pos x="6595" y="17546"/>
                </a:cxn>
                <a:cxn ang="0">
                  <a:pos x="6273" y="16852"/>
                </a:cxn>
                <a:cxn ang="0">
                  <a:pos x="5478" y="16319"/>
                </a:cxn>
                <a:cxn ang="0">
                  <a:pos x="2728" y="15972"/>
                </a:cxn>
                <a:cxn ang="0">
                  <a:pos x="2256" y="15278"/>
                </a:cxn>
                <a:cxn ang="0">
                  <a:pos x="1289" y="14421"/>
                </a:cxn>
                <a:cxn ang="0">
                  <a:pos x="795" y="13889"/>
                </a:cxn>
                <a:cxn ang="0">
                  <a:pos x="473" y="13032"/>
                </a:cxn>
                <a:cxn ang="0">
                  <a:pos x="0" y="11806"/>
                </a:cxn>
                <a:cxn ang="0">
                  <a:pos x="322" y="7824"/>
                </a:cxn>
                <a:cxn ang="0">
                  <a:pos x="644" y="6944"/>
                </a:cxn>
                <a:cxn ang="0">
                  <a:pos x="967" y="6088"/>
                </a:cxn>
                <a:cxn ang="0">
                  <a:pos x="1289" y="5208"/>
                </a:cxn>
                <a:cxn ang="0">
                  <a:pos x="1762" y="4699"/>
                </a:cxn>
                <a:cxn ang="0">
                  <a:pos x="2256" y="3819"/>
                </a:cxn>
                <a:cxn ang="0">
                  <a:pos x="2578" y="3310"/>
                </a:cxn>
                <a:cxn ang="0">
                  <a:pos x="3050" y="2778"/>
                </a:cxn>
                <a:cxn ang="0">
                  <a:pos x="3867" y="2431"/>
                </a:cxn>
                <a:cxn ang="0">
                  <a:pos x="4662" y="2083"/>
                </a:cxn>
                <a:cxn ang="0">
                  <a:pos x="5306" y="1736"/>
                </a:cxn>
                <a:cxn ang="0">
                  <a:pos x="5951" y="1389"/>
                </a:cxn>
                <a:cxn ang="0">
                  <a:pos x="7755" y="1181"/>
                </a:cxn>
              </a:cxnLst>
              <a:rect l="0" t="0" r="r" b="b"/>
              <a:pathLst>
                <a:path w="20000" h="20000">
                  <a:moveTo>
                    <a:pt x="7755" y="1181"/>
                  </a:moveTo>
                  <a:lnTo>
                    <a:pt x="8378" y="1227"/>
                  </a:lnTo>
                  <a:lnTo>
                    <a:pt x="8700" y="1227"/>
                  </a:lnTo>
                  <a:lnTo>
                    <a:pt x="8700" y="1042"/>
                  </a:lnTo>
                  <a:lnTo>
                    <a:pt x="8851" y="1042"/>
                  </a:lnTo>
                  <a:lnTo>
                    <a:pt x="9023" y="880"/>
                  </a:lnTo>
                  <a:lnTo>
                    <a:pt x="9173" y="880"/>
                  </a:lnTo>
                  <a:lnTo>
                    <a:pt x="9345" y="694"/>
                  </a:lnTo>
                  <a:lnTo>
                    <a:pt x="9817" y="694"/>
                  </a:lnTo>
                  <a:lnTo>
                    <a:pt x="9989" y="532"/>
                  </a:lnTo>
                  <a:lnTo>
                    <a:pt x="10634" y="532"/>
                  </a:lnTo>
                  <a:lnTo>
                    <a:pt x="11600" y="347"/>
                  </a:lnTo>
                  <a:lnTo>
                    <a:pt x="11923" y="185"/>
                  </a:lnTo>
                  <a:lnTo>
                    <a:pt x="13040" y="185"/>
                  </a:lnTo>
                  <a:lnTo>
                    <a:pt x="13212" y="0"/>
                  </a:lnTo>
                  <a:lnTo>
                    <a:pt x="14006" y="0"/>
                  </a:lnTo>
                  <a:lnTo>
                    <a:pt x="14178" y="185"/>
                  </a:lnTo>
                  <a:lnTo>
                    <a:pt x="14501" y="185"/>
                  </a:lnTo>
                  <a:lnTo>
                    <a:pt x="14823" y="532"/>
                  </a:lnTo>
                  <a:lnTo>
                    <a:pt x="15145" y="532"/>
                  </a:lnTo>
                  <a:lnTo>
                    <a:pt x="15145" y="694"/>
                  </a:lnTo>
                  <a:lnTo>
                    <a:pt x="15467" y="694"/>
                  </a:lnTo>
                  <a:lnTo>
                    <a:pt x="15467" y="880"/>
                  </a:lnTo>
                  <a:lnTo>
                    <a:pt x="15618" y="880"/>
                  </a:lnTo>
                  <a:lnTo>
                    <a:pt x="15618" y="1042"/>
                  </a:lnTo>
                  <a:lnTo>
                    <a:pt x="15789" y="1227"/>
                  </a:lnTo>
                  <a:lnTo>
                    <a:pt x="16112" y="1389"/>
                  </a:lnTo>
                  <a:lnTo>
                    <a:pt x="16262" y="1574"/>
                  </a:lnTo>
                  <a:lnTo>
                    <a:pt x="16262" y="1736"/>
                  </a:lnTo>
                  <a:lnTo>
                    <a:pt x="16434" y="1736"/>
                  </a:lnTo>
                  <a:lnTo>
                    <a:pt x="16434" y="1921"/>
                  </a:lnTo>
                  <a:lnTo>
                    <a:pt x="16584" y="1921"/>
                  </a:lnTo>
                  <a:lnTo>
                    <a:pt x="16756" y="2083"/>
                  </a:lnTo>
                  <a:lnTo>
                    <a:pt x="16756" y="2269"/>
                  </a:lnTo>
                  <a:lnTo>
                    <a:pt x="16907" y="2269"/>
                  </a:lnTo>
                  <a:lnTo>
                    <a:pt x="16907" y="2431"/>
                  </a:lnTo>
                  <a:lnTo>
                    <a:pt x="17078" y="2431"/>
                  </a:lnTo>
                  <a:lnTo>
                    <a:pt x="17078" y="2616"/>
                  </a:lnTo>
                  <a:lnTo>
                    <a:pt x="17401" y="2616"/>
                  </a:lnTo>
                  <a:lnTo>
                    <a:pt x="17401" y="2778"/>
                  </a:lnTo>
                  <a:lnTo>
                    <a:pt x="17723" y="2778"/>
                  </a:lnTo>
                  <a:lnTo>
                    <a:pt x="17873" y="2963"/>
                  </a:lnTo>
                  <a:lnTo>
                    <a:pt x="18045" y="2963"/>
                  </a:lnTo>
                  <a:lnTo>
                    <a:pt x="18367" y="3310"/>
                  </a:lnTo>
                  <a:lnTo>
                    <a:pt x="18518" y="3310"/>
                  </a:lnTo>
                  <a:lnTo>
                    <a:pt x="18518" y="3472"/>
                  </a:lnTo>
                  <a:lnTo>
                    <a:pt x="18690" y="3472"/>
                  </a:lnTo>
                  <a:lnTo>
                    <a:pt x="18840" y="3657"/>
                  </a:lnTo>
                  <a:lnTo>
                    <a:pt x="19012" y="3819"/>
                  </a:lnTo>
                  <a:lnTo>
                    <a:pt x="19012" y="4005"/>
                  </a:lnTo>
                  <a:lnTo>
                    <a:pt x="19162" y="4005"/>
                  </a:lnTo>
                  <a:lnTo>
                    <a:pt x="19334" y="4167"/>
                  </a:lnTo>
                  <a:lnTo>
                    <a:pt x="19334" y="4514"/>
                  </a:lnTo>
                  <a:lnTo>
                    <a:pt x="19484" y="4699"/>
                  </a:lnTo>
                  <a:lnTo>
                    <a:pt x="19484" y="4861"/>
                  </a:lnTo>
                  <a:lnTo>
                    <a:pt x="19656" y="5046"/>
                  </a:lnTo>
                  <a:lnTo>
                    <a:pt x="19656" y="5394"/>
                  </a:lnTo>
                  <a:lnTo>
                    <a:pt x="19807" y="5556"/>
                  </a:lnTo>
                  <a:lnTo>
                    <a:pt x="19807" y="5741"/>
                  </a:lnTo>
                  <a:lnTo>
                    <a:pt x="19979" y="5741"/>
                  </a:lnTo>
                  <a:lnTo>
                    <a:pt x="19979" y="7639"/>
                  </a:lnTo>
                  <a:lnTo>
                    <a:pt x="19807" y="7824"/>
                  </a:lnTo>
                  <a:lnTo>
                    <a:pt x="19807" y="8333"/>
                  </a:lnTo>
                  <a:lnTo>
                    <a:pt x="19656" y="8519"/>
                  </a:lnTo>
                  <a:lnTo>
                    <a:pt x="19656" y="9213"/>
                  </a:lnTo>
                  <a:lnTo>
                    <a:pt x="19484" y="9375"/>
                  </a:lnTo>
                  <a:lnTo>
                    <a:pt x="19484" y="10069"/>
                  </a:lnTo>
                  <a:lnTo>
                    <a:pt x="19334" y="10255"/>
                  </a:lnTo>
                  <a:lnTo>
                    <a:pt x="19334" y="13542"/>
                  </a:lnTo>
                  <a:lnTo>
                    <a:pt x="19484" y="13727"/>
                  </a:lnTo>
                  <a:lnTo>
                    <a:pt x="19484" y="14236"/>
                  </a:lnTo>
                  <a:lnTo>
                    <a:pt x="19656" y="14421"/>
                  </a:lnTo>
                  <a:lnTo>
                    <a:pt x="19656" y="14931"/>
                  </a:lnTo>
                  <a:lnTo>
                    <a:pt x="19484" y="14931"/>
                  </a:lnTo>
                  <a:lnTo>
                    <a:pt x="19484" y="16157"/>
                  </a:lnTo>
                  <a:lnTo>
                    <a:pt x="19334" y="16157"/>
                  </a:lnTo>
                  <a:lnTo>
                    <a:pt x="19334" y="16319"/>
                  </a:lnTo>
                  <a:lnTo>
                    <a:pt x="18367" y="17361"/>
                  </a:lnTo>
                  <a:lnTo>
                    <a:pt x="18195" y="17361"/>
                  </a:lnTo>
                  <a:lnTo>
                    <a:pt x="18195" y="17546"/>
                  </a:lnTo>
                  <a:lnTo>
                    <a:pt x="18045" y="17708"/>
                  </a:lnTo>
                  <a:lnTo>
                    <a:pt x="17873" y="17708"/>
                  </a:lnTo>
                  <a:lnTo>
                    <a:pt x="17873" y="17894"/>
                  </a:lnTo>
                  <a:lnTo>
                    <a:pt x="17723" y="17894"/>
                  </a:lnTo>
                  <a:lnTo>
                    <a:pt x="17551" y="18056"/>
                  </a:lnTo>
                  <a:lnTo>
                    <a:pt x="16584" y="18403"/>
                  </a:lnTo>
                  <a:lnTo>
                    <a:pt x="16262" y="18750"/>
                  </a:lnTo>
                  <a:lnTo>
                    <a:pt x="15295" y="18935"/>
                  </a:lnTo>
                  <a:lnTo>
                    <a:pt x="14823" y="19444"/>
                  </a:lnTo>
                  <a:lnTo>
                    <a:pt x="14651" y="19444"/>
                  </a:lnTo>
                  <a:lnTo>
                    <a:pt x="14501" y="19630"/>
                  </a:lnTo>
                  <a:lnTo>
                    <a:pt x="13856" y="19630"/>
                  </a:lnTo>
                  <a:lnTo>
                    <a:pt x="13534" y="19792"/>
                  </a:lnTo>
                  <a:lnTo>
                    <a:pt x="12245" y="19977"/>
                  </a:lnTo>
                  <a:lnTo>
                    <a:pt x="10634" y="19977"/>
                  </a:lnTo>
                  <a:lnTo>
                    <a:pt x="9667" y="19792"/>
                  </a:lnTo>
                  <a:lnTo>
                    <a:pt x="9173" y="19792"/>
                  </a:lnTo>
                  <a:lnTo>
                    <a:pt x="9023" y="19630"/>
                  </a:lnTo>
                  <a:lnTo>
                    <a:pt x="8528" y="19630"/>
                  </a:lnTo>
                  <a:lnTo>
                    <a:pt x="8378" y="19444"/>
                  </a:lnTo>
                  <a:lnTo>
                    <a:pt x="8206" y="19444"/>
                  </a:lnTo>
                  <a:lnTo>
                    <a:pt x="7734" y="18935"/>
                  </a:lnTo>
                  <a:lnTo>
                    <a:pt x="7562" y="18935"/>
                  </a:lnTo>
                  <a:lnTo>
                    <a:pt x="7411" y="18750"/>
                  </a:lnTo>
                  <a:lnTo>
                    <a:pt x="7240" y="18750"/>
                  </a:lnTo>
                  <a:lnTo>
                    <a:pt x="7089" y="18588"/>
                  </a:lnTo>
                  <a:lnTo>
                    <a:pt x="7089" y="18241"/>
                  </a:lnTo>
                  <a:lnTo>
                    <a:pt x="6917" y="18241"/>
                  </a:lnTo>
                  <a:lnTo>
                    <a:pt x="6917" y="18056"/>
                  </a:lnTo>
                  <a:lnTo>
                    <a:pt x="6767" y="17894"/>
                  </a:lnTo>
                  <a:lnTo>
                    <a:pt x="6595" y="17894"/>
                  </a:lnTo>
                  <a:lnTo>
                    <a:pt x="6595" y="17546"/>
                  </a:lnTo>
                  <a:lnTo>
                    <a:pt x="6445" y="17546"/>
                  </a:lnTo>
                  <a:lnTo>
                    <a:pt x="6445" y="17199"/>
                  </a:lnTo>
                  <a:lnTo>
                    <a:pt x="6273" y="17199"/>
                  </a:lnTo>
                  <a:lnTo>
                    <a:pt x="6273" y="16852"/>
                  </a:lnTo>
                  <a:lnTo>
                    <a:pt x="6122" y="16852"/>
                  </a:lnTo>
                  <a:lnTo>
                    <a:pt x="5800" y="16505"/>
                  </a:lnTo>
                  <a:lnTo>
                    <a:pt x="5628" y="16505"/>
                  </a:lnTo>
                  <a:lnTo>
                    <a:pt x="5478" y="16319"/>
                  </a:lnTo>
                  <a:lnTo>
                    <a:pt x="5306" y="16157"/>
                  </a:lnTo>
                  <a:lnTo>
                    <a:pt x="3050" y="16157"/>
                  </a:lnTo>
                  <a:lnTo>
                    <a:pt x="2900" y="15972"/>
                  </a:lnTo>
                  <a:lnTo>
                    <a:pt x="2728" y="15972"/>
                  </a:lnTo>
                  <a:lnTo>
                    <a:pt x="2578" y="15810"/>
                  </a:lnTo>
                  <a:lnTo>
                    <a:pt x="2406" y="15463"/>
                  </a:lnTo>
                  <a:lnTo>
                    <a:pt x="2256" y="15463"/>
                  </a:lnTo>
                  <a:lnTo>
                    <a:pt x="2256" y="15278"/>
                  </a:lnTo>
                  <a:lnTo>
                    <a:pt x="2084" y="15278"/>
                  </a:lnTo>
                  <a:lnTo>
                    <a:pt x="1439" y="14583"/>
                  </a:lnTo>
                  <a:lnTo>
                    <a:pt x="1289" y="14583"/>
                  </a:lnTo>
                  <a:lnTo>
                    <a:pt x="1289" y="14421"/>
                  </a:lnTo>
                  <a:lnTo>
                    <a:pt x="1117" y="14236"/>
                  </a:lnTo>
                  <a:lnTo>
                    <a:pt x="1117" y="14074"/>
                  </a:lnTo>
                  <a:lnTo>
                    <a:pt x="967" y="14074"/>
                  </a:lnTo>
                  <a:lnTo>
                    <a:pt x="795" y="13889"/>
                  </a:lnTo>
                  <a:lnTo>
                    <a:pt x="795" y="13727"/>
                  </a:lnTo>
                  <a:lnTo>
                    <a:pt x="644" y="13542"/>
                  </a:lnTo>
                  <a:lnTo>
                    <a:pt x="644" y="13194"/>
                  </a:lnTo>
                  <a:lnTo>
                    <a:pt x="473" y="13032"/>
                  </a:lnTo>
                  <a:lnTo>
                    <a:pt x="473" y="12847"/>
                  </a:lnTo>
                  <a:lnTo>
                    <a:pt x="150" y="12500"/>
                  </a:lnTo>
                  <a:lnTo>
                    <a:pt x="150" y="11991"/>
                  </a:lnTo>
                  <a:lnTo>
                    <a:pt x="0" y="11806"/>
                  </a:lnTo>
                  <a:lnTo>
                    <a:pt x="0" y="8866"/>
                  </a:lnTo>
                  <a:lnTo>
                    <a:pt x="150" y="8681"/>
                  </a:lnTo>
                  <a:lnTo>
                    <a:pt x="150" y="7986"/>
                  </a:lnTo>
                  <a:lnTo>
                    <a:pt x="322" y="7824"/>
                  </a:lnTo>
                  <a:lnTo>
                    <a:pt x="473" y="7639"/>
                  </a:lnTo>
                  <a:lnTo>
                    <a:pt x="473" y="7292"/>
                  </a:lnTo>
                  <a:lnTo>
                    <a:pt x="644" y="7292"/>
                  </a:lnTo>
                  <a:lnTo>
                    <a:pt x="644" y="6944"/>
                  </a:lnTo>
                  <a:lnTo>
                    <a:pt x="795" y="6782"/>
                  </a:lnTo>
                  <a:lnTo>
                    <a:pt x="795" y="6250"/>
                  </a:lnTo>
                  <a:lnTo>
                    <a:pt x="967" y="6250"/>
                  </a:lnTo>
                  <a:lnTo>
                    <a:pt x="967" y="6088"/>
                  </a:lnTo>
                  <a:lnTo>
                    <a:pt x="1117" y="5903"/>
                  </a:lnTo>
                  <a:lnTo>
                    <a:pt x="1117" y="5741"/>
                  </a:lnTo>
                  <a:lnTo>
                    <a:pt x="1289" y="5556"/>
                  </a:lnTo>
                  <a:lnTo>
                    <a:pt x="1289" y="5208"/>
                  </a:lnTo>
                  <a:lnTo>
                    <a:pt x="1439" y="5046"/>
                  </a:lnTo>
                  <a:lnTo>
                    <a:pt x="1439" y="4861"/>
                  </a:lnTo>
                  <a:lnTo>
                    <a:pt x="1611" y="4699"/>
                  </a:lnTo>
                  <a:lnTo>
                    <a:pt x="1762" y="4699"/>
                  </a:lnTo>
                  <a:lnTo>
                    <a:pt x="1762" y="4352"/>
                  </a:lnTo>
                  <a:lnTo>
                    <a:pt x="1933" y="4352"/>
                  </a:lnTo>
                  <a:lnTo>
                    <a:pt x="1933" y="4167"/>
                  </a:lnTo>
                  <a:lnTo>
                    <a:pt x="2256" y="3819"/>
                  </a:lnTo>
                  <a:lnTo>
                    <a:pt x="2406" y="3819"/>
                  </a:lnTo>
                  <a:lnTo>
                    <a:pt x="2406" y="3472"/>
                  </a:lnTo>
                  <a:lnTo>
                    <a:pt x="2578" y="3472"/>
                  </a:lnTo>
                  <a:lnTo>
                    <a:pt x="2578" y="3310"/>
                  </a:lnTo>
                  <a:lnTo>
                    <a:pt x="2728" y="3125"/>
                  </a:lnTo>
                  <a:lnTo>
                    <a:pt x="2900" y="3125"/>
                  </a:lnTo>
                  <a:lnTo>
                    <a:pt x="3050" y="2963"/>
                  </a:lnTo>
                  <a:lnTo>
                    <a:pt x="3050" y="2778"/>
                  </a:lnTo>
                  <a:lnTo>
                    <a:pt x="3222" y="2778"/>
                  </a:lnTo>
                  <a:lnTo>
                    <a:pt x="3373" y="2616"/>
                  </a:lnTo>
                  <a:lnTo>
                    <a:pt x="3695" y="2616"/>
                  </a:lnTo>
                  <a:lnTo>
                    <a:pt x="3867" y="2431"/>
                  </a:lnTo>
                  <a:lnTo>
                    <a:pt x="4017" y="2431"/>
                  </a:lnTo>
                  <a:lnTo>
                    <a:pt x="4017" y="2269"/>
                  </a:lnTo>
                  <a:lnTo>
                    <a:pt x="4511" y="2269"/>
                  </a:lnTo>
                  <a:lnTo>
                    <a:pt x="4662" y="2083"/>
                  </a:lnTo>
                  <a:lnTo>
                    <a:pt x="4834" y="2083"/>
                  </a:lnTo>
                  <a:lnTo>
                    <a:pt x="4984" y="1921"/>
                  </a:lnTo>
                  <a:lnTo>
                    <a:pt x="5306" y="1921"/>
                  </a:lnTo>
                  <a:lnTo>
                    <a:pt x="5306" y="1736"/>
                  </a:lnTo>
                  <a:lnTo>
                    <a:pt x="5478" y="1736"/>
                  </a:lnTo>
                  <a:lnTo>
                    <a:pt x="5628" y="1574"/>
                  </a:lnTo>
                  <a:lnTo>
                    <a:pt x="5951" y="1574"/>
                  </a:lnTo>
                  <a:lnTo>
                    <a:pt x="5951" y="1389"/>
                  </a:lnTo>
                  <a:lnTo>
                    <a:pt x="6445" y="1389"/>
                  </a:lnTo>
                  <a:lnTo>
                    <a:pt x="6445" y="1227"/>
                  </a:lnTo>
                  <a:lnTo>
                    <a:pt x="6531" y="1181"/>
                  </a:lnTo>
                  <a:lnTo>
                    <a:pt x="7755" y="1181"/>
                  </a:lnTo>
                  <a:close/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med"/>
              <a:tailEnd type="triangle" w="sm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1" name="Group 449"/>
          <p:cNvGrpSpPr>
            <a:grpSpLocks/>
          </p:cNvGrpSpPr>
          <p:nvPr/>
        </p:nvGrpSpPr>
        <p:grpSpPr bwMode="auto">
          <a:xfrm>
            <a:off x="3463334" y="4204844"/>
            <a:ext cx="288925" cy="242888"/>
            <a:chOff x="4727" y="2506"/>
            <a:chExt cx="706" cy="1172"/>
          </a:xfrm>
        </p:grpSpPr>
        <p:sp>
          <p:nvSpPr>
            <p:cNvPr id="442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43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44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5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6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7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8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9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0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1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2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3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4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5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6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7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8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9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60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61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2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3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4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5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6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7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8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9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0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1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2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3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4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5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6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7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8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9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0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1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2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3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4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5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6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7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8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9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0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1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2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3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4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5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6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7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8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9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0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1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2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3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4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5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6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7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8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9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0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1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2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3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4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5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6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7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8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9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0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521" name="AutoShape 175"/>
          <p:cNvSpPr>
            <a:spLocks noChangeArrowheads="1"/>
          </p:cNvSpPr>
          <p:nvPr/>
        </p:nvSpPr>
        <p:spPr bwMode="auto">
          <a:xfrm>
            <a:off x="5265499" y="2492403"/>
            <a:ext cx="1459349" cy="517847"/>
          </a:xfrm>
          <a:prstGeom prst="wedgeRectCallout">
            <a:avLst>
              <a:gd name="adj1" fmla="val -154173"/>
              <a:gd name="adj2" fmla="val 318398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№26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55-735</a:t>
            </a:r>
            <a:endParaRPr lang="ru-RU" sz="800" dirty="0"/>
          </a:p>
        </p:txBody>
      </p:sp>
      <p:sp>
        <p:nvSpPr>
          <p:cNvPr id="522" name="Rectangle 54"/>
          <p:cNvSpPr>
            <a:spLocks noChangeArrowheads="1"/>
          </p:cNvSpPr>
          <p:nvPr/>
        </p:nvSpPr>
        <p:spPr bwMode="auto">
          <a:xfrm>
            <a:off x="7525858" y="5016971"/>
            <a:ext cx="25575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" tIns="9040" rIns="9040" bIns="9040"/>
          <a:lstStyle/>
          <a:p>
            <a:pPr algn="ctr" defTabSz="652463"/>
            <a:r>
              <a:rPr lang="ru-RU" sz="600" dirty="0" smtClean="0">
                <a:cs typeface="Arial" charset="0"/>
              </a:rPr>
              <a:t>ОЦГБ</a:t>
            </a:r>
            <a:endParaRPr lang="ru-RU" sz="600" b="0" dirty="0">
              <a:cs typeface="Arial" charset="0"/>
            </a:endParaRPr>
          </a:p>
          <a:p>
            <a:pPr algn="ctr" defTabSz="652463"/>
            <a:r>
              <a:rPr lang="en-US" sz="600" b="0" dirty="0" smtClean="0">
                <a:cs typeface="Arial" charset="0"/>
              </a:rPr>
              <a:t>98</a:t>
            </a:r>
            <a:endParaRPr lang="ru-RU" sz="600" b="0" dirty="0">
              <a:cs typeface="Arial" charset="0"/>
            </a:endParaRPr>
          </a:p>
        </p:txBody>
      </p:sp>
      <p:grpSp>
        <p:nvGrpSpPr>
          <p:cNvPr id="403" name="Group 449"/>
          <p:cNvGrpSpPr>
            <a:grpSpLocks/>
          </p:cNvGrpSpPr>
          <p:nvPr/>
        </p:nvGrpSpPr>
        <p:grpSpPr bwMode="auto">
          <a:xfrm>
            <a:off x="863334" y="4098333"/>
            <a:ext cx="288925" cy="242888"/>
            <a:chOff x="4727" y="2506"/>
            <a:chExt cx="706" cy="1172"/>
          </a:xfrm>
        </p:grpSpPr>
        <p:sp>
          <p:nvSpPr>
            <p:cNvPr id="404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31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32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4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5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6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7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8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9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3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4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5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6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7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8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9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0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1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32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33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4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5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6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7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8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9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0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1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2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3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4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5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6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7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8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9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0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1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2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3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4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5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6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7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8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9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0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1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2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3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4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5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6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67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68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69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0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1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2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3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4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5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6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7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8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9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0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1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2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3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4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5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6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7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8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9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0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1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2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680" name="AutoShape 175"/>
          <p:cNvSpPr>
            <a:spLocks noChangeArrowheads="1"/>
          </p:cNvSpPr>
          <p:nvPr/>
        </p:nvSpPr>
        <p:spPr bwMode="auto">
          <a:xfrm>
            <a:off x="334597" y="2443303"/>
            <a:ext cx="1459349" cy="451770"/>
          </a:xfrm>
          <a:prstGeom prst="wedgeRectCallout">
            <a:avLst>
              <a:gd name="adj1" fmla="val -13496"/>
              <a:gd name="adj2" fmla="val 342040"/>
            </a:avLst>
          </a:prstGeom>
          <a:solidFill>
            <a:schemeClr val="bg1">
              <a:lumMod val="8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№2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</a:t>
            </a:r>
            <a:r>
              <a:rPr lang="ru-RU" sz="800" smtClean="0"/>
              <a:t>59-015</a:t>
            </a:r>
            <a:endParaRPr lang="ru-RU" sz="800" dirty="0"/>
          </a:p>
        </p:txBody>
      </p:sp>
      <p:graphicFrame>
        <p:nvGraphicFramePr>
          <p:cNvPr id="593" name="Таблица 5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6017"/>
              </p:ext>
            </p:extLst>
          </p:nvPr>
        </p:nvGraphicFramePr>
        <p:xfrm>
          <a:off x="3900901" y="5771839"/>
          <a:ext cx="2881674" cy="956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935"/>
                <a:gridCol w="977595"/>
                <a:gridCol w="844144"/>
              </a:tblGrid>
              <a:tr h="244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Ф.И.О. руководителя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ПСЧ-46       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О. Кошевого 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Ползунов А.Ю.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деж.часть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ОМВД                   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Геодезическая 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endParaRPr lang="ru-RU" sz="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 Е.Г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50-200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ОЦГБ                                ул. Железнодорожная 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глав.врач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Лацких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50-300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2577428" y="6194101"/>
            <a:ext cx="162201" cy="7593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52165" y="5955897"/>
            <a:ext cx="13853" cy="23820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830062" y="5771839"/>
            <a:ext cx="301778" cy="18405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806232" y="3694617"/>
            <a:ext cx="325608" cy="204418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283100" y="3694617"/>
            <a:ext cx="1482918" cy="10116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149347" y="5155029"/>
            <a:ext cx="381745" cy="114036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endCxn id="2220" idx="2"/>
          </p:cNvCxnSpPr>
          <p:nvPr/>
        </p:nvCxnSpPr>
        <p:spPr>
          <a:xfrm>
            <a:off x="1267127" y="3780327"/>
            <a:ext cx="422196" cy="71582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4" name="Группа 593"/>
          <p:cNvGrpSpPr/>
          <p:nvPr/>
        </p:nvGrpSpPr>
        <p:grpSpPr>
          <a:xfrm rot="10800000" flipH="1" flipV="1">
            <a:off x="5862764" y="3497275"/>
            <a:ext cx="339163" cy="432653"/>
            <a:chOff x="7886261" y="4851924"/>
            <a:chExt cx="261635" cy="156307"/>
          </a:xfrm>
        </p:grpSpPr>
        <p:sp>
          <p:nvSpPr>
            <p:cNvPr id="595" name="Rectangle 54"/>
            <p:cNvSpPr>
              <a:spLocks noChangeArrowheads="1"/>
            </p:cNvSpPr>
            <p:nvPr/>
          </p:nvSpPr>
          <p:spPr bwMode="auto">
            <a:xfrm>
              <a:off x="7892138" y="4930310"/>
              <a:ext cx="255758" cy="7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r>
                <a:rPr lang="ru-RU" sz="500" dirty="0" smtClean="0">
                  <a:cs typeface="Arial" charset="0"/>
                </a:rPr>
                <a:t>ОЦГБ</a:t>
              </a:r>
              <a:endParaRPr lang="ru-RU" sz="500" b="0" dirty="0">
                <a:cs typeface="Arial" charset="0"/>
              </a:endParaRPr>
            </a:p>
            <a:p>
              <a:pPr algn="ctr" defTabSz="652463"/>
              <a:r>
                <a:rPr lang="ru-RU" sz="500" b="0" dirty="0" smtClean="0">
                  <a:cs typeface="Arial" charset="0"/>
                </a:rPr>
                <a:t>98</a:t>
              </a:r>
              <a:endParaRPr lang="ru-RU" sz="500" b="0" dirty="0">
                <a:cs typeface="Arial" charset="0"/>
              </a:endParaRPr>
            </a:p>
          </p:txBody>
        </p:sp>
        <p:grpSp>
          <p:nvGrpSpPr>
            <p:cNvPr id="596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597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59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1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60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06" name="Группа 605"/>
          <p:cNvGrpSpPr/>
          <p:nvPr/>
        </p:nvGrpSpPr>
        <p:grpSpPr>
          <a:xfrm rot="10800000" flipH="1" flipV="1">
            <a:off x="7237851" y="4949815"/>
            <a:ext cx="234945" cy="203804"/>
            <a:chOff x="7886261" y="4851924"/>
            <a:chExt cx="261635" cy="156307"/>
          </a:xfrm>
        </p:grpSpPr>
        <p:sp>
          <p:nvSpPr>
            <p:cNvPr id="608" name="Rectangle 54"/>
            <p:cNvSpPr>
              <a:spLocks noChangeArrowheads="1"/>
            </p:cNvSpPr>
            <p:nvPr/>
          </p:nvSpPr>
          <p:spPr bwMode="auto">
            <a:xfrm>
              <a:off x="7892138" y="4930310"/>
              <a:ext cx="255758" cy="7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endParaRPr lang="ru-RU" sz="500" b="0" dirty="0">
                <a:cs typeface="Arial" charset="0"/>
              </a:endParaRPr>
            </a:p>
          </p:txBody>
        </p:sp>
        <p:grpSp>
          <p:nvGrpSpPr>
            <p:cNvPr id="609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611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6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4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61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1" name="TextBox 150"/>
          <p:cNvSpPr txBox="1"/>
          <p:nvPr/>
        </p:nvSpPr>
        <p:spPr>
          <a:xfrm>
            <a:off x="7737726" y="5731060"/>
            <a:ext cx="1153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ОГ КЧС и ОПБ</a:t>
            </a:r>
            <a:endParaRPr lang="ru-RU" sz="800" dirty="0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rot="60000" flipH="1">
            <a:off x="7191851" y="5986052"/>
            <a:ext cx="383257" cy="47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719500" y="5874985"/>
            <a:ext cx="136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Маршруты выдвижения</a:t>
            </a:r>
            <a:endParaRPr lang="ru-RU" sz="800" dirty="0"/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 rot="120000" flipV="1">
            <a:off x="7189730" y="6112367"/>
            <a:ext cx="489120" cy="1045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744266" y="5996113"/>
            <a:ext cx="1252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Объездной маршрут</a:t>
            </a:r>
            <a:endParaRPr lang="ru-RU" sz="800" dirty="0"/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H="1">
            <a:off x="7168506" y="6211557"/>
            <a:ext cx="48166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733926" y="6126632"/>
            <a:ext cx="1139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 эвакуации</a:t>
            </a:r>
            <a:endParaRPr lang="ru-RU" sz="800" dirty="0"/>
          </a:p>
        </p:txBody>
      </p:sp>
      <p:grpSp>
        <p:nvGrpSpPr>
          <p:cNvPr id="618" name="Group 449"/>
          <p:cNvGrpSpPr>
            <a:grpSpLocks/>
          </p:cNvGrpSpPr>
          <p:nvPr/>
        </p:nvGrpSpPr>
        <p:grpSpPr bwMode="auto">
          <a:xfrm>
            <a:off x="7241596" y="6295393"/>
            <a:ext cx="174928" cy="165884"/>
            <a:chOff x="4727" y="2506"/>
            <a:chExt cx="706" cy="1172"/>
          </a:xfrm>
        </p:grpSpPr>
        <p:sp>
          <p:nvSpPr>
            <p:cNvPr id="619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22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23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4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5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6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7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8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29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0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1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2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3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4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5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6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7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8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39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40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1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2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3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4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5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6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7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8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9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0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1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2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3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4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5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6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7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8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9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0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1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2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3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4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5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6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7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8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9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0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1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2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3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4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5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6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7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8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79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1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2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3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4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5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6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7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8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9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0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3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4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5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8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0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1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2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3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4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5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7888366" y="6326805"/>
            <a:ext cx="1203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ПВР</a:t>
            </a:r>
            <a:endParaRPr lang="ru-RU" sz="800" dirty="0"/>
          </a:p>
        </p:txBody>
      </p:sp>
      <p:cxnSp>
        <p:nvCxnSpPr>
          <p:cNvPr id="175" name="Прямая соединительная линия 174"/>
          <p:cNvCxnSpPr/>
          <p:nvPr/>
        </p:nvCxnSpPr>
        <p:spPr>
          <a:xfrm flipH="1" flipV="1">
            <a:off x="5192961" y="3596521"/>
            <a:ext cx="685013" cy="786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H="1">
            <a:off x="1302879" y="3592076"/>
            <a:ext cx="3884481" cy="13898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>
            <a:endCxn id="2221" idx="1"/>
          </p:cNvCxnSpPr>
          <p:nvPr/>
        </p:nvCxnSpPr>
        <p:spPr>
          <a:xfrm>
            <a:off x="1373561" y="3792222"/>
            <a:ext cx="621431" cy="111689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6" name="Group 469"/>
          <p:cNvGrpSpPr>
            <a:grpSpLocks noChangeAspect="1"/>
          </p:cNvGrpSpPr>
          <p:nvPr/>
        </p:nvGrpSpPr>
        <p:grpSpPr bwMode="auto">
          <a:xfrm flipH="1">
            <a:off x="7225363" y="6496280"/>
            <a:ext cx="362300" cy="162577"/>
            <a:chOff x="2709" y="2586"/>
            <a:chExt cx="4376" cy="2299"/>
          </a:xfrm>
        </p:grpSpPr>
        <p:sp>
          <p:nvSpPr>
            <p:cNvPr id="707" name="AutoShape 508"/>
            <p:cNvSpPr>
              <a:spLocks noChangeAspect="1" noChangeArrowheads="1" noTextEdit="1"/>
            </p:cNvSpPr>
            <p:nvPr/>
          </p:nvSpPr>
          <p:spPr bwMode="auto">
            <a:xfrm>
              <a:off x="2709" y="2586"/>
              <a:ext cx="4376" cy="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8" name="Oval 507"/>
            <p:cNvSpPr>
              <a:spLocks noChangeArrowheads="1"/>
            </p:cNvSpPr>
            <p:nvPr/>
          </p:nvSpPr>
          <p:spPr bwMode="auto">
            <a:xfrm>
              <a:off x="5109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1" name="Oval 506"/>
            <p:cNvSpPr>
              <a:spLocks noChangeArrowheads="1"/>
            </p:cNvSpPr>
            <p:nvPr/>
          </p:nvSpPr>
          <p:spPr bwMode="auto">
            <a:xfrm>
              <a:off x="4850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2" name="Oval 505"/>
            <p:cNvSpPr>
              <a:spLocks noChangeArrowheads="1"/>
            </p:cNvSpPr>
            <p:nvPr/>
          </p:nvSpPr>
          <p:spPr bwMode="auto">
            <a:xfrm>
              <a:off x="4579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3" name="Oval 504"/>
            <p:cNvSpPr>
              <a:spLocks noChangeArrowheads="1"/>
            </p:cNvSpPr>
            <p:nvPr/>
          </p:nvSpPr>
          <p:spPr bwMode="auto">
            <a:xfrm>
              <a:off x="4262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4" name="Oval 503"/>
            <p:cNvSpPr>
              <a:spLocks noChangeArrowheads="1"/>
            </p:cNvSpPr>
            <p:nvPr/>
          </p:nvSpPr>
          <p:spPr bwMode="auto">
            <a:xfrm>
              <a:off x="5509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5" name="Oval 502"/>
            <p:cNvSpPr>
              <a:spLocks noChangeArrowheads="1"/>
            </p:cNvSpPr>
            <p:nvPr/>
          </p:nvSpPr>
          <p:spPr bwMode="auto">
            <a:xfrm>
              <a:off x="5309" y="4061"/>
              <a:ext cx="141" cy="2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6" name="Oval 501"/>
            <p:cNvSpPr>
              <a:spLocks noChangeArrowheads="1"/>
            </p:cNvSpPr>
            <p:nvPr/>
          </p:nvSpPr>
          <p:spPr bwMode="auto">
            <a:xfrm>
              <a:off x="6967" y="4084"/>
              <a:ext cx="106" cy="37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23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" name="Freeform 500"/>
            <p:cNvSpPr>
              <a:spLocks/>
            </p:cNvSpPr>
            <p:nvPr/>
          </p:nvSpPr>
          <p:spPr bwMode="auto">
            <a:xfrm>
              <a:off x="5309" y="4049"/>
              <a:ext cx="1776" cy="627"/>
            </a:xfrm>
            <a:custGeom>
              <a:avLst/>
              <a:gdLst>
                <a:gd name="T0" fmla="*/ 0 w 115"/>
                <a:gd name="T1" fmla="*/ 7 h 34"/>
                <a:gd name="T2" fmla="*/ 0 w 115"/>
                <a:gd name="T3" fmla="*/ 14 h 34"/>
                <a:gd name="T4" fmla="*/ 17 w 115"/>
                <a:gd name="T5" fmla="*/ 34 h 34"/>
                <a:gd name="T6" fmla="*/ 99 w 115"/>
                <a:gd name="T7" fmla="*/ 32 h 34"/>
                <a:gd name="T8" fmla="*/ 115 w 115"/>
                <a:gd name="T9" fmla="*/ 20 h 34"/>
                <a:gd name="T10" fmla="*/ 115 w 115"/>
                <a:gd name="T11" fmla="*/ 11 h 34"/>
                <a:gd name="T12" fmla="*/ 115 w 115"/>
                <a:gd name="T13" fmla="*/ 5 h 34"/>
                <a:gd name="T14" fmla="*/ 110 w 115"/>
                <a:gd name="T15" fmla="*/ 0 h 34"/>
                <a:gd name="T16" fmla="*/ 92 w 115"/>
                <a:gd name="T17" fmla="*/ 2 h 34"/>
                <a:gd name="T18" fmla="*/ 19 w 115"/>
                <a:gd name="T19" fmla="*/ 3 h 34"/>
                <a:gd name="T20" fmla="*/ 2 w 115"/>
                <a:gd name="T21" fmla="*/ 0 h 34"/>
                <a:gd name="T22" fmla="*/ 0 w 115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4">
                  <a:moveTo>
                    <a:pt x="0" y="7"/>
                  </a:moveTo>
                  <a:lnTo>
                    <a:pt x="0" y="14"/>
                  </a:lnTo>
                  <a:lnTo>
                    <a:pt x="17" y="34"/>
                  </a:lnTo>
                  <a:lnTo>
                    <a:pt x="99" y="32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5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19" y="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" name="Freeform 499" descr="Темный горизонтальный"/>
            <p:cNvSpPr>
              <a:spLocks/>
            </p:cNvSpPr>
            <p:nvPr/>
          </p:nvSpPr>
          <p:spPr bwMode="auto">
            <a:xfrm>
              <a:off x="3662" y="4061"/>
              <a:ext cx="635" cy="60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" name="Freeform 498"/>
            <p:cNvSpPr>
              <a:spLocks/>
            </p:cNvSpPr>
            <p:nvPr/>
          </p:nvSpPr>
          <p:spPr bwMode="auto">
            <a:xfrm>
              <a:off x="4015" y="3318"/>
              <a:ext cx="1388" cy="220"/>
            </a:xfrm>
            <a:custGeom>
              <a:avLst/>
              <a:gdLst>
                <a:gd name="T0" fmla="*/ 8 w 93"/>
                <a:gd name="T1" fmla="*/ 12 h 12"/>
                <a:gd name="T2" fmla="*/ 12 w 93"/>
                <a:gd name="T3" fmla="*/ 7 h 12"/>
                <a:gd name="T4" fmla="*/ 17 w 93"/>
                <a:gd name="T5" fmla="*/ 4 h 12"/>
                <a:gd name="T6" fmla="*/ 36 w 93"/>
                <a:gd name="T7" fmla="*/ 0 h 12"/>
                <a:gd name="T8" fmla="*/ 93 w 93"/>
                <a:gd name="T9" fmla="*/ 1 h 12"/>
                <a:gd name="T10" fmla="*/ 65 w 93"/>
                <a:gd name="T11" fmla="*/ 6 h 12"/>
                <a:gd name="T12" fmla="*/ 65 w 93"/>
                <a:gd name="T13" fmla="*/ 12 h 12"/>
                <a:gd name="T14" fmla="*/ 8 w 9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2">
                  <a:moveTo>
                    <a:pt x="8" y="12"/>
                  </a:moveTo>
                  <a:cubicBezTo>
                    <a:pt x="0" y="11"/>
                    <a:pt x="11" y="8"/>
                    <a:pt x="12" y="7"/>
                  </a:cubicBezTo>
                  <a:cubicBezTo>
                    <a:pt x="13" y="6"/>
                    <a:pt x="13" y="5"/>
                    <a:pt x="17" y="4"/>
                  </a:cubicBezTo>
                  <a:lnTo>
                    <a:pt x="36" y="0"/>
                  </a:lnTo>
                  <a:lnTo>
                    <a:pt x="93" y="1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" name="Freeform 497"/>
            <p:cNvSpPr>
              <a:spLocks/>
            </p:cNvSpPr>
            <p:nvPr/>
          </p:nvSpPr>
          <p:spPr bwMode="auto">
            <a:xfrm>
              <a:off x="4638" y="2900"/>
              <a:ext cx="1271" cy="1033"/>
            </a:xfrm>
            <a:custGeom>
              <a:avLst/>
              <a:gdLst>
                <a:gd name="T0" fmla="*/ 51 w 85"/>
                <a:gd name="T1" fmla="*/ 19 h 55"/>
                <a:gd name="T2" fmla="*/ 0 w 85"/>
                <a:gd name="T3" fmla="*/ 19 h 55"/>
                <a:gd name="T4" fmla="*/ 9 w 85"/>
                <a:gd name="T5" fmla="*/ 0 h 55"/>
                <a:gd name="T6" fmla="*/ 78 w 85"/>
                <a:gd name="T7" fmla="*/ 1 h 55"/>
                <a:gd name="T8" fmla="*/ 85 w 85"/>
                <a:gd name="T9" fmla="*/ 55 h 55"/>
                <a:gd name="T10" fmla="*/ 55 w 85"/>
                <a:gd name="T11" fmla="*/ 55 h 55"/>
                <a:gd name="T12" fmla="*/ 51 w 85"/>
                <a:gd name="T13" fmla="*/ 22 h 55"/>
                <a:gd name="T14" fmla="*/ 59 w 85"/>
                <a:gd name="T1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5">
                  <a:moveTo>
                    <a:pt x="51" y="19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78" y="1"/>
                  </a:lnTo>
                  <a:lnTo>
                    <a:pt x="85" y="55"/>
                  </a:lnTo>
                  <a:lnTo>
                    <a:pt x="55" y="55"/>
                  </a:lnTo>
                  <a:lnTo>
                    <a:pt x="51" y="22"/>
                  </a:lnTo>
                  <a:lnTo>
                    <a:pt x="59" y="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" name="Freeform 496" descr="Темный горизонтальный"/>
            <p:cNvSpPr>
              <a:spLocks/>
            </p:cNvSpPr>
            <p:nvPr/>
          </p:nvSpPr>
          <p:spPr bwMode="auto">
            <a:xfrm>
              <a:off x="5062" y="4049"/>
              <a:ext cx="611" cy="67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2" name="Oval 495"/>
            <p:cNvSpPr>
              <a:spLocks noChangeArrowheads="1"/>
            </p:cNvSpPr>
            <p:nvPr/>
          </p:nvSpPr>
          <p:spPr bwMode="auto">
            <a:xfrm>
              <a:off x="5803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3" name="Oval 494"/>
            <p:cNvSpPr>
              <a:spLocks noChangeArrowheads="1"/>
            </p:cNvSpPr>
            <p:nvPr/>
          </p:nvSpPr>
          <p:spPr bwMode="auto">
            <a:xfrm>
              <a:off x="6120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4" name="Oval 493"/>
            <p:cNvSpPr>
              <a:spLocks noChangeArrowheads="1"/>
            </p:cNvSpPr>
            <p:nvPr/>
          </p:nvSpPr>
          <p:spPr bwMode="auto">
            <a:xfrm>
              <a:off x="6403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5" name="Oval 492"/>
            <p:cNvSpPr>
              <a:spLocks noChangeArrowheads="1"/>
            </p:cNvSpPr>
            <p:nvPr/>
          </p:nvSpPr>
          <p:spPr bwMode="auto">
            <a:xfrm>
              <a:off x="6697" y="4061"/>
              <a:ext cx="212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6" name="Freeform 491"/>
            <p:cNvSpPr>
              <a:spLocks/>
            </p:cNvSpPr>
            <p:nvPr/>
          </p:nvSpPr>
          <p:spPr bwMode="auto">
            <a:xfrm>
              <a:off x="4038" y="4026"/>
              <a:ext cx="1047" cy="360"/>
            </a:xfrm>
            <a:custGeom>
              <a:avLst/>
              <a:gdLst>
                <a:gd name="T0" fmla="*/ 2 w 64"/>
                <a:gd name="T1" fmla="*/ 5 h 18"/>
                <a:gd name="T2" fmla="*/ 2 w 64"/>
                <a:gd name="T3" fmla="*/ 13 h 18"/>
                <a:gd name="T4" fmla="*/ 20 w 64"/>
                <a:gd name="T5" fmla="*/ 18 h 18"/>
                <a:gd name="T6" fmla="*/ 64 w 64"/>
                <a:gd name="T7" fmla="*/ 18 h 18"/>
                <a:gd name="T8" fmla="*/ 57 w 64"/>
                <a:gd name="T9" fmla="*/ 8 h 18"/>
                <a:gd name="T10" fmla="*/ 53 w 64"/>
                <a:gd name="T11" fmla="*/ 0 h 18"/>
                <a:gd name="T12" fmla="*/ 0 w 64"/>
                <a:gd name="T13" fmla="*/ 0 h 18"/>
                <a:gd name="T14" fmla="*/ 2 w 64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8">
                  <a:moveTo>
                    <a:pt x="2" y="5"/>
                  </a:moveTo>
                  <a:lnTo>
                    <a:pt x="2" y="13"/>
                  </a:lnTo>
                  <a:lnTo>
                    <a:pt x="20" y="18"/>
                  </a:lnTo>
                  <a:lnTo>
                    <a:pt x="64" y="18"/>
                  </a:lnTo>
                  <a:cubicBezTo>
                    <a:pt x="57" y="9"/>
                    <a:pt x="57" y="12"/>
                    <a:pt x="57" y="8"/>
                  </a:cubicBezTo>
                  <a:lnTo>
                    <a:pt x="53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" name="Freeform 490"/>
            <p:cNvSpPr>
              <a:spLocks/>
            </p:cNvSpPr>
            <p:nvPr/>
          </p:nvSpPr>
          <p:spPr bwMode="auto">
            <a:xfrm>
              <a:off x="5015" y="3422"/>
              <a:ext cx="388" cy="569"/>
            </a:xfrm>
            <a:custGeom>
              <a:avLst/>
              <a:gdLst>
                <a:gd name="T0" fmla="*/ 24 w 26"/>
                <a:gd name="T1" fmla="*/ 0 h 30"/>
                <a:gd name="T2" fmla="*/ 0 w 26"/>
                <a:gd name="T3" fmla="*/ 4 h 30"/>
                <a:gd name="T4" fmla="*/ 2 w 26"/>
                <a:gd name="T5" fmla="*/ 30 h 30"/>
                <a:gd name="T6" fmla="*/ 26 w 26"/>
                <a:gd name="T7" fmla="*/ 27 h 30"/>
                <a:gd name="T8" fmla="*/ 2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0" y="4"/>
                  </a:lnTo>
                  <a:lnTo>
                    <a:pt x="2" y="30"/>
                  </a:lnTo>
                  <a:lnTo>
                    <a:pt x="26" y="2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8" name="Freeform 489"/>
            <p:cNvSpPr>
              <a:spLocks/>
            </p:cNvSpPr>
            <p:nvPr/>
          </p:nvSpPr>
          <p:spPr bwMode="auto">
            <a:xfrm>
              <a:off x="4838" y="3956"/>
              <a:ext cx="1141" cy="197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9" name="Freeform 488"/>
            <p:cNvSpPr>
              <a:spLocks/>
            </p:cNvSpPr>
            <p:nvPr/>
          </p:nvSpPr>
          <p:spPr bwMode="auto">
            <a:xfrm>
              <a:off x="3532" y="3933"/>
              <a:ext cx="1141" cy="244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0" name="Text Box 487" descr="Темный вертикальный"/>
            <p:cNvSpPr txBox="1">
              <a:spLocks noChangeArrowheads="1"/>
            </p:cNvSpPr>
            <p:nvPr/>
          </p:nvSpPr>
          <p:spPr bwMode="auto">
            <a:xfrm>
              <a:off x="4097" y="3561"/>
              <a:ext cx="894" cy="442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1" name="AutoShape 486"/>
            <p:cNvSpPr>
              <a:spLocks noChangeArrowheads="1"/>
            </p:cNvSpPr>
            <p:nvPr/>
          </p:nvSpPr>
          <p:spPr bwMode="auto">
            <a:xfrm>
              <a:off x="4721" y="2946"/>
              <a:ext cx="352" cy="279"/>
            </a:xfrm>
            <a:prstGeom prst="parallelogram">
              <a:avLst>
                <a:gd name="adj" fmla="val 288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2" name="AutoShape 485"/>
            <p:cNvSpPr>
              <a:spLocks noChangeArrowheads="1"/>
            </p:cNvSpPr>
            <p:nvPr/>
          </p:nvSpPr>
          <p:spPr bwMode="auto">
            <a:xfrm>
              <a:off x="5132" y="2946"/>
              <a:ext cx="365" cy="279"/>
            </a:xfrm>
            <a:prstGeom prst="parallelogram">
              <a:avLst>
                <a:gd name="adj" fmla="val 299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3" name="AutoShape 484"/>
            <p:cNvSpPr>
              <a:spLocks noChangeArrowheads="1"/>
            </p:cNvSpPr>
            <p:nvPr/>
          </p:nvSpPr>
          <p:spPr bwMode="auto">
            <a:xfrm rot="10765364">
              <a:off x="5473" y="2958"/>
              <a:ext cx="306" cy="26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4" name="Line 483"/>
            <p:cNvSpPr>
              <a:spLocks noChangeShapeType="1"/>
            </p:cNvSpPr>
            <p:nvPr/>
          </p:nvSpPr>
          <p:spPr bwMode="auto">
            <a:xfrm flipV="1">
              <a:off x="4297" y="4618"/>
              <a:ext cx="81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5" name="Freeform 482"/>
            <p:cNvSpPr>
              <a:spLocks/>
            </p:cNvSpPr>
            <p:nvPr/>
          </p:nvSpPr>
          <p:spPr bwMode="auto">
            <a:xfrm>
              <a:off x="5956" y="3654"/>
              <a:ext cx="1082" cy="372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10 h 20"/>
                <a:gd name="T4" fmla="*/ 63 w 73"/>
                <a:gd name="T5" fmla="*/ 20 h 20"/>
                <a:gd name="T6" fmla="*/ 1 w 73"/>
                <a:gd name="T7" fmla="*/ 18 h 20"/>
                <a:gd name="T8" fmla="*/ 0 w 7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73" y="10"/>
                  </a:lnTo>
                  <a:lnTo>
                    <a:pt x="63" y="20"/>
                  </a:lnTo>
                  <a:lnTo>
                    <a:pt x="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6" name="Freeform 481"/>
            <p:cNvSpPr>
              <a:spLocks/>
            </p:cNvSpPr>
            <p:nvPr/>
          </p:nvSpPr>
          <p:spPr bwMode="auto">
            <a:xfrm>
              <a:off x="4862" y="2586"/>
              <a:ext cx="1941" cy="1080"/>
            </a:xfrm>
            <a:custGeom>
              <a:avLst/>
              <a:gdLst>
                <a:gd name="T0" fmla="*/ 16 w 119"/>
                <a:gd name="T1" fmla="*/ 4 h 74"/>
                <a:gd name="T2" fmla="*/ 23 w 119"/>
                <a:gd name="T3" fmla="*/ 0 h 74"/>
                <a:gd name="T4" fmla="*/ 41 w 119"/>
                <a:gd name="T5" fmla="*/ 3 h 74"/>
                <a:gd name="T6" fmla="*/ 90 w 119"/>
                <a:gd name="T7" fmla="*/ 39 h 74"/>
                <a:gd name="T8" fmla="*/ 116 w 119"/>
                <a:gd name="T9" fmla="*/ 58 h 74"/>
                <a:gd name="T10" fmla="*/ 119 w 119"/>
                <a:gd name="T11" fmla="*/ 74 h 74"/>
                <a:gd name="T12" fmla="*/ 87 w 119"/>
                <a:gd name="T13" fmla="*/ 72 h 74"/>
                <a:gd name="T14" fmla="*/ 86 w 119"/>
                <a:gd name="T15" fmla="*/ 58 h 74"/>
                <a:gd name="T16" fmla="*/ 56 w 119"/>
                <a:gd name="T17" fmla="*/ 24 h 74"/>
                <a:gd name="T18" fmla="*/ 31 w 119"/>
                <a:gd name="T19" fmla="*/ 10 h 74"/>
                <a:gd name="T20" fmla="*/ 5 w 119"/>
                <a:gd name="T21" fmla="*/ 16 h 74"/>
                <a:gd name="T22" fmla="*/ 1 w 119"/>
                <a:gd name="T23" fmla="*/ 15 h 74"/>
                <a:gd name="T24" fmla="*/ 0 w 119"/>
                <a:gd name="T25" fmla="*/ 13 h 74"/>
                <a:gd name="T26" fmla="*/ 12 w 119"/>
                <a:gd name="T27" fmla="*/ 5 h 74"/>
                <a:gd name="T28" fmla="*/ 16 w 119"/>
                <a:gd name="T2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74">
                  <a:moveTo>
                    <a:pt x="16" y="4"/>
                  </a:moveTo>
                  <a:lnTo>
                    <a:pt x="23" y="0"/>
                  </a:lnTo>
                  <a:lnTo>
                    <a:pt x="41" y="3"/>
                  </a:lnTo>
                  <a:lnTo>
                    <a:pt x="90" y="39"/>
                  </a:lnTo>
                  <a:lnTo>
                    <a:pt x="116" y="58"/>
                  </a:lnTo>
                  <a:lnTo>
                    <a:pt x="119" y="74"/>
                  </a:lnTo>
                  <a:lnTo>
                    <a:pt x="87" y="72"/>
                  </a:lnTo>
                  <a:lnTo>
                    <a:pt x="86" y="58"/>
                  </a:lnTo>
                  <a:lnTo>
                    <a:pt x="56" y="24"/>
                  </a:lnTo>
                  <a:lnTo>
                    <a:pt x="31" y="10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2" y="5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7" name="AutoShape 480"/>
            <p:cNvSpPr>
              <a:spLocks noChangeArrowheads="1"/>
            </p:cNvSpPr>
            <p:nvPr/>
          </p:nvSpPr>
          <p:spPr bwMode="auto">
            <a:xfrm rot="1520744">
              <a:off x="3874" y="3352"/>
              <a:ext cx="70" cy="1010"/>
            </a:xfrm>
            <a:prstGeom prst="can">
              <a:avLst>
                <a:gd name="adj" fmla="val 31062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8" name="AutoShape 479"/>
            <p:cNvSpPr>
              <a:spLocks noChangeArrowheads="1"/>
            </p:cNvSpPr>
            <p:nvPr/>
          </p:nvSpPr>
          <p:spPr bwMode="auto">
            <a:xfrm rot="1520744">
              <a:off x="4826" y="3329"/>
              <a:ext cx="71" cy="1010"/>
            </a:xfrm>
            <a:prstGeom prst="can">
              <a:avLst>
                <a:gd name="adj" fmla="val 30624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39" name="Group 475"/>
            <p:cNvGrpSpPr>
              <a:grpSpLocks/>
            </p:cNvGrpSpPr>
            <p:nvPr/>
          </p:nvGrpSpPr>
          <p:grpSpPr bwMode="auto">
            <a:xfrm>
              <a:off x="2709" y="3910"/>
              <a:ext cx="2682" cy="975"/>
              <a:chOff x="468" y="190"/>
              <a:chExt cx="180" cy="52"/>
            </a:xfrm>
          </p:grpSpPr>
          <p:sp>
            <p:nvSpPr>
              <p:cNvPr id="745" name="Freeform 478"/>
              <p:cNvSpPr>
                <a:spLocks/>
              </p:cNvSpPr>
              <p:nvPr/>
            </p:nvSpPr>
            <p:spPr bwMode="auto">
              <a:xfrm>
                <a:off x="468" y="190"/>
                <a:ext cx="180" cy="52"/>
              </a:xfrm>
              <a:custGeom>
                <a:avLst/>
                <a:gdLst>
                  <a:gd name="T0" fmla="*/ 24 w 180"/>
                  <a:gd name="T1" fmla="*/ 0 h 52"/>
                  <a:gd name="T2" fmla="*/ 12 w 180"/>
                  <a:gd name="T3" fmla="*/ 35 h 52"/>
                  <a:gd name="T4" fmla="*/ 0 w 180"/>
                  <a:gd name="T5" fmla="*/ 45 h 52"/>
                  <a:gd name="T6" fmla="*/ 55 w 180"/>
                  <a:gd name="T7" fmla="*/ 52 h 52"/>
                  <a:gd name="T8" fmla="*/ 92 w 180"/>
                  <a:gd name="T9" fmla="*/ 52 h 52"/>
                  <a:gd name="T10" fmla="*/ 167 w 180"/>
                  <a:gd name="T11" fmla="*/ 42 h 52"/>
                  <a:gd name="T12" fmla="*/ 174 w 180"/>
                  <a:gd name="T13" fmla="*/ 3 h 52"/>
                  <a:gd name="T14" fmla="*/ 128 w 180"/>
                  <a:gd name="T15" fmla="*/ 7 h 52"/>
                  <a:gd name="T16" fmla="*/ 46 w 180"/>
                  <a:gd name="T17" fmla="*/ 7 h 52"/>
                  <a:gd name="T18" fmla="*/ 24 w 180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52">
                    <a:moveTo>
                      <a:pt x="24" y="0"/>
                    </a:moveTo>
                    <a:cubicBezTo>
                      <a:pt x="23" y="15"/>
                      <a:pt x="20" y="23"/>
                      <a:pt x="12" y="35"/>
                    </a:cubicBezTo>
                    <a:cubicBezTo>
                      <a:pt x="10" y="38"/>
                      <a:pt x="0" y="41"/>
                      <a:pt x="0" y="45"/>
                    </a:cubicBezTo>
                    <a:lnTo>
                      <a:pt x="55" y="52"/>
                    </a:lnTo>
                    <a:lnTo>
                      <a:pt x="92" y="52"/>
                    </a:lnTo>
                    <a:lnTo>
                      <a:pt x="167" y="42"/>
                    </a:lnTo>
                    <a:cubicBezTo>
                      <a:pt x="173" y="23"/>
                      <a:pt x="180" y="9"/>
                      <a:pt x="174" y="3"/>
                    </a:cubicBezTo>
                    <a:lnTo>
                      <a:pt x="128" y="7"/>
                    </a:lnTo>
                    <a:lnTo>
                      <a:pt x="46" y="7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862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6" name="Line 477"/>
              <p:cNvSpPr>
                <a:spLocks noChangeShapeType="1"/>
              </p:cNvSpPr>
              <p:nvPr/>
            </p:nvSpPr>
            <p:spPr bwMode="auto">
              <a:xfrm flipH="1">
                <a:off x="510" y="199"/>
                <a:ext cx="1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7" name="Line 476"/>
              <p:cNvSpPr>
                <a:spLocks noChangeShapeType="1"/>
              </p:cNvSpPr>
              <p:nvPr/>
            </p:nvSpPr>
            <p:spPr bwMode="auto">
              <a:xfrm>
                <a:off x="563" y="19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40" name="Oval 474"/>
            <p:cNvSpPr>
              <a:spLocks noChangeArrowheads="1"/>
            </p:cNvSpPr>
            <p:nvPr/>
          </p:nvSpPr>
          <p:spPr bwMode="auto">
            <a:xfrm>
              <a:off x="5579" y="4246"/>
              <a:ext cx="83" cy="2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1" name="Oval 473"/>
            <p:cNvSpPr>
              <a:spLocks noChangeArrowheads="1"/>
            </p:cNvSpPr>
            <p:nvPr/>
          </p:nvSpPr>
          <p:spPr bwMode="auto">
            <a:xfrm>
              <a:off x="5885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2" name="Oval 472"/>
            <p:cNvSpPr>
              <a:spLocks noChangeArrowheads="1"/>
            </p:cNvSpPr>
            <p:nvPr/>
          </p:nvSpPr>
          <p:spPr bwMode="auto">
            <a:xfrm>
              <a:off x="6179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3" name="Oval 471"/>
            <p:cNvSpPr>
              <a:spLocks noChangeArrowheads="1"/>
            </p:cNvSpPr>
            <p:nvPr/>
          </p:nvSpPr>
          <p:spPr bwMode="auto">
            <a:xfrm>
              <a:off x="6485" y="4270"/>
              <a:ext cx="82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4" name="Oval 470"/>
            <p:cNvSpPr>
              <a:spLocks noChangeArrowheads="1"/>
            </p:cNvSpPr>
            <p:nvPr/>
          </p:nvSpPr>
          <p:spPr bwMode="auto">
            <a:xfrm>
              <a:off x="6791" y="4177"/>
              <a:ext cx="70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48" name="Group 469"/>
          <p:cNvGrpSpPr>
            <a:grpSpLocks noChangeAspect="1"/>
          </p:cNvGrpSpPr>
          <p:nvPr/>
        </p:nvGrpSpPr>
        <p:grpSpPr bwMode="auto">
          <a:xfrm flipH="1">
            <a:off x="2220916" y="4196951"/>
            <a:ext cx="362300" cy="162577"/>
            <a:chOff x="2709" y="2586"/>
            <a:chExt cx="4376" cy="2299"/>
          </a:xfrm>
        </p:grpSpPr>
        <p:sp>
          <p:nvSpPr>
            <p:cNvPr id="749" name="AutoShape 508"/>
            <p:cNvSpPr>
              <a:spLocks noChangeAspect="1" noChangeArrowheads="1" noTextEdit="1"/>
            </p:cNvSpPr>
            <p:nvPr/>
          </p:nvSpPr>
          <p:spPr bwMode="auto">
            <a:xfrm>
              <a:off x="2709" y="2586"/>
              <a:ext cx="4376" cy="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0" name="Oval 507"/>
            <p:cNvSpPr>
              <a:spLocks noChangeArrowheads="1"/>
            </p:cNvSpPr>
            <p:nvPr/>
          </p:nvSpPr>
          <p:spPr bwMode="auto">
            <a:xfrm>
              <a:off x="5109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1" name="Oval 506"/>
            <p:cNvSpPr>
              <a:spLocks noChangeArrowheads="1"/>
            </p:cNvSpPr>
            <p:nvPr/>
          </p:nvSpPr>
          <p:spPr bwMode="auto">
            <a:xfrm>
              <a:off x="4850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2" name="Oval 505"/>
            <p:cNvSpPr>
              <a:spLocks noChangeArrowheads="1"/>
            </p:cNvSpPr>
            <p:nvPr/>
          </p:nvSpPr>
          <p:spPr bwMode="auto">
            <a:xfrm>
              <a:off x="4579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3" name="Oval 504"/>
            <p:cNvSpPr>
              <a:spLocks noChangeArrowheads="1"/>
            </p:cNvSpPr>
            <p:nvPr/>
          </p:nvSpPr>
          <p:spPr bwMode="auto">
            <a:xfrm>
              <a:off x="4262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4" name="Oval 503"/>
            <p:cNvSpPr>
              <a:spLocks noChangeArrowheads="1"/>
            </p:cNvSpPr>
            <p:nvPr/>
          </p:nvSpPr>
          <p:spPr bwMode="auto">
            <a:xfrm>
              <a:off x="5509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5" name="Oval 502"/>
            <p:cNvSpPr>
              <a:spLocks noChangeArrowheads="1"/>
            </p:cNvSpPr>
            <p:nvPr/>
          </p:nvSpPr>
          <p:spPr bwMode="auto">
            <a:xfrm>
              <a:off x="5309" y="4061"/>
              <a:ext cx="141" cy="2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6" name="Oval 501"/>
            <p:cNvSpPr>
              <a:spLocks noChangeArrowheads="1"/>
            </p:cNvSpPr>
            <p:nvPr/>
          </p:nvSpPr>
          <p:spPr bwMode="auto">
            <a:xfrm>
              <a:off x="6967" y="4084"/>
              <a:ext cx="106" cy="37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23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7" name="Freeform 500"/>
            <p:cNvSpPr>
              <a:spLocks/>
            </p:cNvSpPr>
            <p:nvPr/>
          </p:nvSpPr>
          <p:spPr bwMode="auto">
            <a:xfrm>
              <a:off x="5309" y="4049"/>
              <a:ext cx="1776" cy="627"/>
            </a:xfrm>
            <a:custGeom>
              <a:avLst/>
              <a:gdLst>
                <a:gd name="T0" fmla="*/ 0 w 115"/>
                <a:gd name="T1" fmla="*/ 7 h 34"/>
                <a:gd name="T2" fmla="*/ 0 w 115"/>
                <a:gd name="T3" fmla="*/ 14 h 34"/>
                <a:gd name="T4" fmla="*/ 17 w 115"/>
                <a:gd name="T5" fmla="*/ 34 h 34"/>
                <a:gd name="T6" fmla="*/ 99 w 115"/>
                <a:gd name="T7" fmla="*/ 32 h 34"/>
                <a:gd name="T8" fmla="*/ 115 w 115"/>
                <a:gd name="T9" fmla="*/ 20 h 34"/>
                <a:gd name="T10" fmla="*/ 115 w 115"/>
                <a:gd name="T11" fmla="*/ 11 h 34"/>
                <a:gd name="T12" fmla="*/ 115 w 115"/>
                <a:gd name="T13" fmla="*/ 5 h 34"/>
                <a:gd name="T14" fmla="*/ 110 w 115"/>
                <a:gd name="T15" fmla="*/ 0 h 34"/>
                <a:gd name="T16" fmla="*/ 92 w 115"/>
                <a:gd name="T17" fmla="*/ 2 h 34"/>
                <a:gd name="T18" fmla="*/ 19 w 115"/>
                <a:gd name="T19" fmla="*/ 3 h 34"/>
                <a:gd name="T20" fmla="*/ 2 w 115"/>
                <a:gd name="T21" fmla="*/ 0 h 34"/>
                <a:gd name="T22" fmla="*/ 0 w 115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4">
                  <a:moveTo>
                    <a:pt x="0" y="7"/>
                  </a:moveTo>
                  <a:lnTo>
                    <a:pt x="0" y="14"/>
                  </a:lnTo>
                  <a:lnTo>
                    <a:pt x="17" y="34"/>
                  </a:lnTo>
                  <a:lnTo>
                    <a:pt x="99" y="32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5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19" y="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8" name="Freeform 499" descr="Темный горизонтальный"/>
            <p:cNvSpPr>
              <a:spLocks/>
            </p:cNvSpPr>
            <p:nvPr/>
          </p:nvSpPr>
          <p:spPr bwMode="auto">
            <a:xfrm>
              <a:off x="3662" y="4061"/>
              <a:ext cx="635" cy="60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9" name="Freeform 498"/>
            <p:cNvSpPr>
              <a:spLocks/>
            </p:cNvSpPr>
            <p:nvPr/>
          </p:nvSpPr>
          <p:spPr bwMode="auto">
            <a:xfrm>
              <a:off x="4015" y="3318"/>
              <a:ext cx="1388" cy="220"/>
            </a:xfrm>
            <a:custGeom>
              <a:avLst/>
              <a:gdLst>
                <a:gd name="T0" fmla="*/ 8 w 93"/>
                <a:gd name="T1" fmla="*/ 12 h 12"/>
                <a:gd name="T2" fmla="*/ 12 w 93"/>
                <a:gd name="T3" fmla="*/ 7 h 12"/>
                <a:gd name="T4" fmla="*/ 17 w 93"/>
                <a:gd name="T5" fmla="*/ 4 h 12"/>
                <a:gd name="T6" fmla="*/ 36 w 93"/>
                <a:gd name="T7" fmla="*/ 0 h 12"/>
                <a:gd name="T8" fmla="*/ 93 w 93"/>
                <a:gd name="T9" fmla="*/ 1 h 12"/>
                <a:gd name="T10" fmla="*/ 65 w 93"/>
                <a:gd name="T11" fmla="*/ 6 h 12"/>
                <a:gd name="T12" fmla="*/ 65 w 93"/>
                <a:gd name="T13" fmla="*/ 12 h 12"/>
                <a:gd name="T14" fmla="*/ 8 w 9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2">
                  <a:moveTo>
                    <a:pt x="8" y="12"/>
                  </a:moveTo>
                  <a:cubicBezTo>
                    <a:pt x="0" y="11"/>
                    <a:pt x="11" y="8"/>
                    <a:pt x="12" y="7"/>
                  </a:cubicBezTo>
                  <a:cubicBezTo>
                    <a:pt x="13" y="6"/>
                    <a:pt x="13" y="5"/>
                    <a:pt x="17" y="4"/>
                  </a:cubicBezTo>
                  <a:lnTo>
                    <a:pt x="36" y="0"/>
                  </a:lnTo>
                  <a:lnTo>
                    <a:pt x="93" y="1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0" name="Freeform 497"/>
            <p:cNvSpPr>
              <a:spLocks/>
            </p:cNvSpPr>
            <p:nvPr/>
          </p:nvSpPr>
          <p:spPr bwMode="auto">
            <a:xfrm>
              <a:off x="4638" y="2900"/>
              <a:ext cx="1271" cy="1033"/>
            </a:xfrm>
            <a:custGeom>
              <a:avLst/>
              <a:gdLst>
                <a:gd name="T0" fmla="*/ 51 w 85"/>
                <a:gd name="T1" fmla="*/ 19 h 55"/>
                <a:gd name="T2" fmla="*/ 0 w 85"/>
                <a:gd name="T3" fmla="*/ 19 h 55"/>
                <a:gd name="T4" fmla="*/ 9 w 85"/>
                <a:gd name="T5" fmla="*/ 0 h 55"/>
                <a:gd name="T6" fmla="*/ 78 w 85"/>
                <a:gd name="T7" fmla="*/ 1 h 55"/>
                <a:gd name="T8" fmla="*/ 85 w 85"/>
                <a:gd name="T9" fmla="*/ 55 h 55"/>
                <a:gd name="T10" fmla="*/ 55 w 85"/>
                <a:gd name="T11" fmla="*/ 55 h 55"/>
                <a:gd name="T12" fmla="*/ 51 w 85"/>
                <a:gd name="T13" fmla="*/ 22 h 55"/>
                <a:gd name="T14" fmla="*/ 59 w 85"/>
                <a:gd name="T1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5">
                  <a:moveTo>
                    <a:pt x="51" y="19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78" y="1"/>
                  </a:lnTo>
                  <a:lnTo>
                    <a:pt x="85" y="55"/>
                  </a:lnTo>
                  <a:lnTo>
                    <a:pt x="55" y="55"/>
                  </a:lnTo>
                  <a:lnTo>
                    <a:pt x="51" y="22"/>
                  </a:lnTo>
                  <a:lnTo>
                    <a:pt x="59" y="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1" name="Freeform 496" descr="Темный горизонтальный"/>
            <p:cNvSpPr>
              <a:spLocks/>
            </p:cNvSpPr>
            <p:nvPr/>
          </p:nvSpPr>
          <p:spPr bwMode="auto">
            <a:xfrm>
              <a:off x="5062" y="4049"/>
              <a:ext cx="611" cy="67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2" name="Oval 495"/>
            <p:cNvSpPr>
              <a:spLocks noChangeArrowheads="1"/>
            </p:cNvSpPr>
            <p:nvPr/>
          </p:nvSpPr>
          <p:spPr bwMode="auto">
            <a:xfrm>
              <a:off x="5803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3" name="Oval 494"/>
            <p:cNvSpPr>
              <a:spLocks noChangeArrowheads="1"/>
            </p:cNvSpPr>
            <p:nvPr/>
          </p:nvSpPr>
          <p:spPr bwMode="auto">
            <a:xfrm>
              <a:off x="6120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4" name="Oval 493"/>
            <p:cNvSpPr>
              <a:spLocks noChangeArrowheads="1"/>
            </p:cNvSpPr>
            <p:nvPr/>
          </p:nvSpPr>
          <p:spPr bwMode="auto">
            <a:xfrm>
              <a:off x="6403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5" name="Oval 492"/>
            <p:cNvSpPr>
              <a:spLocks noChangeArrowheads="1"/>
            </p:cNvSpPr>
            <p:nvPr/>
          </p:nvSpPr>
          <p:spPr bwMode="auto">
            <a:xfrm>
              <a:off x="6697" y="4061"/>
              <a:ext cx="212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6" name="Freeform 491"/>
            <p:cNvSpPr>
              <a:spLocks/>
            </p:cNvSpPr>
            <p:nvPr/>
          </p:nvSpPr>
          <p:spPr bwMode="auto">
            <a:xfrm>
              <a:off x="4038" y="4026"/>
              <a:ext cx="1047" cy="360"/>
            </a:xfrm>
            <a:custGeom>
              <a:avLst/>
              <a:gdLst>
                <a:gd name="T0" fmla="*/ 2 w 64"/>
                <a:gd name="T1" fmla="*/ 5 h 18"/>
                <a:gd name="T2" fmla="*/ 2 w 64"/>
                <a:gd name="T3" fmla="*/ 13 h 18"/>
                <a:gd name="T4" fmla="*/ 20 w 64"/>
                <a:gd name="T5" fmla="*/ 18 h 18"/>
                <a:gd name="T6" fmla="*/ 64 w 64"/>
                <a:gd name="T7" fmla="*/ 18 h 18"/>
                <a:gd name="T8" fmla="*/ 57 w 64"/>
                <a:gd name="T9" fmla="*/ 8 h 18"/>
                <a:gd name="T10" fmla="*/ 53 w 64"/>
                <a:gd name="T11" fmla="*/ 0 h 18"/>
                <a:gd name="T12" fmla="*/ 0 w 64"/>
                <a:gd name="T13" fmla="*/ 0 h 18"/>
                <a:gd name="T14" fmla="*/ 2 w 64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8">
                  <a:moveTo>
                    <a:pt x="2" y="5"/>
                  </a:moveTo>
                  <a:lnTo>
                    <a:pt x="2" y="13"/>
                  </a:lnTo>
                  <a:lnTo>
                    <a:pt x="20" y="18"/>
                  </a:lnTo>
                  <a:lnTo>
                    <a:pt x="64" y="18"/>
                  </a:lnTo>
                  <a:cubicBezTo>
                    <a:pt x="57" y="9"/>
                    <a:pt x="57" y="12"/>
                    <a:pt x="57" y="8"/>
                  </a:cubicBezTo>
                  <a:lnTo>
                    <a:pt x="53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7" name="Freeform 490"/>
            <p:cNvSpPr>
              <a:spLocks/>
            </p:cNvSpPr>
            <p:nvPr/>
          </p:nvSpPr>
          <p:spPr bwMode="auto">
            <a:xfrm>
              <a:off x="5015" y="3422"/>
              <a:ext cx="388" cy="569"/>
            </a:xfrm>
            <a:custGeom>
              <a:avLst/>
              <a:gdLst>
                <a:gd name="T0" fmla="*/ 24 w 26"/>
                <a:gd name="T1" fmla="*/ 0 h 30"/>
                <a:gd name="T2" fmla="*/ 0 w 26"/>
                <a:gd name="T3" fmla="*/ 4 h 30"/>
                <a:gd name="T4" fmla="*/ 2 w 26"/>
                <a:gd name="T5" fmla="*/ 30 h 30"/>
                <a:gd name="T6" fmla="*/ 26 w 26"/>
                <a:gd name="T7" fmla="*/ 27 h 30"/>
                <a:gd name="T8" fmla="*/ 2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0" y="4"/>
                  </a:lnTo>
                  <a:lnTo>
                    <a:pt x="2" y="30"/>
                  </a:lnTo>
                  <a:lnTo>
                    <a:pt x="26" y="2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8" name="Freeform 489"/>
            <p:cNvSpPr>
              <a:spLocks/>
            </p:cNvSpPr>
            <p:nvPr/>
          </p:nvSpPr>
          <p:spPr bwMode="auto">
            <a:xfrm>
              <a:off x="4838" y="3956"/>
              <a:ext cx="1141" cy="197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9" name="Freeform 488"/>
            <p:cNvSpPr>
              <a:spLocks/>
            </p:cNvSpPr>
            <p:nvPr/>
          </p:nvSpPr>
          <p:spPr bwMode="auto">
            <a:xfrm>
              <a:off x="3532" y="3933"/>
              <a:ext cx="1141" cy="244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0" name="Text Box 487" descr="Темный вертикальный"/>
            <p:cNvSpPr txBox="1">
              <a:spLocks noChangeArrowheads="1"/>
            </p:cNvSpPr>
            <p:nvPr/>
          </p:nvSpPr>
          <p:spPr bwMode="auto">
            <a:xfrm>
              <a:off x="4097" y="3561"/>
              <a:ext cx="894" cy="442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1" name="AutoShape 486"/>
            <p:cNvSpPr>
              <a:spLocks noChangeArrowheads="1"/>
            </p:cNvSpPr>
            <p:nvPr/>
          </p:nvSpPr>
          <p:spPr bwMode="auto">
            <a:xfrm>
              <a:off x="4721" y="2946"/>
              <a:ext cx="352" cy="279"/>
            </a:xfrm>
            <a:prstGeom prst="parallelogram">
              <a:avLst>
                <a:gd name="adj" fmla="val 288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2" name="AutoShape 485"/>
            <p:cNvSpPr>
              <a:spLocks noChangeArrowheads="1"/>
            </p:cNvSpPr>
            <p:nvPr/>
          </p:nvSpPr>
          <p:spPr bwMode="auto">
            <a:xfrm>
              <a:off x="5132" y="2946"/>
              <a:ext cx="365" cy="279"/>
            </a:xfrm>
            <a:prstGeom prst="parallelogram">
              <a:avLst>
                <a:gd name="adj" fmla="val 299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3" name="AutoShape 484"/>
            <p:cNvSpPr>
              <a:spLocks noChangeArrowheads="1"/>
            </p:cNvSpPr>
            <p:nvPr/>
          </p:nvSpPr>
          <p:spPr bwMode="auto">
            <a:xfrm rot="10765364">
              <a:off x="5473" y="2958"/>
              <a:ext cx="306" cy="26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4" name="Line 483"/>
            <p:cNvSpPr>
              <a:spLocks noChangeShapeType="1"/>
            </p:cNvSpPr>
            <p:nvPr/>
          </p:nvSpPr>
          <p:spPr bwMode="auto">
            <a:xfrm flipV="1">
              <a:off x="4297" y="4618"/>
              <a:ext cx="81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5" name="Freeform 482"/>
            <p:cNvSpPr>
              <a:spLocks/>
            </p:cNvSpPr>
            <p:nvPr/>
          </p:nvSpPr>
          <p:spPr bwMode="auto">
            <a:xfrm>
              <a:off x="5956" y="3654"/>
              <a:ext cx="1082" cy="372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10 h 20"/>
                <a:gd name="T4" fmla="*/ 63 w 73"/>
                <a:gd name="T5" fmla="*/ 20 h 20"/>
                <a:gd name="T6" fmla="*/ 1 w 73"/>
                <a:gd name="T7" fmla="*/ 18 h 20"/>
                <a:gd name="T8" fmla="*/ 0 w 7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73" y="10"/>
                  </a:lnTo>
                  <a:lnTo>
                    <a:pt x="63" y="20"/>
                  </a:lnTo>
                  <a:lnTo>
                    <a:pt x="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6" name="Freeform 481"/>
            <p:cNvSpPr>
              <a:spLocks/>
            </p:cNvSpPr>
            <p:nvPr/>
          </p:nvSpPr>
          <p:spPr bwMode="auto">
            <a:xfrm>
              <a:off x="4862" y="2586"/>
              <a:ext cx="1941" cy="1080"/>
            </a:xfrm>
            <a:custGeom>
              <a:avLst/>
              <a:gdLst>
                <a:gd name="T0" fmla="*/ 16 w 119"/>
                <a:gd name="T1" fmla="*/ 4 h 74"/>
                <a:gd name="T2" fmla="*/ 23 w 119"/>
                <a:gd name="T3" fmla="*/ 0 h 74"/>
                <a:gd name="T4" fmla="*/ 41 w 119"/>
                <a:gd name="T5" fmla="*/ 3 h 74"/>
                <a:gd name="T6" fmla="*/ 90 w 119"/>
                <a:gd name="T7" fmla="*/ 39 h 74"/>
                <a:gd name="T8" fmla="*/ 116 w 119"/>
                <a:gd name="T9" fmla="*/ 58 h 74"/>
                <a:gd name="T10" fmla="*/ 119 w 119"/>
                <a:gd name="T11" fmla="*/ 74 h 74"/>
                <a:gd name="T12" fmla="*/ 87 w 119"/>
                <a:gd name="T13" fmla="*/ 72 h 74"/>
                <a:gd name="T14" fmla="*/ 86 w 119"/>
                <a:gd name="T15" fmla="*/ 58 h 74"/>
                <a:gd name="T16" fmla="*/ 56 w 119"/>
                <a:gd name="T17" fmla="*/ 24 h 74"/>
                <a:gd name="T18" fmla="*/ 31 w 119"/>
                <a:gd name="T19" fmla="*/ 10 h 74"/>
                <a:gd name="T20" fmla="*/ 5 w 119"/>
                <a:gd name="T21" fmla="*/ 16 h 74"/>
                <a:gd name="T22" fmla="*/ 1 w 119"/>
                <a:gd name="T23" fmla="*/ 15 h 74"/>
                <a:gd name="T24" fmla="*/ 0 w 119"/>
                <a:gd name="T25" fmla="*/ 13 h 74"/>
                <a:gd name="T26" fmla="*/ 12 w 119"/>
                <a:gd name="T27" fmla="*/ 5 h 74"/>
                <a:gd name="T28" fmla="*/ 16 w 119"/>
                <a:gd name="T2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74">
                  <a:moveTo>
                    <a:pt x="16" y="4"/>
                  </a:moveTo>
                  <a:lnTo>
                    <a:pt x="23" y="0"/>
                  </a:lnTo>
                  <a:lnTo>
                    <a:pt x="41" y="3"/>
                  </a:lnTo>
                  <a:lnTo>
                    <a:pt x="90" y="39"/>
                  </a:lnTo>
                  <a:lnTo>
                    <a:pt x="116" y="58"/>
                  </a:lnTo>
                  <a:lnTo>
                    <a:pt x="119" y="74"/>
                  </a:lnTo>
                  <a:lnTo>
                    <a:pt x="87" y="72"/>
                  </a:lnTo>
                  <a:lnTo>
                    <a:pt x="86" y="58"/>
                  </a:lnTo>
                  <a:lnTo>
                    <a:pt x="56" y="24"/>
                  </a:lnTo>
                  <a:lnTo>
                    <a:pt x="31" y="10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2" y="5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" name="AutoShape 480"/>
            <p:cNvSpPr>
              <a:spLocks noChangeArrowheads="1"/>
            </p:cNvSpPr>
            <p:nvPr/>
          </p:nvSpPr>
          <p:spPr bwMode="auto">
            <a:xfrm rot="1520744">
              <a:off x="3874" y="3352"/>
              <a:ext cx="70" cy="1010"/>
            </a:xfrm>
            <a:prstGeom prst="can">
              <a:avLst>
                <a:gd name="adj" fmla="val 31062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" name="AutoShape 479"/>
            <p:cNvSpPr>
              <a:spLocks noChangeArrowheads="1"/>
            </p:cNvSpPr>
            <p:nvPr/>
          </p:nvSpPr>
          <p:spPr bwMode="auto">
            <a:xfrm rot="1520744">
              <a:off x="4826" y="3329"/>
              <a:ext cx="71" cy="1010"/>
            </a:xfrm>
            <a:prstGeom prst="can">
              <a:avLst>
                <a:gd name="adj" fmla="val 30624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79" name="Group 475"/>
            <p:cNvGrpSpPr>
              <a:grpSpLocks/>
            </p:cNvGrpSpPr>
            <p:nvPr/>
          </p:nvGrpSpPr>
          <p:grpSpPr bwMode="auto">
            <a:xfrm>
              <a:off x="2709" y="3910"/>
              <a:ext cx="2682" cy="975"/>
              <a:chOff x="468" y="190"/>
              <a:chExt cx="180" cy="52"/>
            </a:xfrm>
          </p:grpSpPr>
          <p:sp>
            <p:nvSpPr>
              <p:cNvPr id="785" name="Freeform 478"/>
              <p:cNvSpPr>
                <a:spLocks/>
              </p:cNvSpPr>
              <p:nvPr/>
            </p:nvSpPr>
            <p:spPr bwMode="auto">
              <a:xfrm>
                <a:off x="468" y="190"/>
                <a:ext cx="180" cy="52"/>
              </a:xfrm>
              <a:custGeom>
                <a:avLst/>
                <a:gdLst>
                  <a:gd name="T0" fmla="*/ 24 w 180"/>
                  <a:gd name="T1" fmla="*/ 0 h 52"/>
                  <a:gd name="T2" fmla="*/ 12 w 180"/>
                  <a:gd name="T3" fmla="*/ 35 h 52"/>
                  <a:gd name="T4" fmla="*/ 0 w 180"/>
                  <a:gd name="T5" fmla="*/ 45 h 52"/>
                  <a:gd name="T6" fmla="*/ 55 w 180"/>
                  <a:gd name="T7" fmla="*/ 52 h 52"/>
                  <a:gd name="T8" fmla="*/ 92 w 180"/>
                  <a:gd name="T9" fmla="*/ 52 h 52"/>
                  <a:gd name="T10" fmla="*/ 167 w 180"/>
                  <a:gd name="T11" fmla="*/ 42 h 52"/>
                  <a:gd name="T12" fmla="*/ 174 w 180"/>
                  <a:gd name="T13" fmla="*/ 3 h 52"/>
                  <a:gd name="T14" fmla="*/ 128 w 180"/>
                  <a:gd name="T15" fmla="*/ 7 h 52"/>
                  <a:gd name="T16" fmla="*/ 46 w 180"/>
                  <a:gd name="T17" fmla="*/ 7 h 52"/>
                  <a:gd name="T18" fmla="*/ 24 w 180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52">
                    <a:moveTo>
                      <a:pt x="24" y="0"/>
                    </a:moveTo>
                    <a:cubicBezTo>
                      <a:pt x="23" y="15"/>
                      <a:pt x="20" y="23"/>
                      <a:pt x="12" y="35"/>
                    </a:cubicBezTo>
                    <a:cubicBezTo>
                      <a:pt x="10" y="38"/>
                      <a:pt x="0" y="41"/>
                      <a:pt x="0" y="45"/>
                    </a:cubicBezTo>
                    <a:lnTo>
                      <a:pt x="55" y="52"/>
                    </a:lnTo>
                    <a:lnTo>
                      <a:pt x="92" y="52"/>
                    </a:lnTo>
                    <a:lnTo>
                      <a:pt x="167" y="42"/>
                    </a:lnTo>
                    <a:cubicBezTo>
                      <a:pt x="173" y="23"/>
                      <a:pt x="180" y="9"/>
                      <a:pt x="174" y="3"/>
                    </a:cubicBezTo>
                    <a:lnTo>
                      <a:pt x="128" y="7"/>
                    </a:lnTo>
                    <a:lnTo>
                      <a:pt x="46" y="7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862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6" name="Line 477"/>
              <p:cNvSpPr>
                <a:spLocks noChangeShapeType="1"/>
              </p:cNvSpPr>
              <p:nvPr/>
            </p:nvSpPr>
            <p:spPr bwMode="auto">
              <a:xfrm flipH="1">
                <a:off x="510" y="199"/>
                <a:ext cx="1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7" name="Line 476"/>
              <p:cNvSpPr>
                <a:spLocks noChangeShapeType="1"/>
              </p:cNvSpPr>
              <p:nvPr/>
            </p:nvSpPr>
            <p:spPr bwMode="auto">
              <a:xfrm>
                <a:off x="563" y="19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80" name="Oval 474"/>
            <p:cNvSpPr>
              <a:spLocks noChangeArrowheads="1"/>
            </p:cNvSpPr>
            <p:nvPr/>
          </p:nvSpPr>
          <p:spPr bwMode="auto">
            <a:xfrm>
              <a:off x="5579" y="4246"/>
              <a:ext cx="83" cy="2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1" name="Oval 473"/>
            <p:cNvSpPr>
              <a:spLocks noChangeArrowheads="1"/>
            </p:cNvSpPr>
            <p:nvPr/>
          </p:nvSpPr>
          <p:spPr bwMode="auto">
            <a:xfrm>
              <a:off x="5885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2" name="Oval 472"/>
            <p:cNvSpPr>
              <a:spLocks noChangeArrowheads="1"/>
            </p:cNvSpPr>
            <p:nvPr/>
          </p:nvSpPr>
          <p:spPr bwMode="auto">
            <a:xfrm>
              <a:off x="6179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3" name="Oval 471"/>
            <p:cNvSpPr>
              <a:spLocks noChangeArrowheads="1"/>
            </p:cNvSpPr>
            <p:nvPr/>
          </p:nvSpPr>
          <p:spPr bwMode="auto">
            <a:xfrm>
              <a:off x="6485" y="4270"/>
              <a:ext cx="82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4" name="Oval 470"/>
            <p:cNvSpPr>
              <a:spLocks noChangeArrowheads="1"/>
            </p:cNvSpPr>
            <p:nvPr/>
          </p:nvSpPr>
          <p:spPr bwMode="auto">
            <a:xfrm>
              <a:off x="6791" y="4177"/>
              <a:ext cx="70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7901561" y="6524044"/>
            <a:ext cx="117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ДРСУ г. Оби</a:t>
            </a:r>
            <a:endParaRPr lang="ru-RU" sz="800" dirty="0"/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>
            <a:off x="2145205" y="5307400"/>
            <a:ext cx="404104" cy="129862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>
            <a:off x="638431" y="6606025"/>
            <a:ext cx="1920882" cy="1543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V="1">
            <a:off x="638431" y="5127723"/>
            <a:ext cx="0" cy="16001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 flipV="1">
            <a:off x="638431" y="4992265"/>
            <a:ext cx="114542" cy="16276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 flipV="1">
            <a:off x="702498" y="4317906"/>
            <a:ext cx="9020" cy="7773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>
            <a:endCxn id="540" idx="2"/>
          </p:cNvCxnSpPr>
          <p:nvPr/>
        </p:nvCxnSpPr>
        <p:spPr>
          <a:xfrm flipV="1">
            <a:off x="720939" y="4303296"/>
            <a:ext cx="307320" cy="11625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>
          <a:xfrm flipH="1">
            <a:off x="3466607" y="3710872"/>
            <a:ext cx="25998" cy="49253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" name="Text Box 634"/>
          <p:cNvSpPr txBox="1">
            <a:spLocks noChangeArrowheads="1"/>
          </p:cNvSpPr>
          <p:nvPr/>
        </p:nvSpPr>
        <p:spPr bwMode="auto">
          <a:xfrm rot="21360000">
            <a:off x="1271853" y="6449038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1.7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789" name="Text Box 634"/>
          <p:cNvSpPr txBox="1">
            <a:spLocks noChangeArrowheads="1"/>
          </p:cNvSpPr>
          <p:nvPr/>
        </p:nvSpPr>
        <p:spPr bwMode="auto">
          <a:xfrm rot="24000000">
            <a:off x="2946894" y="3835273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1.2 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790" name="Text Box 634"/>
          <p:cNvSpPr txBox="1">
            <a:spLocks noChangeArrowheads="1"/>
          </p:cNvSpPr>
          <p:nvPr/>
        </p:nvSpPr>
        <p:spPr bwMode="auto">
          <a:xfrm rot="4800000">
            <a:off x="2910798" y="4951370"/>
            <a:ext cx="503702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Объезд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2571169" y="1242678"/>
            <a:ext cx="120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г. Оби Новосибирской области</a:t>
            </a:r>
            <a:endParaRPr lang="ru-RU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59355" cy="1036679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17" tIns="43608" rIns="87217" bIns="43608" anchor="t"/>
          <a:lstStyle>
            <a:lvl1pPr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ДЕЙСТВИЙ ПРИ ЛИКВИДАЦИИ ЧРЕЗВЫЧАЙНЫХ СИТУАЦИЙ</a:t>
            </a: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ОБЪЕКТАХ АВТОМОБИЛЬНОГО ТРАНСПОРТА</a:t>
            </a:r>
          </a:p>
          <a:p>
            <a:pPr algn="ctr" eaLnBrk="1" hangingPunct="1"/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4" name="Группа 603"/>
          <p:cNvGrpSpPr/>
          <p:nvPr/>
        </p:nvGrpSpPr>
        <p:grpSpPr>
          <a:xfrm>
            <a:off x="6518601" y="1282692"/>
            <a:ext cx="939041" cy="1072256"/>
            <a:chOff x="5393829" y="1047819"/>
            <a:chExt cx="2254538" cy="3196521"/>
          </a:xfrm>
        </p:grpSpPr>
        <p:grpSp>
          <p:nvGrpSpPr>
            <p:cNvPr id="617" name="Group 12017"/>
            <p:cNvGrpSpPr>
              <a:grpSpLocks/>
            </p:cNvGrpSpPr>
            <p:nvPr/>
          </p:nvGrpSpPr>
          <p:grpSpPr bwMode="auto">
            <a:xfrm>
              <a:off x="5417386" y="1680501"/>
              <a:ext cx="1676572" cy="435791"/>
              <a:chOff x="68580" y="329873"/>
              <a:chExt cx="96" cy="31"/>
            </a:xfrm>
          </p:grpSpPr>
          <p:grpSp>
            <p:nvGrpSpPr>
              <p:cNvPr id="847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849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50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848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3"/>
                <a:ext cx="9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КЧС </a:t>
                </a:r>
                <a:r>
                  <a:rPr lang="ru-RU" sz="800" i="1" dirty="0" smtClean="0">
                    <a:solidFill>
                      <a:srgbClr val="000000"/>
                    </a:solidFill>
                    <a:latin typeface="Impact"/>
                  </a:rPr>
                  <a:t>и О</a:t>
                </a: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ПБ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grpSp>
          <p:nvGrpSpPr>
            <p:cNvPr id="692" name="Группа 691"/>
            <p:cNvGrpSpPr/>
            <p:nvPr/>
          </p:nvGrpSpPr>
          <p:grpSpPr>
            <a:xfrm>
              <a:off x="5408088" y="1049015"/>
              <a:ext cx="2240279" cy="817941"/>
              <a:chOff x="6943385" y="691930"/>
              <a:chExt cx="1045836" cy="573090"/>
            </a:xfrm>
          </p:grpSpPr>
          <p:grpSp>
            <p:nvGrpSpPr>
              <p:cNvPr id="827" name="Group 11994"/>
              <p:cNvGrpSpPr>
                <a:grpSpLocks/>
              </p:cNvGrpSpPr>
              <p:nvPr/>
            </p:nvGrpSpPr>
            <p:grpSpPr bwMode="auto">
              <a:xfrm>
                <a:off x="6943385" y="691930"/>
                <a:ext cx="1045836" cy="403481"/>
                <a:chOff x="68567" y="329038"/>
                <a:chExt cx="3041" cy="2402"/>
              </a:xfrm>
            </p:grpSpPr>
            <p:grpSp>
              <p:nvGrpSpPr>
                <p:cNvPr id="838" name="Group 11995"/>
                <p:cNvGrpSpPr>
                  <a:grpSpLocks/>
                </p:cNvGrpSpPr>
                <p:nvPr/>
              </p:nvGrpSpPr>
              <p:grpSpPr bwMode="auto">
                <a:xfrm>
                  <a:off x="70736" y="330623"/>
                  <a:ext cx="872" cy="817"/>
                  <a:chOff x="70740" y="330627"/>
                  <a:chExt cx="3198" cy="1977"/>
                </a:xfrm>
              </p:grpSpPr>
              <p:sp>
                <p:nvSpPr>
                  <p:cNvPr id="845" name="AutoShape 1199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769" y="330627"/>
                    <a:ext cx="3169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846" name="Oval 11997"/>
                  <p:cNvSpPr>
                    <a:spLocks noChangeArrowheads="1"/>
                  </p:cNvSpPr>
                  <p:nvPr/>
                </p:nvSpPr>
                <p:spPr bwMode="auto">
                  <a:xfrm>
                    <a:off x="70740" y="332028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839" name="Group 11998"/>
                <p:cNvGrpSpPr>
                  <a:grpSpLocks/>
                </p:cNvGrpSpPr>
                <p:nvPr/>
              </p:nvGrpSpPr>
              <p:grpSpPr bwMode="auto">
                <a:xfrm>
                  <a:off x="70164" y="329765"/>
                  <a:ext cx="1152" cy="1466"/>
                  <a:chOff x="70164" y="329371"/>
                  <a:chExt cx="3168" cy="2904"/>
                </a:xfrm>
              </p:grpSpPr>
              <p:sp>
                <p:nvSpPr>
                  <p:cNvPr id="843" name="AutoShape 119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164" y="329371"/>
                    <a:ext cx="3166" cy="2801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844" name="Oval 12000"/>
                  <p:cNvSpPr>
                    <a:spLocks noChangeArrowheads="1"/>
                  </p:cNvSpPr>
                  <p:nvPr/>
                </p:nvSpPr>
                <p:spPr bwMode="auto">
                  <a:xfrm>
                    <a:off x="70164" y="331699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840" name="Group 12001"/>
                <p:cNvGrpSpPr>
                  <a:grpSpLocks/>
                </p:cNvGrpSpPr>
                <p:nvPr/>
              </p:nvGrpSpPr>
              <p:grpSpPr bwMode="auto">
                <a:xfrm>
                  <a:off x="68567" y="329038"/>
                  <a:ext cx="2307" cy="2212"/>
                  <a:chOff x="68580" y="328414"/>
                  <a:chExt cx="3173" cy="3439"/>
                </a:xfrm>
              </p:grpSpPr>
              <p:sp>
                <p:nvSpPr>
                  <p:cNvPr id="841" name="AutoShape 120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68585" y="328414"/>
                    <a:ext cx="3168" cy="3208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842" name="Oval 12003"/>
                  <p:cNvSpPr>
                    <a:spLocks noChangeArrowheads="1"/>
                  </p:cNvSpPr>
                  <p:nvPr/>
                </p:nvSpPr>
                <p:spPr bwMode="auto">
                  <a:xfrm>
                    <a:off x="68580" y="331277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</p:grpSp>
          <p:grpSp>
            <p:nvGrpSpPr>
              <p:cNvPr id="828" name="Group 12004"/>
              <p:cNvGrpSpPr>
                <a:grpSpLocks/>
              </p:cNvGrpSpPr>
              <p:nvPr/>
            </p:nvGrpSpPr>
            <p:grpSpPr bwMode="auto">
              <a:xfrm>
                <a:off x="6947723" y="881546"/>
                <a:ext cx="1039989" cy="303399"/>
                <a:chOff x="68580" y="329644"/>
                <a:chExt cx="3024" cy="1357"/>
              </a:xfrm>
            </p:grpSpPr>
            <p:sp>
              <p:nvSpPr>
                <p:cNvPr id="832" name="AutoShape 12005"/>
                <p:cNvSpPr>
                  <a:spLocks noChangeArrowheads="1"/>
                </p:cNvSpPr>
                <p:nvPr/>
              </p:nvSpPr>
              <p:spPr bwMode="auto">
                <a:xfrm rot="10795968">
                  <a:off x="70740" y="330395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33" name="Oval 12006"/>
                <p:cNvSpPr>
                  <a:spLocks noChangeArrowheads="1"/>
                </p:cNvSpPr>
                <p:nvPr/>
              </p:nvSpPr>
              <p:spPr bwMode="auto">
                <a:xfrm>
                  <a:off x="70740" y="330828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34" name="AutoShape 12007"/>
                <p:cNvSpPr>
                  <a:spLocks noChangeArrowheads="1"/>
                </p:cNvSpPr>
                <p:nvPr/>
              </p:nvSpPr>
              <p:spPr bwMode="auto">
                <a:xfrm rot="10795968">
                  <a:off x="70164" y="330156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35" name="Oval 12008"/>
                <p:cNvSpPr>
                  <a:spLocks noChangeArrowheads="1"/>
                </p:cNvSpPr>
                <p:nvPr/>
              </p:nvSpPr>
              <p:spPr bwMode="auto">
                <a:xfrm>
                  <a:off x="70164" y="330685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36" name="AutoShape 12009"/>
                <p:cNvSpPr>
                  <a:spLocks noChangeArrowheads="1"/>
                </p:cNvSpPr>
                <p:nvPr/>
              </p:nvSpPr>
              <p:spPr bwMode="auto">
                <a:xfrm rot="10795968">
                  <a:off x="68580" y="329644"/>
                  <a:ext cx="2304" cy="1100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37" name="Oval 12010"/>
                <p:cNvSpPr>
                  <a:spLocks noChangeArrowheads="1"/>
                </p:cNvSpPr>
                <p:nvPr/>
              </p:nvSpPr>
              <p:spPr bwMode="auto">
                <a:xfrm>
                  <a:off x="68580" y="330523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829" name="Прямоугольник 35"/>
              <p:cNvSpPr/>
              <p:nvPr/>
            </p:nvSpPr>
            <p:spPr>
              <a:xfrm>
                <a:off x="6947844" y="1040653"/>
                <a:ext cx="789865" cy="14887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228" h="249943">
                    <a:moveTo>
                      <a:pt x="2024" y="56872"/>
                    </a:moveTo>
                    <a:cubicBezTo>
                      <a:pt x="17306" y="14302"/>
                      <a:pt x="256024" y="-1754"/>
                      <a:pt x="411599" y="151"/>
                    </a:cubicBezTo>
                    <a:cubicBezTo>
                      <a:pt x="567174" y="2056"/>
                      <a:pt x="816926" y="13004"/>
                      <a:pt x="844034" y="56872"/>
                    </a:cubicBezTo>
                    <a:cubicBezTo>
                      <a:pt x="843359" y="119250"/>
                      <a:pt x="844709" y="187565"/>
                      <a:pt x="844034" y="249943"/>
                    </a:cubicBezTo>
                    <a:cubicBezTo>
                      <a:pt x="824942" y="223832"/>
                      <a:pt x="550604" y="190591"/>
                      <a:pt x="409932" y="189602"/>
                    </a:cubicBezTo>
                    <a:cubicBezTo>
                      <a:pt x="269260" y="188613"/>
                      <a:pt x="19489" y="218582"/>
                      <a:pt x="0" y="244006"/>
                    </a:cubicBezTo>
                    <a:cubicBezTo>
                      <a:pt x="675" y="181628"/>
                      <a:pt x="1349" y="119250"/>
                      <a:pt x="2024" y="568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830" name="Прямоугольник 35"/>
              <p:cNvSpPr/>
              <p:nvPr/>
            </p:nvSpPr>
            <p:spPr>
              <a:xfrm>
                <a:off x="7737709" y="1105004"/>
                <a:ext cx="153343" cy="13080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338204" y="19934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831" name="Прямоугольник 35"/>
              <p:cNvSpPr/>
              <p:nvPr/>
            </p:nvSpPr>
            <p:spPr>
              <a:xfrm>
                <a:off x="7888468" y="1135136"/>
                <a:ext cx="99048" cy="129884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405245" y="20977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</p:grpSp>
        <p:grpSp>
          <p:nvGrpSpPr>
            <p:cNvPr id="696" name="Group 12017"/>
            <p:cNvGrpSpPr>
              <a:grpSpLocks/>
            </p:cNvGrpSpPr>
            <p:nvPr/>
          </p:nvGrpSpPr>
          <p:grpSpPr bwMode="auto">
            <a:xfrm>
              <a:off x="5425940" y="2040404"/>
              <a:ext cx="1676572" cy="492022"/>
              <a:chOff x="68580" y="329871"/>
              <a:chExt cx="96" cy="35"/>
            </a:xfrm>
          </p:grpSpPr>
          <p:grpSp>
            <p:nvGrpSpPr>
              <p:cNvPr id="699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825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826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791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1"/>
                <a:ext cx="9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ГО и ЧС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sp>
          <p:nvSpPr>
            <p:cNvPr id="697" name="Freeform 12023"/>
            <p:cNvSpPr>
              <a:spLocks/>
            </p:cNvSpPr>
            <p:nvPr/>
          </p:nvSpPr>
          <p:spPr bwMode="auto">
            <a:xfrm>
              <a:off x="5393829" y="1047819"/>
              <a:ext cx="109766" cy="3196521"/>
            </a:xfrm>
            <a:custGeom>
              <a:avLst/>
              <a:gdLst>
                <a:gd name="T0" fmla="*/ 4 w 4"/>
                <a:gd name="T1" fmla="*/ 0 h 196"/>
                <a:gd name="T2" fmla="*/ 0 w 4"/>
                <a:gd name="T3" fmla="*/ 18 h 196"/>
                <a:gd name="T4" fmla="*/ 2 w 4"/>
                <a:gd name="T5" fmla="*/ 22 h 196"/>
                <a:gd name="T6" fmla="*/ 3 w 4"/>
                <a:gd name="T7" fmla="*/ 94 h 196"/>
                <a:gd name="T8" fmla="*/ 4 w 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6">
                  <a:moveTo>
                    <a:pt x="4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3" y="94"/>
                  </a:lnTo>
                  <a:lnTo>
                    <a:pt x="4" y="196"/>
                  </a:lnTo>
                </a:path>
              </a:pathLst>
            </a:custGeom>
            <a:noFill/>
            <a:ln w="19050" cmpd="sng"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round/>
              <a:headEnd/>
              <a:tailEnd/>
            </a:ln>
            <a:effectLst>
              <a:outerShdw dist="28398" dir="6993903" algn="ctr" rotWithShape="0">
                <a:srgbClr xmlns:mc="http://schemas.openxmlformats.org/markup-compatibility/2006" xmlns:a14="http://schemas.microsoft.com/office/drawing/2010/main" val="FFFF99" mc:Ignorable="a14" a14:legacySpreadsheetColorIndex="4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298857" y="980119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Администрация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680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62299" y="1108664"/>
            <a:ext cx="1584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г</a:t>
            </a:r>
            <a:r>
              <a:rPr lang="ru-RU" sz="800" dirty="0" smtClean="0">
                <a:solidFill>
                  <a:schemeClr val="bg1"/>
                </a:solidFill>
              </a:rPr>
              <a:t>. Обь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792" name="AutoShape 175"/>
          <p:cNvSpPr>
            <a:spLocks noChangeArrowheads="1"/>
          </p:cNvSpPr>
          <p:nvPr/>
        </p:nvSpPr>
        <p:spPr bwMode="auto">
          <a:xfrm>
            <a:off x="6411587" y="1255807"/>
            <a:ext cx="1459832" cy="1113342"/>
          </a:xfrm>
          <a:prstGeom prst="wedgeRectCallout">
            <a:avLst>
              <a:gd name="adj1" fmla="val -158023"/>
              <a:gd name="adj2" fmla="val -41596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Администрация  г. Оби</a:t>
            </a:r>
          </a:p>
          <a:p>
            <a:pPr algn="ctr"/>
            <a:r>
              <a:rPr lang="ru-RU" sz="800" dirty="0" smtClean="0"/>
              <a:t> Новосибирской области</a:t>
            </a:r>
            <a:endParaRPr lang="ru-RU" sz="800" dirty="0"/>
          </a:p>
        </p:txBody>
      </p:sp>
      <p:cxnSp>
        <p:nvCxnSpPr>
          <p:cNvPr id="5" name="Прямая соединительная линия 4"/>
          <p:cNvCxnSpPr>
            <a:stCxn id="597" idx="1"/>
          </p:cNvCxnSpPr>
          <p:nvPr/>
        </p:nvCxnSpPr>
        <p:spPr>
          <a:xfrm flipH="1" flipV="1">
            <a:off x="5862763" y="3780327"/>
            <a:ext cx="1" cy="1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164070" y="3670115"/>
            <a:ext cx="706311" cy="705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131840" y="3660879"/>
            <a:ext cx="2040066" cy="67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789" idx="1"/>
          </p:cNvCxnSpPr>
          <p:nvPr/>
        </p:nvCxnSpPr>
        <p:spPr>
          <a:xfrm flipH="1">
            <a:off x="1251435" y="3771193"/>
            <a:ext cx="1752277" cy="86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61935" y="3879759"/>
            <a:ext cx="569480" cy="918869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095007" y="3813212"/>
            <a:ext cx="0" cy="1456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6138043" y="3778569"/>
            <a:ext cx="968193" cy="599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193</Words>
  <Application>Microsoft Office PowerPoint</Application>
  <PresentationFormat>Экран (4:3)</PresentationFormat>
  <Paragraphs>67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Impact</vt:lpstr>
      <vt:lpstr>Times New Roman</vt:lpstr>
      <vt:lpstr>Тема Office</vt:lpstr>
      <vt:lpstr>Фотография Photo Editor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гочс1</dc:creator>
  <cp:lastModifiedBy>Пользователь</cp:lastModifiedBy>
  <cp:revision>138</cp:revision>
  <cp:lastPrinted>2019-04-22T03:09:49Z</cp:lastPrinted>
  <dcterms:created xsi:type="dcterms:W3CDTF">2011-04-15T04:19:38Z</dcterms:created>
  <dcterms:modified xsi:type="dcterms:W3CDTF">2022-08-09T09:06:43Z</dcterms:modified>
</cp:coreProperties>
</file>